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394501" y="837266"/>
            <a:ext cx="8597165"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Familie um 1950 und heute</a:t>
            </a:r>
          </a:p>
        </p:txBody>
      </p:sp>
      <p:sp>
        <p:nvSpPr>
          <p:cNvPr id="15" name="Text Box 10">
            <a:extLst>
              <a:ext uri="{FF2B5EF4-FFF2-40B4-BE49-F238E27FC236}">
                <a16:creationId xmlns:a16="http://schemas.microsoft.com/office/drawing/2014/main" id="{48D13671-DE85-4D6B-826B-7402B6E9A3C0}"/>
              </a:ext>
            </a:extLst>
          </p:cNvPr>
          <p:cNvSpPr txBox="1">
            <a:spLocks noChangeArrowheads="1"/>
          </p:cNvSpPr>
          <p:nvPr/>
        </p:nvSpPr>
        <p:spPr bwMode="auto">
          <a:xfrm>
            <a:off x="2823860" y="2044812"/>
            <a:ext cx="274977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1950</a:t>
            </a:r>
          </a:p>
        </p:txBody>
      </p:sp>
      <p:sp>
        <p:nvSpPr>
          <p:cNvPr id="16" name="Text Box 10">
            <a:extLst>
              <a:ext uri="{FF2B5EF4-FFF2-40B4-BE49-F238E27FC236}">
                <a16:creationId xmlns:a16="http://schemas.microsoft.com/office/drawing/2014/main" id="{7A0C77F7-E091-413C-9C65-0C804A40A73F}"/>
              </a:ext>
            </a:extLst>
          </p:cNvPr>
          <p:cNvSpPr txBox="1">
            <a:spLocks noChangeArrowheads="1"/>
          </p:cNvSpPr>
          <p:nvPr/>
        </p:nvSpPr>
        <p:spPr bwMode="auto">
          <a:xfrm>
            <a:off x="474418" y="2869602"/>
            <a:ext cx="207526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9999FF"/>
                </a:solidFill>
                <a:latin typeface="Calibri" panose="020F0502020204030204" pitchFamily="34" charset="0"/>
              </a:rPr>
              <a:t>Rollenbild</a:t>
            </a:r>
          </a:p>
        </p:txBody>
      </p:sp>
      <p:sp>
        <p:nvSpPr>
          <p:cNvPr id="18" name="Text Box 10">
            <a:extLst>
              <a:ext uri="{FF2B5EF4-FFF2-40B4-BE49-F238E27FC236}">
                <a16:creationId xmlns:a16="http://schemas.microsoft.com/office/drawing/2014/main" id="{053C3AC3-F0B6-4A80-AF64-F5DDF4501D7A}"/>
              </a:ext>
            </a:extLst>
          </p:cNvPr>
          <p:cNvSpPr txBox="1">
            <a:spLocks noChangeArrowheads="1"/>
          </p:cNvSpPr>
          <p:nvPr/>
        </p:nvSpPr>
        <p:spPr bwMode="auto">
          <a:xfrm>
            <a:off x="448524" y="3749295"/>
            <a:ext cx="218908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9999FF"/>
                </a:solidFill>
                <a:latin typeface="Calibri" panose="020F0502020204030204" pitchFamily="34" charset="0"/>
              </a:rPr>
              <a:t>Familien-mitglieder</a:t>
            </a:r>
          </a:p>
        </p:txBody>
      </p:sp>
      <p:sp>
        <p:nvSpPr>
          <p:cNvPr id="20" name="Text Box 10">
            <a:extLst>
              <a:ext uri="{FF2B5EF4-FFF2-40B4-BE49-F238E27FC236}">
                <a16:creationId xmlns:a16="http://schemas.microsoft.com/office/drawing/2014/main" id="{8EE7BF85-4E7A-4E11-90DE-323B63D8109B}"/>
              </a:ext>
            </a:extLst>
          </p:cNvPr>
          <p:cNvSpPr txBox="1">
            <a:spLocks noChangeArrowheads="1"/>
          </p:cNvSpPr>
          <p:nvPr/>
        </p:nvSpPr>
        <p:spPr bwMode="auto">
          <a:xfrm>
            <a:off x="474418" y="4882741"/>
            <a:ext cx="208537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9999FF"/>
                </a:solidFill>
                <a:latin typeface="Calibri" panose="020F0502020204030204" pitchFamily="34" charset="0"/>
              </a:rPr>
              <a:t>Ideal erreicht?</a:t>
            </a:r>
          </a:p>
        </p:txBody>
      </p:sp>
      <p:sp>
        <p:nvSpPr>
          <p:cNvPr id="24" name="Text Box 10">
            <a:extLst>
              <a:ext uri="{FF2B5EF4-FFF2-40B4-BE49-F238E27FC236}">
                <a16:creationId xmlns:a16="http://schemas.microsoft.com/office/drawing/2014/main" id="{6614A8B6-B491-49CF-A436-1CEC7BF733B3}"/>
              </a:ext>
            </a:extLst>
          </p:cNvPr>
          <p:cNvSpPr txBox="1">
            <a:spLocks noChangeArrowheads="1"/>
          </p:cNvSpPr>
          <p:nvPr/>
        </p:nvSpPr>
        <p:spPr bwMode="auto">
          <a:xfrm>
            <a:off x="5925166" y="1995574"/>
            <a:ext cx="283834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heute</a:t>
            </a:r>
          </a:p>
        </p:txBody>
      </p:sp>
      <p:sp>
        <p:nvSpPr>
          <p:cNvPr id="25" name="Text Box 10">
            <a:extLst>
              <a:ext uri="{FF2B5EF4-FFF2-40B4-BE49-F238E27FC236}">
                <a16:creationId xmlns:a16="http://schemas.microsoft.com/office/drawing/2014/main" id="{787AB139-DA49-4FC4-B984-96809646BAB5}"/>
              </a:ext>
            </a:extLst>
          </p:cNvPr>
          <p:cNvSpPr txBox="1">
            <a:spLocks noChangeArrowheads="1"/>
          </p:cNvSpPr>
          <p:nvPr/>
        </p:nvSpPr>
        <p:spPr bwMode="auto">
          <a:xfrm>
            <a:off x="2897387" y="5122280"/>
            <a:ext cx="262960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nein</a:t>
            </a:r>
          </a:p>
        </p:txBody>
      </p:sp>
      <p:sp>
        <p:nvSpPr>
          <p:cNvPr id="27" name="Text Box 10">
            <a:extLst>
              <a:ext uri="{FF2B5EF4-FFF2-40B4-BE49-F238E27FC236}">
                <a16:creationId xmlns:a16="http://schemas.microsoft.com/office/drawing/2014/main" id="{70CC9CED-19BF-44D8-93FF-F3AD419B3613}"/>
              </a:ext>
            </a:extLst>
          </p:cNvPr>
          <p:cNvSpPr txBox="1">
            <a:spLocks noChangeArrowheads="1"/>
          </p:cNvSpPr>
          <p:nvPr/>
        </p:nvSpPr>
        <p:spPr bwMode="auto">
          <a:xfrm>
            <a:off x="2889811" y="3644835"/>
            <a:ext cx="263717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Vater, Mutter, </a:t>
            </a:r>
          </a:p>
          <a:p>
            <a:pPr algn="ctr" eaLnBrk="1" hangingPunct="1"/>
            <a:r>
              <a:rPr lang="de-DE" altLang="de-DE" sz="2400" dirty="0">
                <a:solidFill>
                  <a:srgbClr val="333333"/>
                </a:solidFill>
                <a:latin typeface="Calibri" panose="020F0502020204030204" pitchFamily="34" charset="0"/>
              </a:rPr>
              <a:t>drei oder mehr Kinder</a:t>
            </a:r>
          </a:p>
        </p:txBody>
      </p:sp>
      <p:sp>
        <p:nvSpPr>
          <p:cNvPr id="34" name="Text Box 10">
            <a:extLst>
              <a:ext uri="{FF2B5EF4-FFF2-40B4-BE49-F238E27FC236}">
                <a16:creationId xmlns:a16="http://schemas.microsoft.com/office/drawing/2014/main" id="{46F36BF4-844E-40FA-B36C-EF1D9EFC164B}"/>
              </a:ext>
            </a:extLst>
          </p:cNvPr>
          <p:cNvSpPr txBox="1">
            <a:spLocks noChangeArrowheads="1"/>
          </p:cNvSpPr>
          <p:nvPr/>
        </p:nvSpPr>
        <p:spPr bwMode="auto">
          <a:xfrm>
            <a:off x="2662421" y="2500166"/>
            <a:ext cx="307030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Vater arbeitet,</a:t>
            </a:r>
          </a:p>
          <a:p>
            <a:pPr algn="ctr" eaLnBrk="1" hangingPunct="1"/>
            <a:r>
              <a:rPr lang="de-DE" altLang="de-DE" sz="2400" dirty="0">
                <a:solidFill>
                  <a:srgbClr val="333333"/>
                </a:solidFill>
                <a:latin typeface="Calibri" panose="020F0502020204030204" pitchFamily="34" charset="0"/>
              </a:rPr>
              <a:t>Mutter kümmert sich um den Haushalt</a:t>
            </a:r>
          </a:p>
        </p:txBody>
      </p:sp>
      <p:sp>
        <p:nvSpPr>
          <p:cNvPr id="36" name="Text Box 10">
            <a:extLst>
              <a:ext uri="{FF2B5EF4-FFF2-40B4-BE49-F238E27FC236}">
                <a16:creationId xmlns:a16="http://schemas.microsoft.com/office/drawing/2014/main" id="{5F8DB19B-0190-4164-8B32-50BBCDECBD23}"/>
              </a:ext>
            </a:extLst>
          </p:cNvPr>
          <p:cNvSpPr txBox="1">
            <a:spLocks noChangeArrowheads="1"/>
          </p:cNvSpPr>
          <p:nvPr/>
        </p:nvSpPr>
        <p:spPr bwMode="auto">
          <a:xfrm>
            <a:off x="5787362" y="2675333"/>
            <a:ext cx="2906356"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Eltern teilen sich die Arbeit</a:t>
            </a:r>
          </a:p>
        </p:txBody>
      </p:sp>
      <p:sp>
        <p:nvSpPr>
          <p:cNvPr id="38" name="Text Box 10">
            <a:extLst>
              <a:ext uri="{FF2B5EF4-FFF2-40B4-BE49-F238E27FC236}">
                <a16:creationId xmlns:a16="http://schemas.microsoft.com/office/drawing/2014/main" id="{A2C1AC6F-74AA-4B94-B5DD-8C29E272FD46}"/>
              </a:ext>
            </a:extLst>
          </p:cNvPr>
          <p:cNvSpPr txBox="1">
            <a:spLocks noChangeArrowheads="1"/>
          </p:cNvSpPr>
          <p:nvPr/>
        </p:nvSpPr>
        <p:spPr bwMode="auto">
          <a:xfrm>
            <a:off x="5787362" y="3651173"/>
            <a:ext cx="3003656"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Ein-Kind-Familien, Patchworkfamilien, </a:t>
            </a:r>
            <a:r>
              <a:rPr lang="de-DE" altLang="de-DE" sz="2400" dirty="0" err="1">
                <a:solidFill>
                  <a:srgbClr val="333333"/>
                </a:solidFill>
                <a:latin typeface="Calibri" panose="020F0502020204030204" pitchFamily="34" charset="0"/>
              </a:rPr>
              <a:t>AlleinerzieherInnen</a:t>
            </a:r>
            <a:r>
              <a:rPr lang="de-DE" altLang="de-DE" sz="2400" dirty="0">
                <a:solidFill>
                  <a:srgbClr val="333333"/>
                </a:solidFill>
                <a:latin typeface="Calibri" panose="020F0502020204030204" pitchFamily="34" charset="0"/>
              </a:rPr>
              <a:t> …</a:t>
            </a:r>
          </a:p>
        </p:txBody>
      </p:sp>
      <p:sp>
        <p:nvSpPr>
          <p:cNvPr id="39" name="Text Box 10">
            <a:extLst>
              <a:ext uri="{FF2B5EF4-FFF2-40B4-BE49-F238E27FC236}">
                <a16:creationId xmlns:a16="http://schemas.microsoft.com/office/drawing/2014/main" id="{C263986B-DDF3-4D79-8AF9-C101DDE81D51}"/>
              </a:ext>
            </a:extLst>
          </p:cNvPr>
          <p:cNvSpPr txBox="1">
            <a:spLocks noChangeArrowheads="1"/>
          </p:cNvSpPr>
          <p:nvPr/>
        </p:nvSpPr>
        <p:spPr bwMode="auto">
          <a:xfrm>
            <a:off x="5874182" y="5122279"/>
            <a:ext cx="278663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nein</a:t>
            </a:r>
          </a:p>
        </p:txBody>
      </p:sp>
      <p:cxnSp>
        <p:nvCxnSpPr>
          <p:cNvPr id="41" name="Gerade Verbindung 13">
            <a:extLst>
              <a:ext uri="{FF2B5EF4-FFF2-40B4-BE49-F238E27FC236}">
                <a16:creationId xmlns:a16="http://schemas.microsoft.com/office/drawing/2014/main" id="{13B16F69-2844-4512-BF75-BB09E9CCBB59}"/>
              </a:ext>
            </a:extLst>
          </p:cNvPr>
          <p:cNvCxnSpPr>
            <a:cxnSpLocks noChangeShapeType="1"/>
          </p:cNvCxnSpPr>
          <p:nvPr/>
        </p:nvCxnSpPr>
        <p:spPr bwMode="auto">
          <a:xfrm>
            <a:off x="2682319" y="2037356"/>
            <a:ext cx="1757" cy="3852000"/>
          </a:xfrm>
          <a:prstGeom prst="line">
            <a:avLst/>
          </a:prstGeom>
          <a:noFill/>
          <a:ln w="38100" algn="ctr">
            <a:solidFill>
              <a:srgbClr val="9999FF"/>
            </a:solidFill>
            <a:round/>
            <a:headEnd/>
            <a:tailEnd/>
          </a:ln>
          <a:extLst>
            <a:ext uri="{909E8E84-426E-40DD-AFC4-6F175D3DCCD1}">
              <a14:hiddenFill xmlns:a14="http://schemas.microsoft.com/office/drawing/2010/main">
                <a:noFill/>
              </a14:hiddenFill>
            </a:ext>
          </a:extLst>
        </p:spPr>
      </p:cxnSp>
      <p:cxnSp>
        <p:nvCxnSpPr>
          <p:cNvPr id="42" name="Gerade Verbindung 13">
            <a:extLst>
              <a:ext uri="{FF2B5EF4-FFF2-40B4-BE49-F238E27FC236}">
                <a16:creationId xmlns:a16="http://schemas.microsoft.com/office/drawing/2014/main" id="{4602CC8D-3E16-4F0C-98ED-BF075F606176}"/>
              </a:ext>
            </a:extLst>
          </p:cNvPr>
          <p:cNvCxnSpPr>
            <a:cxnSpLocks noChangeShapeType="1"/>
          </p:cNvCxnSpPr>
          <p:nvPr/>
        </p:nvCxnSpPr>
        <p:spPr bwMode="auto">
          <a:xfrm>
            <a:off x="5746427" y="2028482"/>
            <a:ext cx="16754" cy="3852000"/>
          </a:xfrm>
          <a:prstGeom prst="line">
            <a:avLst/>
          </a:prstGeom>
          <a:noFill/>
          <a:ln w="38100" algn="ctr">
            <a:solidFill>
              <a:srgbClr val="9999FF"/>
            </a:solidFill>
            <a:round/>
            <a:headEnd/>
            <a:tailEnd/>
          </a:ln>
          <a:extLst>
            <a:ext uri="{909E8E84-426E-40DD-AFC4-6F175D3DCCD1}">
              <a14:hiddenFill xmlns:a14="http://schemas.microsoft.com/office/drawing/2010/main">
                <a:noFill/>
              </a14:hiddenFill>
            </a:ext>
          </a:extLst>
        </p:spPr>
      </p:cxnSp>
      <p:cxnSp>
        <p:nvCxnSpPr>
          <p:cNvPr id="43" name="Gerade Verbindung 13">
            <a:extLst>
              <a:ext uri="{FF2B5EF4-FFF2-40B4-BE49-F238E27FC236}">
                <a16:creationId xmlns:a16="http://schemas.microsoft.com/office/drawing/2014/main" id="{0AA61985-FBA9-4022-823E-C78AF39CA052}"/>
              </a:ext>
            </a:extLst>
          </p:cNvPr>
          <p:cNvCxnSpPr>
            <a:cxnSpLocks noChangeShapeType="1"/>
          </p:cNvCxnSpPr>
          <p:nvPr/>
        </p:nvCxnSpPr>
        <p:spPr bwMode="auto">
          <a:xfrm flipV="1">
            <a:off x="444006" y="2547233"/>
            <a:ext cx="8351837" cy="0"/>
          </a:xfrm>
          <a:prstGeom prst="line">
            <a:avLst/>
          </a:prstGeom>
          <a:noFill/>
          <a:ln w="38100" algn="ctr">
            <a:solidFill>
              <a:srgbClr val="9999FF"/>
            </a:solidFill>
            <a:round/>
            <a:headEnd/>
            <a:tailEnd/>
          </a:ln>
          <a:extLst>
            <a:ext uri="{909E8E84-426E-40DD-AFC4-6F175D3DCCD1}">
              <a14:hiddenFill xmlns:a14="http://schemas.microsoft.com/office/drawing/2010/main">
                <a:noFill/>
              </a14:hiddenFill>
            </a:ext>
          </a:extLst>
        </p:spPr>
      </p:cxnSp>
      <p:cxnSp>
        <p:nvCxnSpPr>
          <p:cNvPr id="44" name="Gerade Verbindung 13">
            <a:extLst>
              <a:ext uri="{FF2B5EF4-FFF2-40B4-BE49-F238E27FC236}">
                <a16:creationId xmlns:a16="http://schemas.microsoft.com/office/drawing/2014/main" id="{57BDC3E0-E2E0-49D3-8432-F978A14AB327}"/>
              </a:ext>
            </a:extLst>
          </p:cNvPr>
          <p:cNvCxnSpPr>
            <a:cxnSpLocks noChangeShapeType="1"/>
          </p:cNvCxnSpPr>
          <p:nvPr/>
        </p:nvCxnSpPr>
        <p:spPr bwMode="auto">
          <a:xfrm>
            <a:off x="2662421" y="2046234"/>
            <a:ext cx="6156000" cy="0"/>
          </a:xfrm>
          <a:prstGeom prst="line">
            <a:avLst/>
          </a:prstGeom>
          <a:noFill/>
          <a:ln w="38100" algn="ctr">
            <a:solidFill>
              <a:srgbClr val="9999FF"/>
            </a:solidFill>
            <a:round/>
            <a:headEnd/>
            <a:tailEnd/>
          </a:ln>
          <a:extLst>
            <a:ext uri="{909E8E84-426E-40DD-AFC4-6F175D3DCCD1}">
              <a14:hiddenFill xmlns:a14="http://schemas.microsoft.com/office/drawing/2010/main">
                <a:noFill/>
              </a14:hiddenFill>
            </a:ext>
          </a:extLst>
        </p:spPr>
      </p:cxnSp>
      <p:cxnSp>
        <p:nvCxnSpPr>
          <p:cNvPr id="45" name="Gerade Verbindung 13">
            <a:extLst>
              <a:ext uri="{FF2B5EF4-FFF2-40B4-BE49-F238E27FC236}">
                <a16:creationId xmlns:a16="http://schemas.microsoft.com/office/drawing/2014/main" id="{565FC072-E2A2-45B0-9F52-4590EBDFF349}"/>
              </a:ext>
            </a:extLst>
          </p:cNvPr>
          <p:cNvCxnSpPr>
            <a:cxnSpLocks noChangeShapeType="1"/>
          </p:cNvCxnSpPr>
          <p:nvPr/>
        </p:nvCxnSpPr>
        <p:spPr bwMode="auto">
          <a:xfrm flipV="1">
            <a:off x="444006" y="3652109"/>
            <a:ext cx="8351837" cy="0"/>
          </a:xfrm>
          <a:prstGeom prst="line">
            <a:avLst/>
          </a:prstGeom>
          <a:noFill/>
          <a:ln w="38100" algn="ctr">
            <a:solidFill>
              <a:srgbClr val="9999FF"/>
            </a:solidFill>
            <a:round/>
            <a:headEnd/>
            <a:tailEnd/>
          </a:ln>
          <a:extLst>
            <a:ext uri="{909E8E84-426E-40DD-AFC4-6F175D3DCCD1}">
              <a14:hiddenFill xmlns:a14="http://schemas.microsoft.com/office/drawing/2010/main">
                <a:noFill/>
              </a14:hiddenFill>
            </a:ext>
          </a:extLst>
        </p:spPr>
      </p:cxnSp>
      <p:cxnSp>
        <p:nvCxnSpPr>
          <p:cNvPr id="46" name="Gerade Verbindung 13">
            <a:extLst>
              <a:ext uri="{FF2B5EF4-FFF2-40B4-BE49-F238E27FC236}">
                <a16:creationId xmlns:a16="http://schemas.microsoft.com/office/drawing/2014/main" id="{38643A6C-ED7A-4646-8A7F-2ABDCCCBB7CC}"/>
              </a:ext>
            </a:extLst>
          </p:cNvPr>
          <p:cNvCxnSpPr>
            <a:cxnSpLocks noChangeShapeType="1"/>
          </p:cNvCxnSpPr>
          <p:nvPr/>
        </p:nvCxnSpPr>
        <p:spPr bwMode="auto">
          <a:xfrm flipV="1">
            <a:off x="444006" y="4804237"/>
            <a:ext cx="8351837" cy="0"/>
          </a:xfrm>
          <a:prstGeom prst="line">
            <a:avLst/>
          </a:prstGeom>
          <a:noFill/>
          <a:ln w="38100" algn="ctr">
            <a:solidFill>
              <a:srgbClr val="9999FF"/>
            </a:solidFill>
            <a:round/>
            <a:headEnd/>
            <a:tailEnd/>
          </a:ln>
          <a:extLst>
            <a:ext uri="{909E8E84-426E-40DD-AFC4-6F175D3DCCD1}">
              <a14:hiddenFill xmlns:a14="http://schemas.microsoft.com/office/drawing/2010/main">
                <a:noFill/>
              </a14:hiddenFill>
            </a:ext>
          </a:extLst>
        </p:spPr>
      </p:cxnSp>
      <p:cxnSp>
        <p:nvCxnSpPr>
          <p:cNvPr id="47" name="Gerade Verbindung 13">
            <a:extLst>
              <a:ext uri="{FF2B5EF4-FFF2-40B4-BE49-F238E27FC236}">
                <a16:creationId xmlns:a16="http://schemas.microsoft.com/office/drawing/2014/main" id="{3D2968D9-0B66-40B9-8723-7E5060FA6EAB}"/>
              </a:ext>
            </a:extLst>
          </p:cNvPr>
          <p:cNvCxnSpPr>
            <a:cxnSpLocks noChangeShapeType="1"/>
          </p:cNvCxnSpPr>
          <p:nvPr/>
        </p:nvCxnSpPr>
        <p:spPr bwMode="auto">
          <a:xfrm flipV="1">
            <a:off x="444006" y="5884357"/>
            <a:ext cx="8351837" cy="0"/>
          </a:xfrm>
          <a:prstGeom prst="line">
            <a:avLst/>
          </a:prstGeom>
          <a:noFill/>
          <a:ln w="38100" algn="ctr">
            <a:solidFill>
              <a:srgbClr val="9999FF"/>
            </a:solidFill>
            <a:round/>
            <a:headEnd/>
            <a:tailEnd/>
          </a:ln>
          <a:extLst>
            <a:ext uri="{909E8E84-426E-40DD-AFC4-6F175D3DCCD1}">
              <a14:hiddenFill xmlns:a14="http://schemas.microsoft.com/office/drawing/2010/main">
                <a:noFill/>
              </a14:hiddenFill>
            </a:ext>
          </a:extLst>
        </p:spPr>
      </p:cxnSp>
      <p:cxnSp>
        <p:nvCxnSpPr>
          <p:cNvPr id="49" name="Gerade Verbindung 13">
            <a:extLst>
              <a:ext uri="{FF2B5EF4-FFF2-40B4-BE49-F238E27FC236}">
                <a16:creationId xmlns:a16="http://schemas.microsoft.com/office/drawing/2014/main" id="{E7C70A86-B597-4C88-AD2B-A99374068277}"/>
              </a:ext>
            </a:extLst>
          </p:cNvPr>
          <p:cNvCxnSpPr>
            <a:cxnSpLocks noChangeShapeType="1"/>
          </p:cNvCxnSpPr>
          <p:nvPr/>
        </p:nvCxnSpPr>
        <p:spPr bwMode="auto">
          <a:xfrm>
            <a:off x="8804719" y="2028478"/>
            <a:ext cx="0" cy="3852000"/>
          </a:xfrm>
          <a:prstGeom prst="line">
            <a:avLst/>
          </a:prstGeom>
          <a:noFill/>
          <a:ln w="38100" algn="ctr">
            <a:solidFill>
              <a:srgbClr val="9999FF"/>
            </a:solidFill>
            <a:round/>
            <a:headEnd/>
            <a:tailEnd/>
          </a:ln>
          <a:extLst>
            <a:ext uri="{909E8E84-426E-40DD-AFC4-6F175D3DCCD1}">
              <a14:hiddenFill xmlns:a14="http://schemas.microsoft.com/office/drawing/2010/main">
                <a:noFill/>
              </a14:hiddenFill>
            </a:ext>
          </a:extLst>
        </p:spPr>
      </p:cxnSp>
      <p:cxnSp>
        <p:nvCxnSpPr>
          <p:cNvPr id="50" name="Gerade Verbindung 13">
            <a:extLst>
              <a:ext uri="{FF2B5EF4-FFF2-40B4-BE49-F238E27FC236}">
                <a16:creationId xmlns:a16="http://schemas.microsoft.com/office/drawing/2014/main" id="{5A3574E8-CD83-46A5-BBEA-51874308E1C2}"/>
              </a:ext>
            </a:extLst>
          </p:cNvPr>
          <p:cNvCxnSpPr>
            <a:cxnSpLocks noChangeShapeType="1"/>
          </p:cNvCxnSpPr>
          <p:nvPr/>
        </p:nvCxnSpPr>
        <p:spPr bwMode="auto">
          <a:xfrm>
            <a:off x="444006" y="2538355"/>
            <a:ext cx="0" cy="3348000"/>
          </a:xfrm>
          <a:prstGeom prst="line">
            <a:avLst/>
          </a:prstGeom>
          <a:noFill/>
          <a:ln w="38100" algn="ctr">
            <a:solidFill>
              <a:srgbClr val="9999FF"/>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p:bldP spid="20" grpId="0"/>
      <p:bldP spid="25" grpId="0"/>
      <p:bldP spid="27" grpId="0"/>
      <p:bldP spid="34" grpId="0"/>
      <p:bldP spid="36" grpId="0"/>
      <p:bldP spid="38" grpId="0"/>
      <p:bldP spid="3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„Familie 1950 – was ist heute anders?“ auf den Seiten 70 bis 71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a:t>
            </a:r>
            <a:r>
              <a:rPr lang="de-DE" altLang="de-DE" sz="1200" b="0">
                <a:solidFill>
                  <a:schemeClr val="tx1"/>
                </a:solidFill>
                <a:cs typeface="Arial" charset="0"/>
              </a:rPr>
              <a:t>Wien 2020</a:t>
            </a:r>
          </a:p>
          <a:p>
            <a:pPr eaLnBrk="1" fontAlgn="auto" hangingPunct="1">
              <a:spcBef>
                <a:spcPts val="0"/>
              </a:spcBef>
              <a:spcAft>
                <a:spcPts val="0"/>
              </a:spcAft>
              <a:defRPr/>
            </a:pP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dirty="0">
                <a:solidFill>
                  <a:schemeClr val="tx1"/>
                </a:solidFill>
                <a:cs typeface="Arial" charset="0"/>
              </a:rPr>
              <a:t>, Wien, Johannes Fuchsberger, Salzburg</a:t>
            </a:r>
          </a:p>
          <a:p>
            <a:pPr eaLnBrk="1" hangingPunct="1"/>
            <a:br>
              <a:rPr lang="de-DE" altLang="de-DE" sz="1200" b="0" dirty="0">
                <a:solidFill>
                  <a:schemeClr val="tx1"/>
                </a:solidFill>
                <a:cs typeface="Arial" charset="0"/>
              </a:rPr>
            </a:br>
            <a:r>
              <a:rPr lang="de-DE" altLang="de-DE" sz="1200" b="0" dirty="0">
                <a:solidFill>
                  <a:schemeClr val="tx1"/>
                </a:solidFill>
                <a:cs typeface="Arial" charset="0"/>
              </a:rPr>
              <a:t>Gestaltung: Johannes Fuchsberger, Carina Sattlberger</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236</Words>
  <Application>Microsoft Office PowerPoint</Application>
  <PresentationFormat>Bildschirmpräsentation (4:3)</PresentationFormat>
  <Paragraphs>35</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25</cp:revision>
  <dcterms:created xsi:type="dcterms:W3CDTF">2020-01-22T09:57:49Z</dcterms:created>
  <dcterms:modified xsi:type="dcterms:W3CDTF">2020-03-13T14:00:33Z</dcterms:modified>
</cp:coreProperties>
</file>