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93" r:id="rId2"/>
    <p:sldId id="309" r:id="rId3"/>
    <p:sldId id="312" r:id="rId4"/>
    <p:sldId id="304" r:id="rId5"/>
    <p:sldId id="300" r:id="rId6"/>
    <p:sldId id="307" r:id="rId7"/>
    <p:sldId id="296" r:id="rId8"/>
    <p:sldId id="294" r:id="rId9"/>
    <p:sldId id="301" r:id="rId10"/>
    <p:sldId id="310" r:id="rId11"/>
    <p:sldId id="299" r:id="rId12"/>
    <p:sldId id="298" r:id="rId13"/>
    <p:sldId id="308" r:id="rId14"/>
    <p:sldId id="302" r:id="rId15"/>
    <p:sldId id="311" r:id="rId16"/>
    <p:sldId id="292" r:id="rId1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A0A0A"/>
    <a:srgbClr val="FFCC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25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28B0DA8-A5A2-DDCF-0D98-5DD71629A4B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95026C0-CF94-A36C-78C0-72C5178E0A6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59D501F-1130-44FF-B658-B1E40B2AB16B}" type="datetimeFigureOut">
              <a:rPr lang="de-AT"/>
              <a:pPr>
                <a:defRPr/>
              </a:pPr>
              <a:t>16.12.2025</a:t>
            </a:fld>
            <a:endParaRPr lang="de-AT"/>
          </a:p>
        </p:txBody>
      </p:sp>
      <p:sp>
        <p:nvSpPr>
          <p:cNvPr id="4" name="Fußzeilenplatzhalter 3">
            <a:extLst>
              <a:ext uri="{FF2B5EF4-FFF2-40B4-BE49-F238E27FC236}">
                <a16:creationId xmlns:a16="http://schemas.microsoft.com/office/drawing/2014/main" id="{9CC0427E-25AD-DF82-6F40-335C68AFC636}"/>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E4CB7313-C233-74E2-6B51-1147BD4570B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BC0FD12-7616-425A-8B17-AA397170F0C2}"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3B64B55-1EB4-D52E-3071-BE186CB6FC8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2B843A91-4A34-7292-840E-511BB048F698}"/>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E1FDAC0-05EC-4C4F-8486-7EEF7AFF2BF6}" type="datetimeFigureOut">
              <a:rPr lang="de-AT"/>
              <a:pPr>
                <a:defRPr/>
              </a:pPr>
              <a:t>16.12.2025</a:t>
            </a:fld>
            <a:endParaRPr lang="de-AT"/>
          </a:p>
        </p:txBody>
      </p:sp>
      <p:sp>
        <p:nvSpPr>
          <p:cNvPr id="4" name="Folienbildplatzhalter 3">
            <a:extLst>
              <a:ext uri="{FF2B5EF4-FFF2-40B4-BE49-F238E27FC236}">
                <a16:creationId xmlns:a16="http://schemas.microsoft.com/office/drawing/2014/main" id="{CEB66555-A7BA-374F-D93B-D6175DE72DD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1BACEF0-E96B-89BE-12DB-8209B009C86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D00DB0A-B7E6-BDF6-AA4F-9B9FF390FE1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5248D747-9EF9-0036-FF45-3F834158FBB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F18579B-4CE2-4486-8936-4D16F55F0C3C}"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a:extLst>
              <a:ext uri="{FF2B5EF4-FFF2-40B4-BE49-F238E27FC236}">
                <a16:creationId xmlns:a16="http://schemas.microsoft.com/office/drawing/2014/main" id="{8B10E578-FCE1-CA86-21F3-3F81BF23D9B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izenplatzhalter 2">
            <a:extLst>
              <a:ext uri="{FF2B5EF4-FFF2-40B4-BE49-F238E27FC236}">
                <a16:creationId xmlns:a16="http://schemas.microsoft.com/office/drawing/2014/main" id="{55AAD2D1-0C35-2045-0F7F-06F2E73920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AEB3CA04-D1F3-4438-7BE5-C2652527AB09}"/>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739C383D-DEF1-46AA-A298-5AFA3D5F5A23}" type="slidenum">
              <a:rPr lang="de-AT" altLang="de-DE"/>
              <a:pPr eaLnBrk="1" hangingPunct="1"/>
              <a:t>11</a:t>
            </a:fld>
            <a:endParaRPr lang="de-AT"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a:extLst>
              <a:ext uri="{FF2B5EF4-FFF2-40B4-BE49-F238E27FC236}">
                <a16:creationId xmlns:a16="http://schemas.microsoft.com/office/drawing/2014/main" id="{D7E85768-451E-73A7-CDFF-A322F5AA24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izenplatzhalter 2">
            <a:extLst>
              <a:ext uri="{FF2B5EF4-FFF2-40B4-BE49-F238E27FC236}">
                <a16:creationId xmlns:a16="http://schemas.microsoft.com/office/drawing/2014/main" id="{DAD4E8D9-CD66-A1A0-8D79-BD204FCE48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75F6078E-15B3-4D00-3BAC-320FC24B4B6B}"/>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47C9674-9458-41FB-BD94-CE6734329EE4}" type="slidenum">
              <a:rPr lang="de-AT" altLang="de-DE"/>
              <a:pPr eaLnBrk="1" hangingPunct="1"/>
              <a:t>12</a:t>
            </a:fld>
            <a:endParaRPr lang="de-AT"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EBC10B92-02A1-662D-6503-BB579A11A4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a:extLst>
              <a:ext uri="{FF2B5EF4-FFF2-40B4-BE49-F238E27FC236}">
                <a16:creationId xmlns:a16="http://schemas.microsoft.com/office/drawing/2014/main" id="{DD57B88A-9234-00CA-218D-480BE49FF6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F5E2FB7C-34D3-C266-AFB2-BEA774BDBB9B}"/>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67DB7463-D9E4-4BEC-81C5-D8F369CC66C0}" type="slidenum">
              <a:rPr lang="de-AT" altLang="de-DE"/>
              <a:pPr eaLnBrk="1" hangingPunct="1"/>
              <a:t>13</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01585738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532BB8C-EFA9-3F68-0B97-F196335BB9E8}"/>
              </a:ext>
            </a:extLst>
          </p:cNvPr>
          <p:cNvSpPr>
            <a:spLocks noGrp="1"/>
          </p:cNvSpPr>
          <p:nvPr>
            <p:ph type="dt" sz="half" idx="10"/>
          </p:nvPr>
        </p:nvSpPr>
        <p:spPr/>
        <p:txBody>
          <a:bodyPr/>
          <a:lstStyle>
            <a:lvl1pPr>
              <a:defRPr/>
            </a:lvl1pPr>
          </a:lstStyle>
          <a:p>
            <a:pPr>
              <a:defRPr/>
            </a:pPr>
            <a:fld id="{B36139EC-043E-410E-A96A-4E3ADCFE0938}" type="datetimeFigureOut">
              <a:rPr lang="de-AT"/>
              <a:pPr>
                <a:defRPr/>
              </a:pPr>
              <a:t>16.12.2025</a:t>
            </a:fld>
            <a:endParaRPr lang="de-AT"/>
          </a:p>
        </p:txBody>
      </p:sp>
      <p:sp>
        <p:nvSpPr>
          <p:cNvPr id="5" name="Fußzeilenplatzhalter 4">
            <a:extLst>
              <a:ext uri="{FF2B5EF4-FFF2-40B4-BE49-F238E27FC236}">
                <a16:creationId xmlns:a16="http://schemas.microsoft.com/office/drawing/2014/main" id="{206D9885-51D4-05DF-4AC3-F94E31DE40A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6A0BC64-9C1E-A071-0889-DDA5993D592D}"/>
              </a:ext>
            </a:extLst>
          </p:cNvPr>
          <p:cNvSpPr>
            <a:spLocks noGrp="1"/>
          </p:cNvSpPr>
          <p:nvPr>
            <p:ph type="sldNum" sz="quarter" idx="12"/>
          </p:nvPr>
        </p:nvSpPr>
        <p:spPr/>
        <p:txBody>
          <a:bodyPr/>
          <a:lstStyle>
            <a:lvl1pPr>
              <a:defRPr/>
            </a:lvl1pPr>
          </a:lstStyle>
          <a:p>
            <a:fld id="{A4C032EA-AD67-47C3-9023-255E7C92601D}" type="slidenum">
              <a:rPr lang="de-AT" altLang="de-DE"/>
              <a:pPr/>
              <a:t>‹Nr.›</a:t>
            </a:fld>
            <a:endParaRPr lang="de-AT" altLang="de-DE"/>
          </a:p>
        </p:txBody>
      </p:sp>
    </p:spTree>
    <p:extLst>
      <p:ext uri="{BB962C8B-B14F-4D97-AF65-F5344CB8AC3E}">
        <p14:creationId xmlns:p14="http://schemas.microsoft.com/office/powerpoint/2010/main" val="3043694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DC555B0-A091-3C1C-DC68-A6C1A90A6E5E}"/>
              </a:ext>
            </a:extLst>
          </p:cNvPr>
          <p:cNvSpPr>
            <a:spLocks noGrp="1"/>
          </p:cNvSpPr>
          <p:nvPr>
            <p:ph type="dt" sz="half" idx="10"/>
          </p:nvPr>
        </p:nvSpPr>
        <p:spPr/>
        <p:txBody>
          <a:bodyPr/>
          <a:lstStyle>
            <a:lvl1pPr>
              <a:defRPr/>
            </a:lvl1pPr>
          </a:lstStyle>
          <a:p>
            <a:pPr>
              <a:defRPr/>
            </a:pPr>
            <a:fld id="{48AA23C4-729B-47E8-98A0-ACE9B4F179F9}" type="datetimeFigureOut">
              <a:rPr lang="de-AT"/>
              <a:pPr>
                <a:defRPr/>
              </a:pPr>
              <a:t>16.12.2025</a:t>
            </a:fld>
            <a:endParaRPr lang="de-AT"/>
          </a:p>
        </p:txBody>
      </p:sp>
      <p:sp>
        <p:nvSpPr>
          <p:cNvPr id="5" name="Fußzeilenplatzhalter 4">
            <a:extLst>
              <a:ext uri="{FF2B5EF4-FFF2-40B4-BE49-F238E27FC236}">
                <a16:creationId xmlns:a16="http://schemas.microsoft.com/office/drawing/2014/main" id="{0BD3C2C9-E4B1-9D53-E25C-9E69E76482C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50E4CC0-F849-4AC1-1057-37CBD069CB99}"/>
              </a:ext>
            </a:extLst>
          </p:cNvPr>
          <p:cNvSpPr>
            <a:spLocks noGrp="1"/>
          </p:cNvSpPr>
          <p:nvPr>
            <p:ph type="sldNum" sz="quarter" idx="12"/>
          </p:nvPr>
        </p:nvSpPr>
        <p:spPr/>
        <p:txBody>
          <a:bodyPr/>
          <a:lstStyle>
            <a:lvl1pPr>
              <a:defRPr/>
            </a:lvl1pPr>
          </a:lstStyle>
          <a:p>
            <a:fld id="{F41E54F4-642F-4A67-93AA-DC27B5CC473C}" type="slidenum">
              <a:rPr lang="de-AT" altLang="de-DE"/>
              <a:pPr/>
              <a:t>‹Nr.›</a:t>
            </a:fld>
            <a:endParaRPr lang="de-AT" altLang="de-DE"/>
          </a:p>
        </p:txBody>
      </p:sp>
    </p:spTree>
    <p:extLst>
      <p:ext uri="{BB962C8B-B14F-4D97-AF65-F5344CB8AC3E}">
        <p14:creationId xmlns:p14="http://schemas.microsoft.com/office/powerpoint/2010/main" val="3109548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E29B8DAC-0288-CE7C-AAD4-27616815C4F5}"/>
              </a:ext>
            </a:extLst>
          </p:cNvPr>
          <p:cNvSpPr>
            <a:spLocks noGrp="1"/>
          </p:cNvSpPr>
          <p:nvPr>
            <p:ph type="dt" sz="half" idx="10"/>
          </p:nvPr>
        </p:nvSpPr>
        <p:spPr/>
        <p:txBody>
          <a:bodyPr/>
          <a:lstStyle>
            <a:lvl1pPr>
              <a:defRPr/>
            </a:lvl1pPr>
          </a:lstStyle>
          <a:p>
            <a:pPr>
              <a:defRPr/>
            </a:pPr>
            <a:fld id="{E42795BE-D18C-4E80-8267-22241EF8FEA6}" type="datetimeFigureOut">
              <a:rPr lang="de-AT"/>
              <a:pPr>
                <a:defRPr/>
              </a:pPr>
              <a:t>16.12.2025</a:t>
            </a:fld>
            <a:endParaRPr lang="de-AT"/>
          </a:p>
        </p:txBody>
      </p:sp>
      <p:sp>
        <p:nvSpPr>
          <p:cNvPr id="5" name="Fußzeilenplatzhalter 4">
            <a:extLst>
              <a:ext uri="{FF2B5EF4-FFF2-40B4-BE49-F238E27FC236}">
                <a16:creationId xmlns:a16="http://schemas.microsoft.com/office/drawing/2014/main" id="{0AD9EA04-2F29-5C48-62F3-4105B6ED8AD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FC0563B-4A05-3DDD-9690-E88381AE69BD}"/>
              </a:ext>
            </a:extLst>
          </p:cNvPr>
          <p:cNvSpPr>
            <a:spLocks noGrp="1"/>
          </p:cNvSpPr>
          <p:nvPr>
            <p:ph type="sldNum" sz="quarter" idx="12"/>
          </p:nvPr>
        </p:nvSpPr>
        <p:spPr/>
        <p:txBody>
          <a:bodyPr/>
          <a:lstStyle>
            <a:lvl1pPr>
              <a:defRPr/>
            </a:lvl1pPr>
          </a:lstStyle>
          <a:p>
            <a:fld id="{DF69F90E-6362-48D6-B035-F76F9B435515}" type="slidenum">
              <a:rPr lang="de-AT" altLang="de-DE"/>
              <a:pPr/>
              <a:t>‹Nr.›</a:t>
            </a:fld>
            <a:endParaRPr lang="de-AT" altLang="de-DE"/>
          </a:p>
        </p:txBody>
      </p:sp>
    </p:spTree>
    <p:extLst>
      <p:ext uri="{BB962C8B-B14F-4D97-AF65-F5344CB8AC3E}">
        <p14:creationId xmlns:p14="http://schemas.microsoft.com/office/powerpoint/2010/main" val="4280044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372DB8ED-A829-2B3B-CC69-2D70ED679E79}"/>
              </a:ext>
            </a:extLst>
          </p:cNvPr>
          <p:cNvSpPr>
            <a:spLocks noGrp="1"/>
          </p:cNvSpPr>
          <p:nvPr>
            <p:ph type="dt" sz="half" idx="10"/>
          </p:nvPr>
        </p:nvSpPr>
        <p:spPr/>
        <p:txBody>
          <a:bodyPr/>
          <a:lstStyle>
            <a:lvl1pPr>
              <a:defRPr/>
            </a:lvl1pPr>
          </a:lstStyle>
          <a:p>
            <a:pPr>
              <a:defRPr/>
            </a:pPr>
            <a:fld id="{9313D1A1-F9AE-4311-A65D-8B1ED14EC2A0}" type="datetimeFigureOut">
              <a:rPr lang="de-AT"/>
              <a:pPr>
                <a:defRPr/>
              </a:pPr>
              <a:t>16.12.2025</a:t>
            </a:fld>
            <a:endParaRPr lang="de-AT"/>
          </a:p>
        </p:txBody>
      </p:sp>
      <p:sp>
        <p:nvSpPr>
          <p:cNvPr id="5" name="Fußzeilenplatzhalter 4">
            <a:extLst>
              <a:ext uri="{FF2B5EF4-FFF2-40B4-BE49-F238E27FC236}">
                <a16:creationId xmlns:a16="http://schemas.microsoft.com/office/drawing/2014/main" id="{40DD5454-5144-A314-83DD-5502DA96888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F7EBF63-1495-5142-C8B0-420EDB05BBF4}"/>
              </a:ext>
            </a:extLst>
          </p:cNvPr>
          <p:cNvSpPr>
            <a:spLocks noGrp="1"/>
          </p:cNvSpPr>
          <p:nvPr>
            <p:ph type="sldNum" sz="quarter" idx="12"/>
          </p:nvPr>
        </p:nvSpPr>
        <p:spPr/>
        <p:txBody>
          <a:bodyPr/>
          <a:lstStyle>
            <a:lvl1pPr>
              <a:defRPr/>
            </a:lvl1pPr>
          </a:lstStyle>
          <a:p>
            <a:fld id="{ECD703C9-0E38-47C9-923E-6B41D8E36654}" type="slidenum">
              <a:rPr lang="de-AT" altLang="de-DE"/>
              <a:pPr/>
              <a:t>‹Nr.›</a:t>
            </a:fld>
            <a:endParaRPr lang="de-AT" altLang="de-DE"/>
          </a:p>
        </p:txBody>
      </p:sp>
    </p:spTree>
    <p:extLst>
      <p:ext uri="{BB962C8B-B14F-4D97-AF65-F5344CB8AC3E}">
        <p14:creationId xmlns:p14="http://schemas.microsoft.com/office/powerpoint/2010/main" val="2948343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E910A243-BF75-07A6-7E72-70743F117F8A}"/>
              </a:ext>
            </a:extLst>
          </p:cNvPr>
          <p:cNvSpPr>
            <a:spLocks noGrp="1"/>
          </p:cNvSpPr>
          <p:nvPr>
            <p:ph type="dt" sz="half" idx="10"/>
          </p:nvPr>
        </p:nvSpPr>
        <p:spPr/>
        <p:txBody>
          <a:bodyPr/>
          <a:lstStyle>
            <a:lvl1pPr>
              <a:defRPr/>
            </a:lvl1pPr>
          </a:lstStyle>
          <a:p>
            <a:pPr>
              <a:defRPr/>
            </a:pPr>
            <a:fld id="{BC841F2D-8532-43AD-A39C-7DC03E453162}" type="datetimeFigureOut">
              <a:rPr lang="de-AT"/>
              <a:pPr>
                <a:defRPr/>
              </a:pPr>
              <a:t>16.12.2025</a:t>
            </a:fld>
            <a:endParaRPr lang="de-AT"/>
          </a:p>
        </p:txBody>
      </p:sp>
      <p:sp>
        <p:nvSpPr>
          <p:cNvPr id="6" name="Fußzeilenplatzhalter 4">
            <a:extLst>
              <a:ext uri="{FF2B5EF4-FFF2-40B4-BE49-F238E27FC236}">
                <a16:creationId xmlns:a16="http://schemas.microsoft.com/office/drawing/2014/main" id="{DD51C807-19DD-A1C7-D2AF-B05D31C713B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DADA4A9-F3F5-D59C-C62A-3704930F5B02}"/>
              </a:ext>
            </a:extLst>
          </p:cNvPr>
          <p:cNvSpPr>
            <a:spLocks noGrp="1"/>
          </p:cNvSpPr>
          <p:nvPr>
            <p:ph type="sldNum" sz="quarter" idx="12"/>
          </p:nvPr>
        </p:nvSpPr>
        <p:spPr/>
        <p:txBody>
          <a:bodyPr/>
          <a:lstStyle>
            <a:lvl1pPr>
              <a:defRPr/>
            </a:lvl1pPr>
          </a:lstStyle>
          <a:p>
            <a:fld id="{38FFB793-7CA7-4610-8568-579857EFB2DF}" type="slidenum">
              <a:rPr lang="de-AT" altLang="de-DE"/>
              <a:pPr/>
              <a:t>‹Nr.›</a:t>
            </a:fld>
            <a:endParaRPr lang="de-AT" altLang="de-DE"/>
          </a:p>
        </p:txBody>
      </p:sp>
    </p:spTree>
    <p:extLst>
      <p:ext uri="{BB962C8B-B14F-4D97-AF65-F5344CB8AC3E}">
        <p14:creationId xmlns:p14="http://schemas.microsoft.com/office/powerpoint/2010/main" val="388177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5D7521C6-B57C-1DDD-40CE-D99A1665A3E5}"/>
              </a:ext>
            </a:extLst>
          </p:cNvPr>
          <p:cNvSpPr>
            <a:spLocks noGrp="1"/>
          </p:cNvSpPr>
          <p:nvPr>
            <p:ph type="dt" sz="half" idx="10"/>
          </p:nvPr>
        </p:nvSpPr>
        <p:spPr/>
        <p:txBody>
          <a:bodyPr/>
          <a:lstStyle>
            <a:lvl1pPr>
              <a:defRPr/>
            </a:lvl1pPr>
          </a:lstStyle>
          <a:p>
            <a:pPr>
              <a:defRPr/>
            </a:pPr>
            <a:fld id="{9DF8C90A-899E-45ED-9147-5D04F33FAF05}" type="datetimeFigureOut">
              <a:rPr lang="de-AT"/>
              <a:pPr>
                <a:defRPr/>
              </a:pPr>
              <a:t>16.12.2025</a:t>
            </a:fld>
            <a:endParaRPr lang="de-AT"/>
          </a:p>
        </p:txBody>
      </p:sp>
      <p:sp>
        <p:nvSpPr>
          <p:cNvPr id="8" name="Fußzeilenplatzhalter 4">
            <a:extLst>
              <a:ext uri="{FF2B5EF4-FFF2-40B4-BE49-F238E27FC236}">
                <a16:creationId xmlns:a16="http://schemas.microsoft.com/office/drawing/2014/main" id="{7F537E4D-ECC9-8E64-0774-DA60222E7914}"/>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E6887D5E-9C28-979C-5969-CF88D1DB2C0A}"/>
              </a:ext>
            </a:extLst>
          </p:cNvPr>
          <p:cNvSpPr>
            <a:spLocks noGrp="1"/>
          </p:cNvSpPr>
          <p:nvPr>
            <p:ph type="sldNum" sz="quarter" idx="12"/>
          </p:nvPr>
        </p:nvSpPr>
        <p:spPr/>
        <p:txBody>
          <a:bodyPr/>
          <a:lstStyle>
            <a:lvl1pPr>
              <a:defRPr/>
            </a:lvl1pPr>
          </a:lstStyle>
          <a:p>
            <a:fld id="{0F995717-A0D2-4B89-AE5B-6F292D75D49E}" type="slidenum">
              <a:rPr lang="de-AT" altLang="de-DE"/>
              <a:pPr/>
              <a:t>‹Nr.›</a:t>
            </a:fld>
            <a:endParaRPr lang="de-AT" altLang="de-DE"/>
          </a:p>
        </p:txBody>
      </p:sp>
    </p:spTree>
    <p:extLst>
      <p:ext uri="{BB962C8B-B14F-4D97-AF65-F5344CB8AC3E}">
        <p14:creationId xmlns:p14="http://schemas.microsoft.com/office/powerpoint/2010/main" val="1371282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397C0CA8-9975-3EAE-E8F7-69E95CF61399}"/>
              </a:ext>
            </a:extLst>
          </p:cNvPr>
          <p:cNvSpPr>
            <a:spLocks noGrp="1"/>
          </p:cNvSpPr>
          <p:nvPr>
            <p:ph type="dt" sz="half" idx="10"/>
          </p:nvPr>
        </p:nvSpPr>
        <p:spPr/>
        <p:txBody>
          <a:bodyPr/>
          <a:lstStyle>
            <a:lvl1pPr>
              <a:defRPr/>
            </a:lvl1pPr>
          </a:lstStyle>
          <a:p>
            <a:pPr>
              <a:defRPr/>
            </a:pPr>
            <a:fld id="{646EB532-C029-49AA-93E9-356C6144AE59}" type="datetimeFigureOut">
              <a:rPr lang="de-AT"/>
              <a:pPr>
                <a:defRPr/>
              </a:pPr>
              <a:t>16.12.2025</a:t>
            </a:fld>
            <a:endParaRPr lang="de-AT"/>
          </a:p>
        </p:txBody>
      </p:sp>
      <p:sp>
        <p:nvSpPr>
          <p:cNvPr id="4" name="Fußzeilenplatzhalter 4">
            <a:extLst>
              <a:ext uri="{FF2B5EF4-FFF2-40B4-BE49-F238E27FC236}">
                <a16:creationId xmlns:a16="http://schemas.microsoft.com/office/drawing/2014/main" id="{E3338040-DBF1-1821-28E5-C5293EACF4A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D3B06E81-35B2-BF50-A1DF-415EC756D317}"/>
              </a:ext>
            </a:extLst>
          </p:cNvPr>
          <p:cNvSpPr>
            <a:spLocks noGrp="1"/>
          </p:cNvSpPr>
          <p:nvPr>
            <p:ph type="sldNum" sz="quarter" idx="12"/>
          </p:nvPr>
        </p:nvSpPr>
        <p:spPr/>
        <p:txBody>
          <a:bodyPr/>
          <a:lstStyle>
            <a:lvl1pPr>
              <a:defRPr/>
            </a:lvl1pPr>
          </a:lstStyle>
          <a:p>
            <a:fld id="{E0F309D9-5F50-4A6F-84E9-A2DDCB6774BF}" type="slidenum">
              <a:rPr lang="de-AT" altLang="de-DE"/>
              <a:pPr/>
              <a:t>‹Nr.›</a:t>
            </a:fld>
            <a:endParaRPr lang="de-AT" altLang="de-DE"/>
          </a:p>
        </p:txBody>
      </p:sp>
    </p:spTree>
    <p:extLst>
      <p:ext uri="{BB962C8B-B14F-4D97-AF65-F5344CB8AC3E}">
        <p14:creationId xmlns:p14="http://schemas.microsoft.com/office/powerpoint/2010/main" val="2876086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5B2A98D6-D07B-09BD-C7A6-6388FE060F1C}"/>
              </a:ext>
            </a:extLst>
          </p:cNvPr>
          <p:cNvSpPr>
            <a:spLocks noGrp="1"/>
          </p:cNvSpPr>
          <p:nvPr>
            <p:ph type="dt" sz="half" idx="10"/>
          </p:nvPr>
        </p:nvSpPr>
        <p:spPr/>
        <p:txBody>
          <a:bodyPr/>
          <a:lstStyle>
            <a:lvl1pPr>
              <a:defRPr/>
            </a:lvl1pPr>
          </a:lstStyle>
          <a:p>
            <a:pPr>
              <a:defRPr/>
            </a:pPr>
            <a:fld id="{B1337F44-0F34-4249-97BD-914D5B252166}" type="datetimeFigureOut">
              <a:rPr lang="de-AT"/>
              <a:pPr>
                <a:defRPr/>
              </a:pPr>
              <a:t>16.12.2025</a:t>
            </a:fld>
            <a:endParaRPr lang="de-AT"/>
          </a:p>
        </p:txBody>
      </p:sp>
      <p:sp>
        <p:nvSpPr>
          <p:cNvPr id="3" name="Fußzeilenplatzhalter 4">
            <a:extLst>
              <a:ext uri="{FF2B5EF4-FFF2-40B4-BE49-F238E27FC236}">
                <a16:creationId xmlns:a16="http://schemas.microsoft.com/office/drawing/2014/main" id="{12A93B44-B39E-383B-43EB-6A0C6D9D008C}"/>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AC1E81E0-64F2-E5F8-BEEA-FC431319E7AD}"/>
              </a:ext>
            </a:extLst>
          </p:cNvPr>
          <p:cNvSpPr>
            <a:spLocks noGrp="1"/>
          </p:cNvSpPr>
          <p:nvPr>
            <p:ph type="sldNum" sz="quarter" idx="12"/>
          </p:nvPr>
        </p:nvSpPr>
        <p:spPr/>
        <p:txBody>
          <a:bodyPr/>
          <a:lstStyle>
            <a:lvl1pPr>
              <a:defRPr/>
            </a:lvl1pPr>
          </a:lstStyle>
          <a:p>
            <a:fld id="{3BD97592-3030-4CE5-811D-71E8FFDE5E97}" type="slidenum">
              <a:rPr lang="de-AT" altLang="de-DE"/>
              <a:pPr/>
              <a:t>‹Nr.›</a:t>
            </a:fld>
            <a:endParaRPr lang="de-AT" altLang="de-DE"/>
          </a:p>
        </p:txBody>
      </p:sp>
    </p:spTree>
    <p:extLst>
      <p:ext uri="{BB962C8B-B14F-4D97-AF65-F5344CB8AC3E}">
        <p14:creationId xmlns:p14="http://schemas.microsoft.com/office/powerpoint/2010/main" val="19828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6CAD0F82-7DF7-D893-3F33-6D0201DE4F94}"/>
              </a:ext>
            </a:extLst>
          </p:cNvPr>
          <p:cNvSpPr>
            <a:spLocks noGrp="1"/>
          </p:cNvSpPr>
          <p:nvPr>
            <p:ph type="dt" sz="half" idx="10"/>
          </p:nvPr>
        </p:nvSpPr>
        <p:spPr/>
        <p:txBody>
          <a:bodyPr/>
          <a:lstStyle>
            <a:lvl1pPr>
              <a:defRPr/>
            </a:lvl1pPr>
          </a:lstStyle>
          <a:p>
            <a:pPr>
              <a:defRPr/>
            </a:pPr>
            <a:fld id="{E86DE32A-CA80-4E8C-A20E-731E0B194F13}" type="datetimeFigureOut">
              <a:rPr lang="de-AT"/>
              <a:pPr>
                <a:defRPr/>
              </a:pPr>
              <a:t>16.12.2025</a:t>
            </a:fld>
            <a:endParaRPr lang="de-AT"/>
          </a:p>
        </p:txBody>
      </p:sp>
      <p:sp>
        <p:nvSpPr>
          <p:cNvPr id="6" name="Fußzeilenplatzhalter 4">
            <a:extLst>
              <a:ext uri="{FF2B5EF4-FFF2-40B4-BE49-F238E27FC236}">
                <a16:creationId xmlns:a16="http://schemas.microsoft.com/office/drawing/2014/main" id="{99F1077D-3184-E55F-84AA-267DC6FC4FB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CBE6DF7-939C-0245-F4FF-C8E8FF1E2A59}"/>
              </a:ext>
            </a:extLst>
          </p:cNvPr>
          <p:cNvSpPr>
            <a:spLocks noGrp="1"/>
          </p:cNvSpPr>
          <p:nvPr>
            <p:ph type="sldNum" sz="quarter" idx="12"/>
          </p:nvPr>
        </p:nvSpPr>
        <p:spPr/>
        <p:txBody>
          <a:bodyPr/>
          <a:lstStyle>
            <a:lvl1pPr>
              <a:defRPr/>
            </a:lvl1pPr>
          </a:lstStyle>
          <a:p>
            <a:fld id="{783C321E-8315-46C6-BC0D-2E02812C417A}" type="slidenum">
              <a:rPr lang="de-AT" altLang="de-DE"/>
              <a:pPr/>
              <a:t>‹Nr.›</a:t>
            </a:fld>
            <a:endParaRPr lang="de-AT" altLang="de-DE"/>
          </a:p>
        </p:txBody>
      </p:sp>
    </p:spTree>
    <p:extLst>
      <p:ext uri="{BB962C8B-B14F-4D97-AF65-F5344CB8AC3E}">
        <p14:creationId xmlns:p14="http://schemas.microsoft.com/office/powerpoint/2010/main" val="270514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19398BC-85F6-29F6-8C40-5DC17FB66294}"/>
              </a:ext>
            </a:extLst>
          </p:cNvPr>
          <p:cNvSpPr>
            <a:spLocks noGrp="1"/>
          </p:cNvSpPr>
          <p:nvPr>
            <p:ph type="dt" sz="half" idx="10"/>
          </p:nvPr>
        </p:nvSpPr>
        <p:spPr/>
        <p:txBody>
          <a:bodyPr/>
          <a:lstStyle>
            <a:lvl1pPr>
              <a:defRPr/>
            </a:lvl1pPr>
          </a:lstStyle>
          <a:p>
            <a:pPr>
              <a:defRPr/>
            </a:pPr>
            <a:fld id="{B17E8485-DE3A-405E-ACB2-58005A2B14C5}" type="datetimeFigureOut">
              <a:rPr lang="de-AT"/>
              <a:pPr>
                <a:defRPr/>
              </a:pPr>
              <a:t>16.12.2025</a:t>
            </a:fld>
            <a:endParaRPr lang="de-AT"/>
          </a:p>
        </p:txBody>
      </p:sp>
      <p:sp>
        <p:nvSpPr>
          <p:cNvPr id="6" name="Fußzeilenplatzhalter 4">
            <a:extLst>
              <a:ext uri="{FF2B5EF4-FFF2-40B4-BE49-F238E27FC236}">
                <a16:creationId xmlns:a16="http://schemas.microsoft.com/office/drawing/2014/main" id="{1E098DCC-8593-CE4E-592E-37F182C5887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85914B1-D9B0-0A20-A786-7C37AE9A467A}"/>
              </a:ext>
            </a:extLst>
          </p:cNvPr>
          <p:cNvSpPr>
            <a:spLocks noGrp="1"/>
          </p:cNvSpPr>
          <p:nvPr>
            <p:ph type="sldNum" sz="quarter" idx="12"/>
          </p:nvPr>
        </p:nvSpPr>
        <p:spPr/>
        <p:txBody>
          <a:bodyPr/>
          <a:lstStyle>
            <a:lvl1pPr>
              <a:defRPr/>
            </a:lvl1pPr>
          </a:lstStyle>
          <a:p>
            <a:fld id="{37066979-0D37-495F-9F46-8BF9DE2F526F}" type="slidenum">
              <a:rPr lang="de-AT" altLang="de-DE"/>
              <a:pPr/>
              <a:t>‹Nr.›</a:t>
            </a:fld>
            <a:endParaRPr lang="de-AT" altLang="de-DE"/>
          </a:p>
        </p:txBody>
      </p:sp>
    </p:spTree>
    <p:extLst>
      <p:ext uri="{BB962C8B-B14F-4D97-AF65-F5344CB8AC3E}">
        <p14:creationId xmlns:p14="http://schemas.microsoft.com/office/powerpoint/2010/main" val="563447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EBCD6F2-AED2-4B99-8946-753833CE04A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E820DBE9-5CFD-BC83-EE56-4A583D23C7A3}"/>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80DCA50-3F14-9CBE-E2ED-6D44095FFB1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39C7E4DB-A3BF-0A1F-1683-AA0F9D5C837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26E9240-EDF2-4845-8F35-C14B00E23A25}" type="datetimeFigureOut">
              <a:rPr lang="de-AT"/>
              <a:pPr>
                <a:defRPr/>
              </a:pPr>
              <a:t>16.12.2025</a:t>
            </a:fld>
            <a:endParaRPr lang="de-AT"/>
          </a:p>
        </p:txBody>
      </p:sp>
      <p:sp>
        <p:nvSpPr>
          <p:cNvPr id="5" name="Fußzeilenplatzhalter 4">
            <a:extLst>
              <a:ext uri="{FF2B5EF4-FFF2-40B4-BE49-F238E27FC236}">
                <a16:creationId xmlns:a16="http://schemas.microsoft.com/office/drawing/2014/main" id="{5D8DF047-0782-BAB7-EC60-145B63F919C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76455666-8A57-91F0-862D-2E3FE47078E1}"/>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6AF8240-8531-46AA-B614-8F92BE184B4C}" type="slidenum">
              <a:rPr lang="de-AT" altLang="de-DE"/>
              <a:pPr/>
              <a:t>‹Nr.›</a:t>
            </a:fld>
            <a:endParaRPr lang="de-AT" altLang="de-DE"/>
          </a:p>
        </p:txBody>
      </p:sp>
      <p:pic>
        <p:nvPicPr>
          <p:cNvPr id="1032" name="Picture 19">
            <a:extLst>
              <a:ext uri="{FF2B5EF4-FFF2-40B4-BE49-F238E27FC236}">
                <a16:creationId xmlns:a16="http://schemas.microsoft.com/office/drawing/2014/main" id="{FD38DA52-6D4C-0DF6-6DBD-C62061C1232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74D2D115-A888-9B1D-8D50-BF7BE3D04388}"/>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CF1E55F5-9BFE-2BA2-F2E4-C718C41C7280}"/>
              </a:ext>
            </a:extLst>
          </p:cNvPr>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FDDB426F-B47F-0EAE-2FB5-3808EA2665E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D543DADA-DF99-2F0C-6337-5C7C7789AE48}"/>
              </a:ext>
            </a:extLst>
          </p:cNvPr>
          <p:cNvSpPr txBox="1">
            <a:spLocks noChangeArrowheads="1"/>
          </p:cNvSpPr>
          <p:nvPr userDrawn="1"/>
        </p:nvSpPr>
        <p:spPr bwMode="auto">
          <a:xfrm>
            <a:off x="1835150" y="-128588"/>
            <a:ext cx="484188"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87"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1.jpe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a:extLst>
              <a:ext uri="{FF2B5EF4-FFF2-40B4-BE49-F238E27FC236}">
                <a16:creationId xmlns:a16="http://schemas.microsoft.com/office/drawing/2014/main" id="{BBD30EBB-A38B-0B56-93AF-6045A634D210}"/>
              </a:ext>
            </a:extLst>
          </p:cNvPr>
          <p:cNvSpPr>
            <a:spLocks noGrp="1"/>
          </p:cNvSpPr>
          <p:nvPr>
            <p:ph idx="1"/>
          </p:nvPr>
        </p:nvSpPr>
        <p:spPr>
          <a:xfrm>
            <a:off x="107504" y="3068638"/>
            <a:ext cx="8949184" cy="1152525"/>
          </a:xfrm>
        </p:spPr>
        <p:txBody>
          <a:bodyPr/>
          <a:lstStyle/>
          <a:p>
            <a:pPr marL="0" indent="0" algn="ctr">
              <a:buFont typeface="Arial" panose="020B0604020202020204" pitchFamily="34" charset="0"/>
              <a:buNone/>
            </a:pPr>
            <a:r>
              <a:rPr altLang="de-DE" dirty="0">
                <a:latin typeface="Arial" panose="020B0604020202020204" pitchFamily="34" charset="0"/>
                <a:cs typeface="Arial" panose="020B0604020202020204" pitchFamily="34" charset="0"/>
              </a:rPr>
              <a:t>USA</a:t>
            </a:r>
          </a:p>
          <a:p>
            <a:pPr marL="0" indent="0" algn="ctr">
              <a:buFont typeface="Arial" panose="020B0604020202020204" pitchFamily="34" charset="0"/>
              <a:buNone/>
            </a:pPr>
            <a:r>
              <a:rPr altLang="de-DE" dirty="0">
                <a:latin typeface="Arial" panose="020B0604020202020204" pitchFamily="34" charset="0"/>
                <a:cs typeface="Arial" panose="020B0604020202020204" pitchFamily="34" charset="0"/>
              </a:rPr>
              <a:t>Schattenseiten</a:t>
            </a:r>
          </a:p>
          <a:p>
            <a:pPr marL="0" indent="0">
              <a:buFont typeface="Arial" panose="020B0604020202020204" pitchFamily="34" charset="0"/>
              <a:buNone/>
            </a:pPr>
            <a:endParaRPr altLang="de-DE"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a:extLst>
              <a:ext uri="{FF2B5EF4-FFF2-40B4-BE49-F238E27FC236}">
                <a16:creationId xmlns:a16="http://schemas.microsoft.com/office/drawing/2014/main" id="{523C3299-DB76-6BE2-D2F7-58149E87CEFF}"/>
              </a:ext>
            </a:extLst>
          </p:cNvPr>
          <p:cNvSpPr>
            <a:spLocks noGrp="1"/>
          </p:cNvSpPr>
          <p:nvPr>
            <p:ph type="title"/>
          </p:nvPr>
        </p:nvSpPr>
        <p:spPr/>
        <p:txBody>
          <a:bodyPr/>
          <a:lstStyle/>
          <a:p>
            <a:endParaRPr lang="de-AT" altLang="de-DE"/>
          </a:p>
        </p:txBody>
      </p:sp>
      <p:sp>
        <p:nvSpPr>
          <p:cNvPr id="12291" name="Textplatzhalter 3">
            <a:extLst>
              <a:ext uri="{FF2B5EF4-FFF2-40B4-BE49-F238E27FC236}">
                <a16:creationId xmlns:a16="http://schemas.microsoft.com/office/drawing/2014/main" id="{CD247600-5E2A-C0F4-9EB8-C9F6EB58F1A9}"/>
              </a:ext>
            </a:extLst>
          </p:cNvPr>
          <p:cNvSpPr>
            <a:spLocks noGrp="1"/>
          </p:cNvSpPr>
          <p:nvPr>
            <p:ph type="body" sz="half" idx="2"/>
          </p:nvPr>
        </p:nvSpPr>
        <p:spPr>
          <a:xfrm>
            <a:off x="755650" y="5813425"/>
            <a:ext cx="7848600" cy="804863"/>
          </a:xfrm>
        </p:spPr>
        <p:txBody>
          <a:bodyPr/>
          <a:lstStyle/>
          <a:p>
            <a:r>
              <a:rPr lang="de-DE" altLang="de-DE" b="0" dirty="0">
                <a:latin typeface="Arial" panose="020B0604020202020204" pitchFamily="34" charset="0"/>
                <a:cs typeface="Arial" panose="020B0604020202020204" pitchFamily="34" charset="0"/>
              </a:rPr>
              <a:t>Amerikanische Einfamilienhäuser werden außerdem meist ohne solides Fundament gebaut. Da in manchen Regionen der USA häufig Wirbelstürme vorkommen, verlieren oft tausende Menschen ihr Zuhause. </a:t>
            </a:r>
            <a:endParaRPr altLang="de-DE" b="0" dirty="0">
              <a:latin typeface="Arial" panose="020B0604020202020204" pitchFamily="34" charset="0"/>
              <a:cs typeface="Arial" panose="020B0604020202020204" pitchFamily="34" charset="0"/>
            </a:endParaRPr>
          </a:p>
        </p:txBody>
      </p:sp>
      <p:pic>
        <p:nvPicPr>
          <p:cNvPr id="12292" name="Grafik 5">
            <a:extLst>
              <a:ext uri="{FF2B5EF4-FFF2-40B4-BE49-F238E27FC236}">
                <a16:creationId xmlns:a16="http://schemas.microsoft.com/office/drawing/2014/main" id="{36D7936A-A737-CF77-FF81-501AA3FD2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057" t="25490" r="54330" b="14217"/>
          <a:stretch>
            <a:fillRect/>
          </a:stretch>
        </p:blipFill>
        <p:spPr bwMode="auto">
          <a:xfrm>
            <a:off x="812800" y="765175"/>
            <a:ext cx="779145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platzhalter 3">
            <a:extLst>
              <a:ext uri="{FF2B5EF4-FFF2-40B4-BE49-F238E27FC236}">
                <a16:creationId xmlns:a16="http://schemas.microsoft.com/office/drawing/2014/main" id="{35625A20-ADC6-130F-980C-AA3366FC493F}"/>
              </a:ext>
            </a:extLst>
          </p:cNvPr>
          <p:cNvSpPr>
            <a:spLocks noGrp="1"/>
          </p:cNvSpPr>
          <p:nvPr>
            <p:ph type="body" sz="half" idx="2"/>
          </p:nvPr>
        </p:nvSpPr>
        <p:spPr>
          <a:xfrm>
            <a:off x="755650" y="5732463"/>
            <a:ext cx="8064500" cy="804862"/>
          </a:xfrm>
        </p:spPr>
        <p:txBody>
          <a:bodyPr/>
          <a:lstStyle/>
          <a:p>
            <a:r>
              <a:rPr altLang="de-DE" b="0" dirty="0">
                <a:latin typeface="Arial" panose="020B0604020202020204" pitchFamily="34" charset="0"/>
                <a:cs typeface="Arial" panose="020B0604020202020204" pitchFamily="34" charset="0"/>
              </a:rPr>
              <a:t>Wer in die USA einwandern möchte, benötigt eine </a:t>
            </a:r>
            <a:r>
              <a:rPr lang="en-US" altLang="de-DE" dirty="0" err="1">
                <a:latin typeface="Arial" panose="020B0604020202020204" pitchFamily="34" charset="0"/>
                <a:cs typeface="Arial" panose="020B0604020202020204" pitchFamily="34" charset="0"/>
              </a:rPr>
              <a:t>Greencard</a:t>
            </a:r>
            <a:r>
              <a:rPr lang="en-US" altLang="de-DE" dirty="0">
                <a:latin typeface="Arial" panose="020B0604020202020204" pitchFamily="34" charset="0"/>
                <a:cs typeface="Arial" panose="020B0604020202020204" pitchFamily="34" charset="0"/>
              </a:rPr>
              <a:t>.</a:t>
            </a:r>
            <a:r>
              <a:rPr lang="en-US" altLang="de-DE" b="0" dirty="0">
                <a:latin typeface="Arial" panose="020B0604020202020204" pitchFamily="34" charset="0"/>
                <a:cs typeface="Arial" panose="020B0604020202020204" pitchFamily="34" charset="0"/>
              </a:rPr>
              <a:t> Es </a:t>
            </a:r>
            <a:r>
              <a:rPr lang="en-US" altLang="de-DE" b="0" dirty="0" err="1">
                <a:latin typeface="Arial" panose="020B0604020202020204" pitchFamily="34" charset="0"/>
                <a:cs typeface="Arial" panose="020B0604020202020204" pitchFamily="34" charset="0"/>
              </a:rPr>
              <a:t>gibt</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aber</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mehr</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Einwanderungswillige</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als</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Greencards</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Deshalb</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sind</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viele</a:t>
            </a:r>
            <a:r>
              <a:rPr lang="en-US" altLang="de-DE" b="0" dirty="0">
                <a:latin typeface="Arial" panose="020B0604020202020204" pitchFamily="34" charset="0"/>
                <a:cs typeface="Arial" panose="020B0604020202020204" pitchFamily="34" charset="0"/>
              </a:rPr>
              <a:t> Menschen, oft </a:t>
            </a:r>
            <a:r>
              <a:rPr lang="en-US" altLang="de-DE" b="0" dirty="0" err="1">
                <a:latin typeface="Arial" panose="020B0604020202020204" pitchFamily="34" charset="0"/>
                <a:cs typeface="Arial" panose="020B0604020202020204" pitchFamily="34" charset="0"/>
              </a:rPr>
              <a:t>sogar</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ganze</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Familien</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jahrelang</a:t>
            </a:r>
            <a:r>
              <a:rPr lang="en-US" altLang="de-DE" b="0" dirty="0">
                <a:latin typeface="Arial" panose="020B0604020202020204" pitchFamily="34" charset="0"/>
                <a:cs typeface="Arial" panose="020B0604020202020204" pitchFamily="34" charset="0"/>
              </a:rPr>
              <a:t> </a:t>
            </a:r>
            <a:r>
              <a:rPr lang="en-US" altLang="de-DE" dirty="0">
                <a:latin typeface="Arial" panose="020B0604020202020204" pitchFamily="34" charset="0"/>
                <a:cs typeface="Arial" panose="020B0604020202020204" pitchFamily="34" charset="0"/>
              </a:rPr>
              <a:t>illegal </a:t>
            </a:r>
            <a:r>
              <a:rPr lang="en-US" altLang="de-DE" b="0" dirty="0">
                <a:latin typeface="Arial" panose="020B0604020202020204" pitchFamily="34" charset="0"/>
                <a:cs typeface="Arial" panose="020B0604020202020204" pitchFamily="34" charset="0"/>
              </a:rPr>
              <a:t>in den USA. Sie leben in Angst </a:t>
            </a:r>
            <a:r>
              <a:rPr lang="en-US" altLang="de-DE" b="0" dirty="0" err="1">
                <a:latin typeface="Arial" panose="020B0604020202020204" pitchFamily="34" charset="0"/>
                <a:cs typeface="Arial" panose="020B0604020202020204" pitchFamily="34" charset="0"/>
              </a:rPr>
              <a:t>vor</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einer</a:t>
            </a:r>
            <a:r>
              <a:rPr lang="en-US" altLang="de-DE" b="0" dirty="0">
                <a:latin typeface="Arial" panose="020B0604020202020204" pitchFamily="34" charset="0"/>
                <a:cs typeface="Arial" panose="020B0604020202020204" pitchFamily="34" charset="0"/>
              </a:rPr>
              <a:t> </a:t>
            </a:r>
            <a:r>
              <a:rPr lang="en-US" altLang="de-DE" dirty="0" err="1">
                <a:latin typeface="Arial" panose="020B0604020202020204" pitchFamily="34" charset="0"/>
                <a:cs typeface="Arial" panose="020B0604020202020204" pitchFamily="34" charset="0"/>
              </a:rPr>
              <a:t>Abschiebung</a:t>
            </a:r>
            <a:r>
              <a:rPr lang="en-US" altLang="de-DE" b="0" dirty="0">
                <a:latin typeface="Arial" panose="020B0604020202020204" pitchFamily="34" charset="0"/>
                <a:cs typeface="Arial" panose="020B0604020202020204" pitchFamily="34" charset="0"/>
              </a:rPr>
              <a:t> in </a:t>
            </a:r>
            <a:r>
              <a:rPr lang="en-US" altLang="de-DE" b="0" dirty="0" err="1">
                <a:latin typeface="Arial" panose="020B0604020202020204" pitchFamily="34" charset="0"/>
                <a:cs typeface="Arial" panose="020B0604020202020204" pitchFamily="34" charset="0"/>
              </a:rPr>
              <a:t>ihr</a:t>
            </a:r>
            <a:r>
              <a:rPr lang="en-US" altLang="de-DE" b="0" dirty="0">
                <a:latin typeface="Arial" panose="020B0604020202020204" pitchFamily="34" charset="0"/>
                <a:cs typeface="Arial" panose="020B0604020202020204" pitchFamily="34" charset="0"/>
              </a:rPr>
              <a:t> </a:t>
            </a:r>
            <a:r>
              <a:rPr lang="en-US" altLang="de-DE" b="0" dirty="0" err="1">
                <a:latin typeface="Arial" panose="020B0604020202020204" pitchFamily="34" charset="0"/>
                <a:cs typeface="Arial" panose="020B0604020202020204" pitchFamily="34" charset="0"/>
              </a:rPr>
              <a:t>Herkunftsland</a:t>
            </a:r>
            <a:r>
              <a:rPr lang="en-US" altLang="de-DE" b="0" dirty="0">
                <a:latin typeface="Arial" panose="020B0604020202020204" pitchFamily="34" charset="0"/>
                <a:cs typeface="Arial" panose="020B0604020202020204" pitchFamily="34" charset="0"/>
              </a:rPr>
              <a:t>.</a:t>
            </a:r>
            <a:endParaRPr altLang="de-DE" b="0" dirty="0">
              <a:latin typeface="Arial" panose="020B0604020202020204" pitchFamily="34" charset="0"/>
              <a:cs typeface="Arial" panose="020B0604020202020204" pitchFamily="34" charset="0"/>
            </a:endParaRPr>
          </a:p>
        </p:txBody>
      </p:sp>
      <p:pic>
        <p:nvPicPr>
          <p:cNvPr id="13315" name="Grafik 3">
            <a:extLst>
              <a:ext uri="{FF2B5EF4-FFF2-40B4-BE49-F238E27FC236}">
                <a16:creationId xmlns:a16="http://schemas.microsoft.com/office/drawing/2014/main" id="{299BCB1E-6883-1DE7-278A-3C000F02E1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726" t="25000" r="54663" b="19118"/>
          <a:stretch>
            <a:fillRect/>
          </a:stretch>
        </p:blipFill>
        <p:spPr bwMode="auto">
          <a:xfrm>
            <a:off x="820738" y="714375"/>
            <a:ext cx="7791450" cy="50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platzhalter 3">
            <a:extLst>
              <a:ext uri="{FF2B5EF4-FFF2-40B4-BE49-F238E27FC236}">
                <a16:creationId xmlns:a16="http://schemas.microsoft.com/office/drawing/2014/main" id="{113259CD-3E9C-7F9C-DC40-91558F02BB20}"/>
              </a:ext>
            </a:extLst>
          </p:cNvPr>
          <p:cNvSpPr>
            <a:spLocks noGrp="1"/>
          </p:cNvSpPr>
          <p:nvPr>
            <p:ph type="body" sz="half" idx="2"/>
          </p:nvPr>
        </p:nvSpPr>
        <p:spPr>
          <a:xfrm>
            <a:off x="730250" y="5732463"/>
            <a:ext cx="8137525" cy="706437"/>
          </a:xfrm>
        </p:spPr>
        <p:txBody>
          <a:bodyPr/>
          <a:lstStyle/>
          <a:p>
            <a:r>
              <a:rPr altLang="de-DE" b="0" dirty="0">
                <a:latin typeface="Arial" panose="020B0604020202020204" pitchFamily="34" charset="0"/>
                <a:cs typeface="Arial" panose="020B0604020202020204" pitchFamily="34" charset="0"/>
              </a:rPr>
              <a:t>Einerseits gibt es viele extrem arme Menschen in den USA, die Probleme haben, genug Essen für sich und ihre Kinder zu beschaffen. Andererseits  leiden ungefähr zwei Drittel der Bevölkerung der USA an starkem </a:t>
            </a:r>
            <a:r>
              <a:rPr altLang="de-DE" dirty="0">
                <a:latin typeface="Arial" panose="020B0604020202020204" pitchFamily="34" charset="0"/>
                <a:cs typeface="Arial" panose="020B0604020202020204" pitchFamily="34" charset="0"/>
              </a:rPr>
              <a:t>Übergewicht</a:t>
            </a:r>
            <a:r>
              <a:rPr altLang="de-DE" b="0" dirty="0">
                <a:latin typeface="Arial" panose="020B0604020202020204" pitchFamily="34" charset="0"/>
                <a:cs typeface="Arial" panose="020B0604020202020204" pitchFamily="34" charset="0"/>
              </a:rPr>
              <a:t> oder </a:t>
            </a:r>
            <a:r>
              <a:rPr altLang="de-DE" dirty="0">
                <a:latin typeface="Arial" panose="020B0604020202020204" pitchFamily="34" charset="0"/>
                <a:cs typeface="Arial" panose="020B0604020202020204" pitchFamily="34" charset="0"/>
              </a:rPr>
              <a:t>Fettleibigkeit</a:t>
            </a:r>
            <a:r>
              <a:rPr altLang="de-DE" b="0" dirty="0">
                <a:latin typeface="Arial" panose="020B0604020202020204" pitchFamily="34" charset="0"/>
                <a:cs typeface="Arial" panose="020B0604020202020204" pitchFamily="34" charset="0"/>
              </a:rPr>
              <a:t>. </a:t>
            </a:r>
          </a:p>
        </p:txBody>
      </p:sp>
      <p:pic>
        <p:nvPicPr>
          <p:cNvPr id="14339" name="Picture 2" descr="I:\xxx-transfer\SWA\uw4 Bildergalerien\USA Bildervorrat\Bilder USA Christiane Schütz\Land und Leute\IMG_0704.jpg">
            <a:extLst>
              <a:ext uri="{FF2B5EF4-FFF2-40B4-BE49-F238E27FC236}">
                <a16:creationId xmlns:a16="http://schemas.microsoft.com/office/drawing/2014/main" id="{B6352CD1-8CB3-21EC-DA3F-749251EA5C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033"/>
          <a:stretch>
            <a:fillRect/>
          </a:stretch>
        </p:blipFill>
        <p:spPr bwMode="auto">
          <a:xfrm>
            <a:off x="812800" y="692150"/>
            <a:ext cx="7791450"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platzhalter 3">
            <a:extLst>
              <a:ext uri="{FF2B5EF4-FFF2-40B4-BE49-F238E27FC236}">
                <a16:creationId xmlns:a16="http://schemas.microsoft.com/office/drawing/2014/main" id="{77853069-F3B8-9329-55D4-BF35483DEA2E}"/>
              </a:ext>
            </a:extLst>
          </p:cNvPr>
          <p:cNvSpPr>
            <a:spLocks noGrp="1"/>
          </p:cNvSpPr>
          <p:nvPr>
            <p:ph type="body" sz="half" idx="2"/>
          </p:nvPr>
        </p:nvSpPr>
        <p:spPr>
          <a:xfrm>
            <a:off x="539750" y="5732463"/>
            <a:ext cx="8328025" cy="706437"/>
          </a:xfrm>
        </p:spPr>
        <p:txBody>
          <a:bodyPr/>
          <a:lstStyle/>
          <a:p>
            <a:r>
              <a:rPr altLang="de-DE" b="0" dirty="0">
                <a:latin typeface="Arial" panose="020B0604020202020204" pitchFamily="34" charset="0"/>
                <a:cs typeface="Arial" panose="020B0604020202020204" pitchFamily="34" charset="0"/>
              </a:rPr>
              <a:t>Ein Grund für die Fettleibigkeit vieler Menschen in den USA ist, dass sie zu wenig Bewegung machen. Auch sind </a:t>
            </a:r>
            <a:r>
              <a:rPr altLang="de-DE" dirty="0">
                <a:latin typeface="Arial" panose="020B0604020202020204" pitchFamily="34" charset="0"/>
                <a:cs typeface="Arial" panose="020B0604020202020204" pitchFamily="34" charset="0"/>
              </a:rPr>
              <a:t>Fast Food Produkte </a:t>
            </a:r>
            <a:r>
              <a:rPr altLang="de-DE" b="0" dirty="0">
                <a:latin typeface="Arial" panose="020B0604020202020204" pitchFamily="34" charset="0"/>
                <a:cs typeface="Arial" panose="020B0604020202020204" pitchFamily="34" charset="0"/>
              </a:rPr>
              <a:t>deutlich</a:t>
            </a:r>
            <a:r>
              <a:rPr altLang="de-DE" dirty="0">
                <a:latin typeface="Arial" panose="020B0604020202020204" pitchFamily="34" charset="0"/>
                <a:cs typeface="Arial" panose="020B0604020202020204" pitchFamily="34" charset="0"/>
              </a:rPr>
              <a:t> </a:t>
            </a:r>
            <a:r>
              <a:rPr lang="de-DE" altLang="de-DE" b="0" dirty="0">
                <a:latin typeface="Arial" panose="020B0604020202020204" pitchFamily="34" charset="0"/>
                <a:cs typeface="Arial" panose="020B0604020202020204" pitchFamily="34" charset="0"/>
              </a:rPr>
              <a:t>preiswerter als</a:t>
            </a:r>
            <a:r>
              <a:rPr altLang="de-DE" b="0" dirty="0">
                <a:latin typeface="Arial" panose="020B0604020202020204" pitchFamily="34" charset="0"/>
                <a:cs typeface="Arial" panose="020B0604020202020204" pitchFamily="34" charset="0"/>
              </a:rPr>
              <a:t> frische, unverarbeitete Lebensmittel. Und es gibt sie in riesigen Produktgrößen. 3 Kilogramm-Packung Chips, 3,78 Liter Grüner Tee mit Honig </a:t>
            </a:r>
            <a:r>
              <a:rPr lang="de-AT" altLang="de-DE" b="0" dirty="0">
                <a:latin typeface="Arial" panose="020B0604020202020204" pitchFamily="34" charset="0"/>
                <a:cs typeface="Arial" panose="020B0604020202020204" pitchFamily="34" charset="0"/>
              </a:rPr>
              <a:t>…</a:t>
            </a:r>
            <a:endParaRPr altLang="de-DE" b="0" dirty="0">
              <a:latin typeface="Arial" panose="020B0604020202020204" pitchFamily="34" charset="0"/>
              <a:cs typeface="Arial" panose="020B0604020202020204" pitchFamily="34" charset="0"/>
            </a:endParaRPr>
          </a:p>
        </p:txBody>
      </p:sp>
      <p:pic>
        <p:nvPicPr>
          <p:cNvPr id="15363" name="Picture 3" descr="I:\xxx-transfer\SWA\uw4\uw4 Bildergalerien\USA Bildervorrat\Bilder USA KatharinaSwoboda\Fahrt nach Santa Maria,Latino Supermarkt\IMG_20160801_200502.jpg">
            <a:extLst>
              <a:ext uri="{FF2B5EF4-FFF2-40B4-BE49-F238E27FC236}">
                <a16:creationId xmlns:a16="http://schemas.microsoft.com/office/drawing/2014/main" id="{D16728C9-64E4-2E2D-5E35-700AF4025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656" r="43552" b="13780"/>
          <a:stretch>
            <a:fillRect/>
          </a:stretch>
        </p:blipFill>
        <p:spPr bwMode="auto">
          <a:xfrm>
            <a:off x="4140200" y="760413"/>
            <a:ext cx="4608513" cy="490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descr="I:\xxx-transfer\SWA\uw4\uw4 Bildergalerien\USA Bildervorrat\Bilder USA KatharinaSwoboda\Universal Studios\IMG_1057.JPG">
            <a:extLst>
              <a:ext uri="{FF2B5EF4-FFF2-40B4-BE49-F238E27FC236}">
                <a16:creationId xmlns:a16="http://schemas.microsoft.com/office/drawing/2014/main" id="{C5016943-2720-9149-02C5-D772A8AA5D7E}"/>
              </a:ext>
            </a:extLst>
          </p:cNvPr>
          <p:cNvPicPr>
            <a:picLocks noChangeAspect="1" noChangeArrowheads="1"/>
          </p:cNvPicPr>
          <p:nvPr/>
        </p:nvPicPr>
        <p:blipFill rotWithShape="1">
          <a:blip r:embed="rId4"/>
          <a:srcRect l="34671" t="31129" r="18127" b="22376"/>
          <a:stretch/>
        </p:blipFill>
        <p:spPr bwMode="auto">
          <a:xfrm>
            <a:off x="942975" y="760413"/>
            <a:ext cx="3082925" cy="2276475"/>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15365" name="Picture 5" descr="I:\xxx-transfer\SWA\uw4\uw4 Bildergalerien\USA Bildervorrat\Bilder USA Peter Swoboda\USA_2012\Neuer Ordner (2)\IMG_6590.JPG">
            <a:extLst>
              <a:ext uri="{FF2B5EF4-FFF2-40B4-BE49-F238E27FC236}">
                <a16:creationId xmlns:a16="http://schemas.microsoft.com/office/drawing/2014/main" id="{22CF622E-E156-CD17-08D7-9A43575C9B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3133"/>
          <a:stretch>
            <a:fillRect/>
          </a:stretch>
        </p:blipFill>
        <p:spPr bwMode="auto">
          <a:xfrm>
            <a:off x="1906588" y="2574925"/>
            <a:ext cx="2665412" cy="30861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BDCDD9D1-E15B-0915-2E8E-464DF7347D6A}"/>
              </a:ext>
            </a:extLst>
          </p:cNvPr>
          <p:cNvSpPr>
            <a:spLocks noGrp="1"/>
          </p:cNvSpPr>
          <p:nvPr>
            <p:ph type="title"/>
          </p:nvPr>
        </p:nvSpPr>
        <p:spPr/>
        <p:txBody>
          <a:bodyPr/>
          <a:lstStyle/>
          <a:p>
            <a:endParaRPr lang="de-AT" altLang="de-DE"/>
          </a:p>
        </p:txBody>
      </p:sp>
      <p:sp>
        <p:nvSpPr>
          <p:cNvPr id="16387" name="Textplatzhalter 3">
            <a:extLst>
              <a:ext uri="{FF2B5EF4-FFF2-40B4-BE49-F238E27FC236}">
                <a16:creationId xmlns:a16="http://schemas.microsoft.com/office/drawing/2014/main" id="{A29220BD-1BF1-2F8F-7455-F8AA49AB87E5}"/>
              </a:ext>
            </a:extLst>
          </p:cNvPr>
          <p:cNvSpPr>
            <a:spLocks noGrp="1"/>
          </p:cNvSpPr>
          <p:nvPr>
            <p:ph type="body" sz="half" idx="2"/>
          </p:nvPr>
        </p:nvSpPr>
        <p:spPr>
          <a:xfrm>
            <a:off x="755650" y="5813425"/>
            <a:ext cx="7848600" cy="804863"/>
          </a:xfrm>
        </p:spPr>
        <p:txBody>
          <a:bodyPr/>
          <a:lstStyle/>
          <a:p>
            <a:pPr>
              <a:spcBef>
                <a:spcPct val="0"/>
              </a:spcBef>
            </a:pPr>
            <a:r>
              <a:rPr lang="de-DE" altLang="de-DE" dirty="0">
                <a:latin typeface="Arial" panose="020B0604020202020204" pitchFamily="34" charset="0"/>
                <a:cs typeface="Arial" panose="020B0604020202020204" pitchFamily="34" charset="0"/>
              </a:rPr>
              <a:t>Mobilität </a:t>
            </a:r>
            <a:r>
              <a:rPr lang="de-DE" altLang="de-DE" b="0" dirty="0">
                <a:latin typeface="Arial" panose="020B0604020202020204" pitchFamily="34" charset="0"/>
                <a:cs typeface="Arial" panose="020B0604020202020204" pitchFamily="34" charset="0"/>
              </a:rPr>
              <a:t>ist</a:t>
            </a:r>
            <a:r>
              <a:rPr lang="de-DE" altLang="de-DE" dirty="0">
                <a:latin typeface="Arial" panose="020B0604020202020204" pitchFamily="34" charset="0"/>
                <a:cs typeface="Arial" panose="020B0604020202020204" pitchFamily="34" charset="0"/>
              </a:rPr>
              <a:t> </a:t>
            </a:r>
            <a:r>
              <a:rPr lang="de-DE" altLang="de-DE" b="0" dirty="0">
                <a:latin typeface="Arial" panose="020B0604020202020204" pitchFamily="34" charset="0"/>
                <a:cs typeface="Arial" panose="020B0604020202020204" pitchFamily="34" charset="0"/>
              </a:rPr>
              <a:t>in den USA sehr wichtig. Betriebe sind bei der Wahl ihres Standortes flexibel. Das bringt Wirtschaftsvorteile. Viele Menschen müssen aber für den Job den Wohnort verlegen. Auch Pendeln, Verkehrsstaus, Umweltverschmutzung und Lärm sind Nachteile dieser Mobilität.</a:t>
            </a:r>
          </a:p>
          <a:p>
            <a:pPr>
              <a:spcBef>
                <a:spcPct val="0"/>
              </a:spcBef>
            </a:pPr>
            <a:endParaRPr altLang="de-DE" dirty="0">
              <a:latin typeface="Arial" panose="020B0604020202020204" pitchFamily="34" charset="0"/>
              <a:cs typeface="Arial" panose="020B0604020202020204" pitchFamily="34" charset="0"/>
            </a:endParaRPr>
          </a:p>
        </p:txBody>
      </p:sp>
      <p:pic>
        <p:nvPicPr>
          <p:cNvPr id="16388" name="Grafik 4">
            <a:extLst>
              <a:ext uri="{FF2B5EF4-FFF2-40B4-BE49-F238E27FC236}">
                <a16:creationId xmlns:a16="http://schemas.microsoft.com/office/drawing/2014/main" id="{AD75534B-858B-E20A-67C3-63D13BCBD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064" t="21078" r="54663" b="11275"/>
          <a:stretch>
            <a:fillRect/>
          </a:stretch>
        </p:blipFill>
        <p:spPr bwMode="auto">
          <a:xfrm>
            <a:off x="812800" y="765175"/>
            <a:ext cx="779145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platzhalter 3">
            <a:extLst>
              <a:ext uri="{FF2B5EF4-FFF2-40B4-BE49-F238E27FC236}">
                <a16:creationId xmlns:a16="http://schemas.microsoft.com/office/drawing/2014/main" id="{AA33F4E2-B076-148D-2CA0-63D1042D8176}"/>
              </a:ext>
            </a:extLst>
          </p:cNvPr>
          <p:cNvSpPr>
            <a:spLocks noGrp="1"/>
          </p:cNvSpPr>
          <p:nvPr>
            <p:ph type="body" sz="half" idx="2"/>
          </p:nvPr>
        </p:nvSpPr>
        <p:spPr>
          <a:xfrm>
            <a:off x="798513" y="5813425"/>
            <a:ext cx="7848600" cy="784225"/>
          </a:xfrm>
        </p:spPr>
        <p:txBody>
          <a:bodyPr/>
          <a:lstStyle/>
          <a:p>
            <a:pPr>
              <a:spcBef>
                <a:spcPct val="0"/>
              </a:spcBef>
            </a:pPr>
            <a:r>
              <a:rPr lang="de-DE" altLang="de-DE" b="0" dirty="0">
                <a:latin typeface="Arial" panose="020B0604020202020204" pitchFamily="34" charset="0"/>
                <a:cs typeface="Arial" panose="020B0604020202020204" pitchFamily="34" charset="0"/>
              </a:rPr>
              <a:t>Eine Antwort auf die von der Wirtschaft geforderte </a:t>
            </a:r>
            <a:r>
              <a:rPr lang="de-DE" altLang="de-DE" dirty="0">
                <a:latin typeface="Arial" panose="020B0604020202020204" pitchFamily="34" charset="0"/>
                <a:cs typeface="Arial" panose="020B0604020202020204" pitchFamily="34" charset="0"/>
              </a:rPr>
              <a:t>Mobilität </a:t>
            </a:r>
            <a:r>
              <a:rPr lang="de-DE" altLang="de-DE" b="0" dirty="0">
                <a:latin typeface="Arial" panose="020B0604020202020204" pitchFamily="34" charset="0"/>
                <a:cs typeface="Arial" panose="020B0604020202020204" pitchFamily="34" charset="0"/>
              </a:rPr>
              <a:t>sind Häuser, die man </a:t>
            </a:r>
            <a:r>
              <a:rPr lang="de-DE" altLang="de-DE" dirty="0">
                <a:latin typeface="Arial" panose="020B0604020202020204" pitchFamily="34" charset="0"/>
                <a:cs typeface="Arial" panose="020B0604020202020204" pitchFamily="34" charset="0"/>
              </a:rPr>
              <a:t> </a:t>
            </a:r>
            <a:r>
              <a:rPr lang="de-DE" altLang="de-DE" b="0" dirty="0">
                <a:latin typeface="Arial" panose="020B0604020202020204" pitchFamily="34" charset="0"/>
                <a:cs typeface="Arial" panose="020B0604020202020204" pitchFamily="34" charset="0"/>
              </a:rPr>
              <a:t>beim Umzug einfach „mitnimmt“. Die Menschen in den USA finden teilweise kreative Wege, um mit diesen Problemen fertig zu werden. </a:t>
            </a:r>
            <a:endParaRPr altLang="de-DE" dirty="0">
              <a:latin typeface="Arial" panose="020B0604020202020204" pitchFamily="34" charset="0"/>
              <a:cs typeface="Arial" panose="020B0604020202020204" pitchFamily="34" charset="0"/>
            </a:endParaRPr>
          </a:p>
        </p:txBody>
      </p:sp>
      <p:pic>
        <p:nvPicPr>
          <p:cNvPr id="17411" name="Picture 2" descr="I:\xxx-transfer\SWA\uw4\uw4 Bildergalerien\USA Bildervorrat\Bilder USA Christiane Schütz\Land und Leute\IMG_20161026_075446646.jpg">
            <a:extLst>
              <a:ext uri="{FF2B5EF4-FFF2-40B4-BE49-F238E27FC236}">
                <a16:creationId xmlns:a16="http://schemas.microsoft.com/office/drawing/2014/main" id="{ED588E84-D7C1-545C-438C-5001990E79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507"/>
          <a:stretch>
            <a:fillRect/>
          </a:stretch>
        </p:blipFill>
        <p:spPr bwMode="auto">
          <a:xfrm>
            <a:off x="827088" y="765175"/>
            <a:ext cx="779145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99E4706B-C1CF-0BE3-E609-1E41D805D17B}"/>
              </a:ext>
            </a:extLst>
          </p:cNvPr>
          <p:cNvSpPr>
            <a:spLocks noChangeArrowheads="1"/>
          </p:cNvSpPr>
          <p:nvPr/>
        </p:nvSpPr>
        <p:spPr bwMode="auto">
          <a:xfrm>
            <a:off x="4427538" y="692150"/>
            <a:ext cx="4465637"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hangingPunct="1">
              <a:defRPr/>
            </a:pPr>
            <a:r>
              <a:rPr lang="de-DE" altLang="de-DE" sz="1200" dirty="0">
                <a:latin typeface="Arial" charset="0"/>
                <a:cs typeface="Arial" charset="0"/>
              </a:rPr>
              <a:t>Autor: Gabriela Swoboda-</a:t>
            </a:r>
            <a:r>
              <a:rPr lang="de-DE" altLang="de-DE" sz="1200" dirty="0" err="1">
                <a:latin typeface="Arial" charset="0"/>
                <a:cs typeface="Arial" charset="0"/>
              </a:rPr>
              <a:t>Asmera</a:t>
            </a:r>
            <a:r>
              <a:rPr lang="de-DE" altLang="de-DE" sz="1200" dirty="0">
                <a:latin typeface="Arial" charset="0"/>
                <a:cs typeface="Arial" charset="0"/>
              </a:rPr>
              <a:t>, Wien</a:t>
            </a:r>
          </a:p>
          <a:p>
            <a:pPr eaLnBrk="1" hangingPunct="1">
              <a:defRPr/>
            </a:pPr>
            <a:endParaRPr lang="de-DE" altLang="de-DE" sz="1200" dirty="0">
              <a:latin typeface="Arial" charset="0"/>
              <a:cs typeface="Arial" charset="0"/>
            </a:endParaRPr>
          </a:p>
          <a:p>
            <a:pPr eaLnBrk="1" hangingPunct="1">
              <a:defRPr/>
            </a:pPr>
            <a:r>
              <a:rPr lang="de-DE" altLang="de-DE" sz="1200" dirty="0">
                <a:latin typeface="Arial" charset="0"/>
                <a:cs typeface="Arial" charset="0"/>
              </a:rPr>
              <a:t>Fotos: Folie 2, 3 links, 13 links unten: Peter Swoboda &amp; Lena Scheitel, Wien; Folie 3 rechts, 4, 5, 6, 12, 15: Christiane Schütz,  Wien; Folie 7: </a:t>
            </a:r>
            <a:r>
              <a:rPr lang="de-AT" sz="1200" dirty="0" err="1">
                <a:cs typeface="Arial" charset="0"/>
              </a:rPr>
              <a:t>DenisTangneyJr</a:t>
            </a:r>
            <a:r>
              <a:rPr lang="de-AT" sz="1200" dirty="0">
                <a:cs typeface="Arial" charset="0"/>
              </a:rPr>
              <a:t> - iStockphoto.com; Folie 8 links: </a:t>
            </a:r>
            <a:r>
              <a:rPr lang="de-AT" sz="1200" dirty="0" err="1">
                <a:cs typeface="Arial" charset="0"/>
              </a:rPr>
              <a:t>RichLEgg</a:t>
            </a:r>
            <a:r>
              <a:rPr lang="de-AT" sz="1200" dirty="0">
                <a:cs typeface="Arial" charset="0"/>
              </a:rPr>
              <a:t> / istockphoto.com; </a:t>
            </a:r>
            <a:r>
              <a:rPr lang="de-DE" altLang="de-DE" sz="1200" dirty="0">
                <a:latin typeface="Arial" charset="0"/>
                <a:cs typeface="Arial" charset="0"/>
              </a:rPr>
              <a:t>Folie 8 rechts, 9, 13 links oben , rechts: Katharina Swoboda, Wien, Folie 10: </a:t>
            </a:r>
            <a:r>
              <a:rPr lang="de-AT" sz="1200" dirty="0">
                <a:cs typeface="Arial" charset="0"/>
              </a:rPr>
              <a:t>Stockbyte / </a:t>
            </a:r>
            <a:r>
              <a:rPr lang="de-AT" sz="1200" dirty="0" err="1">
                <a:cs typeface="Arial" charset="0"/>
              </a:rPr>
              <a:t>Thinkstock</a:t>
            </a:r>
            <a:r>
              <a:rPr lang="de-AT" sz="1200" dirty="0">
                <a:cs typeface="Arial" charset="0"/>
              </a:rPr>
              <a:t>; Folie 11: Marcus Kretschmar / </a:t>
            </a:r>
            <a:r>
              <a:rPr lang="de-AT" sz="1200" dirty="0" err="1">
                <a:cs typeface="Arial" charset="0"/>
              </a:rPr>
              <a:t>Thinkstock</a:t>
            </a:r>
            <a:r>
              <a:rPr lang="de-AT" sz="1200" dirty="0">
                <a:cs typeface="Arial" charset="0"/>
              </a:rPr>
              <a:t>; Folie 14: Ron </a:t>
            </a:r>
            <a:r>
              <a:rPr lang="de-AT" sz="1200" dirty="0" err="1">
                <a:cs typeface="Arial" charset="0"/>
              </a:rPr>
              <a:t>Chapple</a:t>
            </a:r>
            <a:r>
              <a:rPr lang="de-AT" sz="1200" dirty="0">
                <a:cs typeface="Arial" charset="0"/>
              </a:rPr>
              <a:t> Stock / </a:t>
            </a:r>
            <a:r>
              <a:rPr lang="de-AT" sz="1200" dirty="0" err="1">
                <a:cs typeface="Arial" charset="0"/>
              </a:rPr>
              <a:t>Thinkstock</a:t>
            </a:r>
            <a:r>
              <a:rPr lang="de-AT" sz="1200" dirty="0">
                <a:cs typeface="Arial" charset="0"/>
              </a:rPr>
              <a:t>; </a:t>
            </a:r>
          </a:p>
          <a:p>
            <a:pPr eaLnBrk="1" hangingPunct="1">
              <a:defRPr/>
            </a:pPr>
            <a:endParaRPr lang="de-DE" altLang="de-DE" sz="1200" dirty="0">
              <a:latin typeface="Arial" charset="0"/>
              <a:cs typeface="Arial" charset="0"/>
            </a:endParaRPr>
          </a:p>
          <a:p>
            <a:pPr eaLnBrk="1" hangingPunct="1">
              <a:defRPr/>
            </a:pPr>
            <a:r>
              <a:rPr lang="de-DE" altLang="de-DE" sz="1200" dirty="0">
                <a:latin typeface="Arial" charset="0"/>
                <a:cs typeface="Arial" charset="0"/>
              </a:rPr>
              <a:t>Alle Rechte vorbehalten.</a:t>
            </a:r>
          </a:p>
          <a:p>
            <a:pPr eaLnBrk="1" hangingPunct="1">
              <a:defRPr/>
            </a:pPr>
            <a:r>
              <a:rPr lang="de-DE" altLang="de-DE" sz="1200" dirty="0">
                <a:latin typeface="Arial" charset="0"/>
                <a:cs typeface="Arial" charset="0"/>
              </a:rPr>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1A1DCEB6-931C-4A56-2AC7-3CC5DC8B9747}"/>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„Wirtschaftsmacht und Weltmacht – Beispiel USA“ auf den Seiten 58 und 59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platzhalter 3">
            <a:extLst>
              <a:ext uri="{FF2B5EF4-FFF2-40B4-BE49-F238E27FC236}">
                <a16:creationId xmlns:a16="http://schemas.microsoft.com/office/drawing/2014/main" id="{CBA1B2A9-E245-FDC3-1010-79420AD9570A}"/>
              </a:ext>
            </a:extLst>
          </p:cNvPr>
          <p:cNvSpPr>
            <a:spLocks noGrp="1"/>
          </p:cNvSpPr>
          <p:nvPr>
            <p:ph type="body" sz="half" idx="2"/>
          </p:nvPr>
        </p:nvSpPr>
        <p:spPr>
          <a:xfrm>
            <a:off x="539750" y="5730875"/>
            <a:ext cx="8064500" cy="804863"/>
          </a:xfrm>
        </p:spPr>
        <p:txBody>
          <a:bodyPr/>
          <a:lstStyle/>
          <a:p>
            <a:r>
              <a:rPr lang="de-DE" altLang="de-DE" b="0" dirty="0">
                <a:latin typeface="Arial" panose="020B0604020202020204" pitchFamily="34" charset="0"/>
                <a:cs typeface="Arial" panose="020B0604020202020204" pitchFamily="34" charset="0"/>
              </a:rPr>
              <a:t>Die USA sind die größte </a:t>
            </a:r>
            <a:r>
              <a:rPr lang="de-DE" altLang="de-DE" dirty="0">
                <a:latin typeface="Arial" panose="020B0604020202020204" pitchFamily="34" charset="0"/>
                <a:cs typeface="Arial" panose="020B0604020202020204" pitchFamily="34" charset="0"/>
              </a:rPr>
              <a:t>Wirtschaftsmacht</a:t>
            </a:r>
            <a:r>
              <a:rPr lang="de-DE" altLang="de-DE" b="0" dirty="0">
                <a:latin typeface="Arial" panose="020B0604020202020204" pitchFamily="34" charset="0"/>
                <a:cs typeface="Arial" panose="020B0604020202020204" pitchFamily="34" charset="0"/>
              </a:rPr>
              <a:t> und </a:t>
            </a:r>
            <a:r>
              <a:rPr lang="de-DE" altLang="de-DE" dirty="0">
                <a:latin typeface="Arial" panose="020B0604020202020204" pitchFamily="34" charset="0"/>
                <a:cs typeface="Arial" panose="020B0604020202020204" pitchFamily="34" charset="0"/>
              </a:rPr>
              <a:t>Industrienation</a:t>
            </a:r>
            <a:r>
              <a:rPr lang="de-DE" altLang="de-DE" b="0" dirty="0">
                <a:latin typeface="Arial" panose="020B0604020202020204" pitchFamily="34" charset="0"/>
                <a:cs typeface="Arial" panose="020B0604020202020204" pitchFamily="34" charset="0"/>
              </a:rPr>
              <a:t> der Welt. Viele neue  Entwicklungen in Technik, Wissenschaft und Wirtschaft gehen von den USA aus. Das heißt aber nicht, dass es keine Probleme gibt! Teilweise leiden Menschen und Umwelt in den USA sehr.  </a:t>
            </a:r>
            <a:endParaRPr altLang="de-DE" b="0" dirty="0">
              <a:latin typeface="Arial" panose="020B0604020202020204" pitchFamily="34" charset="0"/>
              <a:cs typeface="Arial" panose="020B0604020202020204" pitchFamily="34" charset="0"/>
            </a:endParaRPr>
          </a:p>
        </p:txBody>
      </p:sp>
      <p:pic>
        <p:nvPicPr>
          <p:cNvPr id="4099" name="Picture 3" descr="F:\Bundesverlag 2016\USA New York Peter 2013\IMG_2071.JPG">
            <a:extLst>
              <a:ext uri="{FF2B5EF4-FFF2-40B4-BE49-F238E27FC236}">
                <a16:creationId xmlns:a16="http://schemas.microsoft.com/office/drawing/2014/main" id="{46FD0EC5-B5C9-BFAC-27FF-3E2E811F32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8" t="4007" r="108" b="13290"/>
          <a:stretch>
            <a:fillRect/>
          </a:stretch>
        </p:blipFill>
        <p:spPr bwMode="auto">
          <a:xfrm>
            <a:off x="611188" y="765175"/>
            <a:ext cx="7921625" cy="491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platzhalter 3">
            <a:extLst>
              <a:ext uri="{FF2B5EF4-FFF2-40B4-BE49-F238E27FC236}">
                <a16:creationId xmlns:a16="http://schemas.microsoft.com/office/drawing/2014/main" id="{1572486D-7E1B-86FD-0FD6-72D5E8027B9D}"/>
              </a:ext>
            </a:extLst>
          </p:cNvPr>
          <p:cNvSpPr>
            <a:spLocks noGrp="1"/>
          </p:cNvSpPr>
          <p:nvPr>
            <p:ph type="body" sz="half" idx="2"/>
          </p:nvPr>
        </p:nvSpPr>
        <p:spPr>
          <a:xfrm>
            <a:off x="539750" y="5773738"/>
            <a:ext cx="8496746" cy="804862"/>
          </a:xfrm>
        </p:spPr>
        <p:txBody>
          <a:bodyPr/>
          <a:lstStyle/>
          <a:p>
            <a:r>
              <a:rPr lang="de-DE" altLang="de-DE" b="0" dirty="0">
                <a:latin typeface="Arial" panose="020B0604020202020204" pitchFamily="34" charset="0"/>
                <a:cs typeface="Arial" panose="020B0604020202020204" pitchFamily="34" charset="0"/>
              </a:rPr>
              <a:t>Lange Zeit waren Menschen und Politik in den USA gar </a:t>
            </a:r>
            <a:r>
              <a:rPr lang="de-DE" altLang="de-DE" dirty="0">
                <a:latin typeface="Arial" panose="020B0604020202020204" pitchFamily="34" charset="0"/>
                <a:cs typeface="Arial" panose="020B0604020202020204" pitchFamily="34" charset="0"/>
              </a:rPr>
              <a:t>nicht  umweltbewusst</a:t>
            </a:r>
            <a:r>
              <a:rPr lang="de-DE" altLang="de-DE" b="0" dirty="0">
                <a:latin typeface="Arial" panose="020B0604020202020204" pitchFamily="34" charset="0"/>
                <a:cs typeface="Arial" panose="020B0604020202020204" pitchFamily="34" charset="0"/>
              </a:rPr>
              <a:t>. Rohstoffe und Energie wurden unbedacht vergeudet. Große Autos verbrauchen viel Kraftstoff. Bauwerke mit Glas und  Metall in heißen Gebieten müssen ständig klimatisiert werden. Der Klimawandel macht ein Umdenken notwendig.</a:t>
            </a:r>
            <a:endParaRPr altLang="de-DE" b="0" dirty="0">
              <a:latin typeface="Arial" panose="020B0604020202020204" pitchFamily="34" charset="0"/>
              <a:cs typeface="Arial" panose="020B0604020202020204" pitchFamily="34" charset="0"/>
            </a:endParaRPr>
          </a:p>
        </p:txBody>
      </p:sp>
      <p:pic>
        <p:nvPicPr>
          <p:cNvPr id="33794" name="Picture 2" descr="I:\xxx-transfer\SWA\uw4\uw4 Bildergalerien\USA Bildervorrat\Bilder USA Christiane Schütz\Land und Leute\IMG_1072.JPG">
            <a:extLst>
              <a:ext uri="{FF2B5EF4-FFF2-40B4-BE49-F238E27FC236}">
                <a16:creationId xmlns:a16="http://schemas.microsoft.com/office/drawing/2014/main" id="{F0E3272E-B271-14E4-53C9-AFC6BE0DBAC6}"/>
              </a:ext>
            </a:extLst>
          </p:cNvPr>
          <p:cNvPicPr>
            <a:picLocks noChangeAspect="1" noChangeArrowheads="1"/>
          </p:cNvPicPr>
          <p:nvPr/>
        </p:nvPicPr>
        <p:blipFill rotWithShape="1">
          <a:blip r:embed="rId2"/>
          <a:srcRect l="23086" t="251" r="14712"/>
          <a:stretch/>
        </p:blipFill>
        <p:spPr bwMode="auto">
          <a:xfrm>
            <a:off x="2974975" y="773113"/>
            <a:ext cx="5845175" cy="5000625"/>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5124" name="Picture 4" descr="I:\xxx-transfer\SWA\uw4\uw4 Bildergalerien\USA Bildervorrat\Bilder USA Peter Swoboda\USA_2012\IMG_7252.JPG">
            <a:extLst>
              <a:ext uri="{FF2B5EF4-FFF2-40B4-BE49-F238E27FC236}">
                <a16:creationId xmlns:a16="http://schemas.microsoft.com/office/drawing/2014/main" id="{6092097D-E4C1-7457-4B85-B118E087E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1319" b="1410"/>
          <a:stretch>
            <a:fillRect/>
          </a:stretch>
        </p:blipFill>
        <p:spPr bwMode="auto">
          <a:xfrm>
            <a:off x="611188" y="773113"/>
            <a:ext cx="2232025"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platzhalter 3">
            <a:extLst>
              <a:ext uri="{FF2B5EF4-FFF2-40B4-BE49-F238E27FC236}">
                <a16:creationId xmlns:a16="http://schemas.microsoft.com/office/drawing/2014/main" id="{2E883F20-DECE-4462-1599-13B4BF51B734}"/>
              </a:ext>
            </a:extLst>
          </p:cNvPr>
          <p:cNvSpPr>
            <a:spLocks noGrp="1"/>
          </p:cNvSpPr>
          <p:nvPr>
            <p:ph type="body" sz="half" idx="2"/>
          </p:nvPr>
        </p:nvSpPr>
        <p:spPr>
          <a:xfrm>
            <a:off x="611188" y="5805488"/>
            <a:ext cx="7777162" cy="804862"/>
          </a:xfrm>
        </p:spPr>
        <p:txBody>
          <a:bodyPr/>
          <a:lstStyle/>
          <a:p>
            <a:r>
              <a:rPr altLang="de-DE" b="0" dirty="0">
                <a:latin typeface="Arial" panose="020B0604020202020204" pitchFamily="34" charset="0"/>
                <a:cs typeface="Arial" panose="020B0604020202020204" pitchFamily="34" charset="0"/>
              </a:rPr>
              <a:t>Die USA hat riesige landwirtschaftliche Flächen. Oft werden </a:t>
            </a:r>
            <a:r>
              <a:rPr altLang="de-DE" dirty="0">
                <a:latin typeface="Arial" panose="020B0604020202020204" pitchFamily="34" charset="0"/>
                <a:cs typeface="Arial" panose="020B0604020202020204" pitchFamily="34" charset="0"/>
              </a:rPr>
              <a:t>Monokulturen</a:t>
            </a:r>
            <a:r>
              <a:rPr altLang="de-DE" b="0" dirty="0">
                <a:latin typeface="Arial" panose="020B0604020202020204" pitchFamily="34" charset="0"/>
                <a:cs typeface="Arial" panose="020B0604020202020204" pitchFamily="34" charset="0"/>
              </a:rPr>
              <a:t> angebaut, wie hier Baumwolle. Monokulturen bringen hohe Erträge, </a:t>
            </a:r>
            <a:r>
              <a:rPr lang="de-DE" altLang="de-DE" b="0" dirty="0">
                <a:latin typeface="Arial" panose="020B0604020202020204" pitchFamily="34" charset="0"/>
                <a:cs typeface="Arial" panose="020B0604020202020204" pitchFamily="34" charset="0"/>
              </a:rPr>
              <a:t>es sind aber viele Düngemittel oder Pflanzenschutzmittel nötig, um Schädlinge zu bekämpfen. Das </a:t>
            </a:r>
            <a:r>
              <a:rPr lang="de-DE" altLang="de-DE" dirty="0">
                <a:latin typeface="Arial" panose="020B0604020202020204" pitchFamily="34" charset="0"/>
                <a:cs typeface="Arial" panose="020B0604020202020204" pitchFamily="34" charset="0"/>
              </a:rPr>
              <a:t>gefährdet </a:t>
            </a:r>
            <a:r>
              <a:rPr lang="de-DE" altLang="de-DE" b="0" dirty="0">
                <a:latin typeface="Arial" panose="020B0604020202020204" pitchFamily="34" charset="0"/>
                <a:cs typeface="Arial" panose="020B0604020202020204" pitchFamily="34" charset="0"/>
              </a:rPr>
              <a:t>die</a:t>
            </a:r>
            <a:r>
              <a:rPr lang="de-DE" altLang="de-DE" dirty="0">
                <a:latin typeface="Arial" panose="020B0604020202020204" pitchFamily="34" charset="0"/>
                <a:cs typeface="Arial" panose="020B0604020202020204" pitchFamily="34" charset="0"/>
              </a:rPr>
              <a:t> Umwelt</a:t>
            </a:r>
            <a:r>
              <a:rPr lang="de-DE" altLang="de-DE" b="0" dirty="0">
                <a:latin typeface="Arial" panose="020B0604020202020204" pitchFamily="34" charset="0"/>
                <a:cs typeface="Arial" panose="020B0604020202020204" pitchFamily="34" charset="0"/>
              </a:rPr>
              <a:t>.</a:t>
            </a:r>
            <a:endParaRPr altLang="de-DE" b="0" dirty="0">
              <a:latin typeface="Arial" panose="020B0604020202020204" pitchFamily="34" charset="0"/>
              <a:cs typeface="Arial" panose="020B0604020202020204" pitchFamily="34" charset="0"/>
            </a:endParaRPr>
          </a:p>
        </p:txBody>
      </p:sp>
      <p:pic>
        <p:nvPicPr>
          <p:cNvPr id="6147" name="Picture 5">
            <a:extLst>
              <a:ext uri="{FF2B5EF4-FFF2-40B4-BE49-F238E27FC236}">
                <a16:creationId xmlns:a16="http://schemas.microsoft.com/office/drawing/2014/main" id="{A053F4A1-CA07-6B1F-DFB9-7771E270B6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197"/>
          <a:stretch>
            <a:fillRect/>
          </a:stretch>
        </p:blipFill>
        <p:spPr bwMode="auto">
          <a:xfrm>
            <a:off x="684213" y="795338"/>
            <a:ext cx="7735887" cy="493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6A5347E9-BAD2-541B-B94D-49CCC8A28D33}"/>
              </a:ext>
            </a:extLst>
          </p:cNvPr>
          <p:cNvSpPr>
            <a:spLocks noGrp="1"/>
          </p:cNvSpPr>
          <p:nvPr>
            <p:ph type="title"/>
          </p:nvPr>
        </p:nvSpPr>
        <p:spPr/>
        <p:txBody>
          <a:bodyPr/>
          <a:lstStyle/>
          <a:p>
            <a:endParaRPr lang="de-AT" altLang="de-DE"/>
          </a:p>
        </p:txBody>
      </p:sp>
      <p:sp>
        <p:nvSpPr>
          <p:cNvPr id="7171" name="Textplatzhalter 3">
            <a:extLst>
              <a:ext uri="{FF2B5EF4-FFF2-40B4-BE49-F238E27FC236}">
                <a16:creationId xmlns:a16="http://schemas.microsoft.com/office/drawing/2014/main" id="{F280AC36-826C-BAF3-1EC7-8EB7319DA241}"/>
              </a:ext>
            </a:extLst>
          </p:cNvPr>
          <p:cNvSpPr>
            <a:spLocks noGrp="1"/>
          </p:cNvSpPr>
          <p:nvPr>
            <p:ph type="body" sz="half" idx="2"/>
          </p:nvPr>
        </p:nvSpPr>
        <p:spPr>
          <a:xfrm>
            <a:off x="755650" y="5813425"/>
            <a:ext cx="7848600" cy="804863"/>
          </a:xfrm>
        </p:spPr>
        <p:txBody>
          <a:bodyPr/>
          <a:lstStyle/>
          <a:p>
            <a:r>
              <a:rPr altLang="de-DE" b="0" dirty="0">
                <a:latin typeface="Arial" panose="020B0604020202020204" pitchFamily="34" charset="0"/>
                <a:cs typeface="Arial" panose="020B0604020202020204" pitchFamily="34" charset="0"/>
              </a:rPr>
              <a:t>Die Prärien in den USA waren wiederholt von </a:t>
            </a:r>
            <a:r>
              <a:rPr altLang="de-DE" dirty="0">
                <a:latin typeface="Arial" panose="020B0604020202020204" pitchFamily="34" charset="0"/>
                <a:cs typeface="Arial" panose="020B0604020202020204" pitchFamily="34" charset="0"/>
              </a:rPr>
              <a:t>Dürren und Stürmen </a:t>
            </a:r>
            <a:r>
              <a:rPr altLang="de-DE" b="0" dirty="0">
                <a:latin typeface="Arial" panose="020B0604020202020204" pitchFamily="34" charset="0"/>
                <a:cs typeface="Arial" panose="020B0604020202020204" pitchFamily="34" charset="0"/>
              </a:rPr>
              <a:t>betroffen, weshalb viele Familien wegzogen. Die </a:t>
            </a:r>
            <a:r>
              <a:rPr lang="de-DE" altLang="de-DE" b="0" dirty="0">
                <a:latin typeface="Arial" panose="020B0604020202020204" pitchFamily="34" charset="0"/>
                <a:cs typeface="Arial" panose="020B0604020202020204" pitchFamily="34" charset="0"/>
              </a:rPr>
              <a:t>„</a:t>
            </a:r>
            <a:r>
              <a:rPr altLang="de-DE" b="0" dirty="0">
                <a:latin typeface="Arial" panose="020B0604020202020204" pitchFamily="34" charset="0"/>
                <a:cs typeface="Arial" panose="020B0604020202020204" pitchFamily="34" charset="0"/>
              </a:rPr>
              <a:t>Route 66</a:t>
            </a:r>
            <a:r>
              <a:rPr lang="de-DE" altLang="de-DE" b="0" dirty="0">
                <a:latin typeface="Arial" panose="020B0604020202020204" pitchFamily="34" charset="0"/>
                <a:cs typeface="Arial" panose="020B0604020202020204" pitchFamily="34" charset="0"/>
              </a:rPr>
              <a:t> “</a:t>
            </a:r>
            <a:r>
              <a:rPr altLang="de-DE" b="0" dirty="0">
                <a:latin typeface="Arial" panose="020B0604020202020204" pitchFamily="34" charset="0"/>
                <a:cs typeface="Arial" panose="020B0604020202020204" pitchFamily="34" charset="0"/>
              </a:rPr>
              <a:t> war in der ersten Hälfte des 20. Jahrhunderts eine wichtige Verbindung von Chicago zur Westküste. Sie war teilweise asphaltiert. Heute ist das </a:t>
            </a:r>
            <a:r>
              <a:rPr lang="de-DE" altLang="de-DE" b="0" dirty="0">
                <a:latin typeface="Arial" panose="020B0604020202020204" pitchFamily="34" charset="0"/>
                <a:cs typeface="Arial" panose="020B0604020202020204" pitchFamily="34" charset="0"/>
              </a:rPr>
              <a:t>Land </a:t>
            </a:r>
            <a:r>
              <a:rPr altLang="de-DE" b="0" dirty="0">
                <a:latin typeface="Arial" panose="020B0604020202020204" pitchFamily="34" charset="0"/>
                <a:cs typeface="Arial" panose="020B0604020202020204" pitchFamily="34" charset="0"/>
              </a:rPr>
              <a:t>hier öd. </a:t>
            </a:r>
          </a:p>
        </p:txBody>
      </p:sp>
      <p:pic>
        <p:nvPicPr>
          <p:cNvPr id="7172" name="Picture 2" descr="I:\xxx-transfer\SWA\uw4 Bildergalerien\USA Bildervorrat\Bilder USA Christiane Schütz\verlassene Route 66\IMG_0328.jpg">
            <a:extLst>
              <a:ext uri="{FF2B5EF4-FFF2-40B4-BE49-F238E27FC236}">
                <a16:creationId xmlns:a16="http://schemas.microsoft.com/office/drawing/2014/main" id="{CACD0FED-F220-C006-CD65-6BDB807D41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741" t="8554" r="1825" b="6326"/>
          <a:stretch>
            <a:fillRect/>
          </a:stretch>
        </p:blipFill>
        <p:spPr bwMode="auto">
          <a:xfrm>
            <a:off x="812800" y="709613"/>
            <a:ext cx="7791450" cy="510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platzhalter 3">
            <a:extLst>
              <a:ext uri="{FF2B5EF4-FFF2-40B4-BE49-F238E27FC236}">
                <a16:creationId xmlns:a16="http://schemas.microsoft.com/office/drawing/2014/main" id="{B289B9DC-C1EE-4708-F293-176E8D88E3CD}"/>
              </a:ext>
            </a:extLst>
          </p:cNvPr>
          <p:cNvSpPr>
            <a:spLocks noGrp="1"/>
          </p:cNvSpPr>
          <p:nvPr>
            <p:ph type="body" sz="half" idx="2"/>
          </p:nvPr>
        </p:nvSpPr>
        <p:spPr>
          <a:xfrm>
            <a:off x="755650" y="5813425"/>
            <a:ext cx="7848600" cy="804863"/>
          </a:xfrm>
        </p:spPr>
        <p:txBody>
          <a:bodyPr/>
          <a:lstStyle/>
          <a:p>
            <a:r>
              <a:rPr altLang="de-DE" b="0" dirty="0">
                <a:latin typeface="Arial" panose="020B0604020202020204" pitchFamily="34" charset="0"/>
                <a:cs typeface="Arial" panose="020B0604020202020204" pitchFamily="34" charset="0"/>
              </a:rPr>
              <a:t>Die </a:t>
            </a:r>
            <a:r>
              <a:rPr lang="de-DE" altLang="de-DE" b="0" dirty="0">
                <a:latin typeface="Arial" panose="020B0604020202020204" pitchFamily="34" charset="0"/>
                <a:cs typeface="Arial" panose="020B0604020202020204" pitchFamily="34" charset="0"/>
              </a:rPr>
              <a:t>„</a:t>
            </a:r>
            <a:r>
              <a:rPr altLang="de-DE" b="0" dirty="0">
                <a:latin typeface="Arial" panose="020B0604020202020204" pitchFamily="34" charset="0"/>
                <a:cs typeface="Arial" panose="020B0604020202020204" pitchFamily="34" charset="0"/>
              </a:rPr>
              <a:t>Route 66</a:t>
            </a:r>
            <a:r>
              <a:rPr lang="de-DE" altLang="de-DE" b="0" dirty="0">
                <a:latin typeface="Arial" panose="020B0604020202020204" pitchFamily="34" charset="0"/>
                <a:cs typeface="Arial" panose="020B0604020202020204" pitchFamily="34" charset="0"/>
              </a:rPr>
              <a:t> “</a:t>
            </a:r>
            <a:r>
              <a:rPr altLang="de-DE" b="0" dirty="0">
                <a:latin typeface="Arial" panose="020B0604020202020204" pitchFamily="34" charset="0"/>
                <a:cs typeface="Arial" panose="020B0604020202020204" pitchFamily="34" charset="0"/>
              </a:rPr>
              <a:t> ist teilweise nicht mehr oder nur schlecht befahrbar. Von der früheren Bedeutung ist nicht viel über. Heute zieht die </a:t>
            </a:r>
            <a:r>
              <a:rPr lang="de-DE" altLang="de-DE" b="0" dirty="0">
                <a:latin typeface="Arial" panose="020B0604020202020204" pitchFamily="34" charset="0"/>
                <a:cs typeface="Arial" panose="020B0604020202020204" pitchFamily="34" charset="0"/>
              </a:rPr>
              <a:t>„Route 66 “</a:t>
            </a:r>
            <a:r>
              <a:rPr altLang="de-DE" b="0" dirty="0">
                <a:latin typeface="Arial" panose="020B0604020202020204" pitchFamily="34" charset="0"/>
                <a:cs typeface="Arial" panose="020B0604020202020204" pitchFamily="34" charset="0"/>
              </a:rPr>
              <a:t> vor allem Touristinnen und Touristen  aus nostalgischen </a:t>
            </a:r>
            <a:r>
              <a:rPr lang="de-DE" altLang="de-DE" b="0" dirty="0">
                <a:latin typeface="Arial" panose="020B0604020202020204" pitchFamily="34" charset="0"/>
                <a:cs typeface="Arial" panose="020B0604020202020204" pitchFamily="34" charset="0"/>
              </a:rPr>
              <a:t>Gründen </a:t>
            </a:r>
            <a:r>
              <a:rPr altLang="de-DE" b="0" dirty="0">
                <a:latin typeface="Arial" panose="020B0604020202020204" pitchFamily="34" charset="0"/>
                <a:cs typeface="Arial" panose="020B0604020202020204" pitchFamily="34" charset="0"/>
              </a:rPr>
              <a:t>an. In manchen Abschnitten sieht man viele verlassene Häuser.</a:t>
            </a:r>
            <a:endParaRPr altLang="de-DE" b="0" dirty="0">
              <a:solidFill>
                <a:srgbClr val="FF0000"/>
              </a:solidFill>
              <a:latin typeface="Arial" panose="020B0604020202020204" pitchFamily="34" charset="0"/>
              <a:cs typeface="Arial" panose="020B0604020202020204" pitchFamily="34" charset="0"/>
            </a:endParaRPr>
          </a:p>
        </p:txBody>
      </p:sp>
      <p:pic>
        <p:nvPicPr>
          <p:cNvPr id="8195" name="Picture 3" descr="I:\xxx-transfer\SWA\uw4\uw4 Bildergalerien\USA Bildervorrat\Bilder USA Christiane Schütz\verlassene Route 66\IMG_20140710_154941.jpg">
            <a:extLst>
              <a:ext uri="{FF2B5EF4-FFF2-40B4-BE49-F238E27FC236}">
                <a16:creationId xmlns:a16="http://schemas.microsoft.com/office/drawing/2014/main" id="{3F01626C-E824-7A94-485C-383CCE16E7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7294"/>
          <a:stretch>
            <a:fillRect/>
          </a:stretch>
        </p:blipFill>
        <p:spPr bwMode="auto">
          <a:xfrm>
            <a:off x="755650" y="896938"/>
            <a:ext cx="7848600"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I:\xxx-transfer\SWA\uw4\uw4 Bildergalerien\USA Bildervorrat\Bilder USA Christiane Schütz\verlassene Route 66\IMG_20140710_155303.jpg">
            <a:extLst>
              <a:ext uri="{FF2B5EF4-FFF2-40B4-BE49-F238E27FC236}">
                <a16:creationId xmlns:a16="http://schemas.microsoft.com/office/drawing/2014/main" id="{98A0D32B-0B47-0434-4452-3482B0DA5A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2875" y="2951163"/>
            <a:ext cx="2111375" cy="28146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B2CBC516-CF4C-3E71-76D9-1B5B12059C9D}"/>
              </a:ext>
            </a:extLst>
          </p:cNvPr>
          <p:cNvSpPr>
            <a:spLocks noGrp="1"/>
          </p:cNvSpPr>
          <p:nvPr>
            <p:ph type="title"/>
          </p:nvPr>
        </p:nvSpPr>
        <p:spPr/>
        <p:txBody>
          <a:bodyPr/>
          <a:lstStyle/>
          <a:p>
            <a:endParaRPr lang="de-AT" altLang="de-DE"/>
          </a:p>
        </p:txBody>
      </p:sp>
      <p:sp>
        <p:nvSpPr>
          <p:cNvPr id="9219" name="Textplatzhalter 3">
            <a:extLst>
              <a:ext uri="{FF2B5EF4-FFF2-40B4-BE49-F238E27FC236}">
                <a16:creationId xmlns:a16="http://schemas.microsoft.com/office/drawing/2014/main" id="{35D45808-FE6B-C5E0-4BD5-F0FF7EDB0151}"/>
              </a:ext>
            </a:extLst>
          </p:cNvPr>
          <p:cNvSpPr>
            <a:spLocks noGrp="1"/>
          </p:cNvSpPr>
          <p:nvPr>
            <p:ph type="body" sz="half" idx="2"/>
          </p:nvPr>
        </p:nvSpPr>
        <p:spPr>
          <a:xfrm>
            <a:off x="755650" y="5792788"/>
            <a:ext cx="8208963" cy="804862"/>
          </a:xfrm>
        </p:spPr>
        <p:txBody>
          <a:bodyPr/>
          <a:lstStyle/>
          <a:p>
            <a:pPr>
              <a:spcBef>
                <a:spcPct val="0"/>
              </a:spcBef>
            </a:pPr>
            <a:r>
              <a:rPr altLang="de-DE" b="0" dirty="0">
                <a:latin typeface="Arial" panose="020B0604020202020204" pitchFamily="34" charset="0"/>
                <a:cs typeface="Arial" panose="020B0604020202020204" pitchFamily="34" charset="0"/>
              </a:rPr>
              <a:t>Die Menschen ziehen aus ländlichen Gebieten in die Städte, da sie sich dort bessere Lebensbedingungen erhoffen. Dadurch entstehen in den Randbezirken großer Städte </a:t>
            </a:r>
            <a:r>
              <a:rPr altLang="de-DE" dirty="0">
                <a:latin typeface="Arial" panose="020B0604020202020204" pitchFamily="34" charset="0"/>
                <a:cs typeface="Arial" panose="020B0604020202020204" pitchFamily="34" charset="0"/>
              </a:rPr>
              <a:t>Armenviertel</a:t>
            </a:r>
            <a:r>
              <a:rPr altLang="de-DE" b="0" dirty="0">
                <a:latin typeface="Arial" panose="020B0604020202020204" pitchFamily="34" charset="0"/>
                <a:cs typeface="Arial" panose="020B0604020202020204" pitchFamily="34" charset="0"/>
              </a:rPr>
              <a:t>. </a:t>
            </a:r>
          </a:p>
          <a:p>
            <a:pPr>
              <a:spcBef>
                <a:spcPct val="0"/>
              </a:spcBef>
            </a:pPr>
            <a:r>
              <a:rPr altLang="de-DE" b="0" dirty="0">
                <a:latin typeface="Arial" panose="020B0604020202020204" pitchFamily="34" charset="0"/>
                <a:cs typeface="Arial" panose="020B0604020202020204" pitchFamily="34" charset="0"/>
              </a:rPr>
              <a:t>In diesen Vierteln fehlt den Menschen oft Bildung. Es gibt Drogenkonsum und hohe Kriminalität.</a:t>
            </a:r>
          </a:p>
        </p:txBody>
      </p:sp>
      <p:pic>
        <p:nvPicPr>
          <p:cNvPr id="9220" name="Grafik 5">
            <a:extLst>
              <a:ext uri="{FF2B5EF4-FFF2-40B4-BE49-F238E27FC236}">
                <a16:creationId xmlns:a16="http://schemas.microsoft.com/office/drawing/2014/main" id="{DDA29A93-C110-B1A2-F62B-77DDA690A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893" t="25508" r="52820" b="14157"/>
          <a:stretch>
            <a:fillRect/>
          </a:stretch>
        </p:blipFill>
        <p:spPr bwMode="auto">
          <a:xfrm>
            <a:off x="812800" y="714375"/>
            <a:ext cx="7791450" cy="50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I:\xxx-transfer\SWA\uw4\uw4 Bildergalerien\USA Bildervorrat\Bilder USA KatharinaSwoboda\Los Angeles\obdachlos.JPG">
            <a:extLst>
              <a:ext uri="{FF2B5EF4-FFF2-40B4-BE49-F238E27FC236}">
                <a16:creationId xmlns:a16="http://schemas.microsoft.com/office/drawing/2014/main" id="{CE9D6852-8483-6026-5F69-D18AB5B318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63" t="21468"/>
          <a:stretch>
            <a:fillRect/>
          </a:stretch>
        </p:blipFill>
        <p:spPr bwMode="auto">
          <a:xfrm>
            <a:off x="755650" y="790293"/>
            <a:ext cx="7907339" cy="4804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platzhalter 3">
            <a:extLst>
              <a:ext uri="{FF2B5EF4-FFF2-40B4-BE49-F238E27FC236}">
                <a16:creationId xmlns:a16="http://schemas.microsoft.com/office/drawing/2014/main" id="{A2BBB3C7-2110-B5EA-E1A4-771EF17CDD83}"/>
              </a:ext>
            </a:extLst>
          </p:cNvPr>
          <p:cNvSpPr>
            <a:spLocks noGrp="1"/>
          </p:cNvSpPr>
          <p:nvPr>
            <p:ph type="body" sz="half" idx="2"/>
          </p:nvPr>
        </p:nvSpPr>
        <p:spPr>
          <a:xfrm>
            <a:off x="611560" y="5732463"/>
            <a:ext cx="8234363" cy="804862"/>
          </a:xfrm>
        </p:spPr>
        <p:txBody>
          <a:bodyPr/>
          <a:lstStyle/>
          <a:p>
            <a:r>
              <a:rPr lang="de-DE" altLang="de-DE" b="0" dirty="0">
                <a:latin typeface="Arial" panose="020B0604020202020204" pitchFamily="34" charset="0"/>
                <a:cs typeface="Arial" panose="020B0604020202020204" pitchFamily="34" charset="0"/>
              </a:rPr>
              <a:t>Der Satz „vom Tellerwäscher zum Millionär“ bezeichnet den amerikanischen Traum. Manche haben es tatsächlich geschafft aufzusteigen. Viele aber nicht. Es gibt Millionen sehr arme  Menschen und Hunderttausende </a:t>
            </a:r>
            <a:r>
              <a:rPr lang="de-DE" altLang="de-DE" dirty="0">
                <a:latin typeface="Arial" panose="020B0604020202020204" pitchFamily="34" charset="0"/>
                <a:cs typeface="Arial" panose="020B0604020202020204" pitchFamily="34" charset="0"/>
              </a:rPr>
              <a:t>Obdachlose</a:t>
            </a:r>
            <a:r>
              <a:rPr lang="de-DE" altLang="de-DE" b="0" dirty="0">
                <a:latin typeface="Arial" panose="020B0604020202020204" pitchFamily="34" charset="0"/>
                <a:cs typeface="Arial" panose="020B0604020202020204" pitchFamily="34" charset="0"/>
              </a:rPr>
              <a:t> in den US-amerikanischen Städten. (Zelte am Gehsteig, Los Angeles)</a:t>
            </a:r>
            <a:endParaRPr altLang="de-DE" b="0" dirty="0">
              <a:latin typeface="Arial" panose="020B0604020202020204" pitchFamily="34" charset="0"/>
              <a:cs typeface="Arial" panose="020B0604020202020204" pitchFamily="34" charset="0"/>
            </a:endParaRPr>
          </a:p>
        </p:txBody>
      </p:sp>
      <p:pic>
        <p:nvPicPr>
          <p:cNvPr id="10244" name="Grafik 8">
            <a:extLst>
              <a:ext uri="{FF2B5EF4-FFF2-40B4-BE49-F238E27FC236}">
                <a16:creationId xmlns:a16="http://schemas.microsoft.com/office/drawing/2014/main" id="{3D5EA540-A001-0680-CA4A-BA80E7E68E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395" t="23039" r="53835" b="12254"/>
          <a:stretch>
            <a:fillRect/>
          </a:stretch>
        </p:blipFill>
        <p:spPr bwMode="auto">
          <a:xfrm>
            <a:off x="755650" y="3429000"/>
            <a:ext cx="3314700" cy="21653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platzhalter 3">
            <a:extLst>
              <a:ext uri="{FF2B5EF4-FFF2-40B4-BE49-F238E27FC236}">
                <a16:creationId xmlns:a16="http://schemas.microsoft.com/office/drawing/2014/main" id="{94BDD248-81D0-3165-13CE-515D46C87C25}"/>
              </a:ext>
            </a:extLst>
          </p:cNvPr>
          <p:cNvSpPr>
            <a:spLocks noGrp="1"/>
          </p:cNvSpPr>
          <p:nvPr>
            <p:ph type="body" sz="half" idx="2"/>
          </p:nvPr>
        </p:nvSpPr>
        <p:spPr>
          <a:xfrm>
            <a:off x="755650" y="5732463"/>
            <a:ext cx="7932738" cy="806450"/>
          </a:xfrm>
        </p:spPr>
        <p:txBody>
          <a:bodyPr/>
          <a:lstStyle/>
          <a:p>
            <a:r>
              <a:rPr lang="de-DE" altLang="de-DE" b="0" dirty="0">
                <a:latin typeface="Arial" panose="020B0604020202020204" pitchFamily="34" charset="0"/>
                <a:cs typeface="Arial" panose="020B0604020202020204" pitchFamily="34" charset="0"/>
              </a:rPr>
              <a:t>Durch die Einwanderung aus verschiedenen Staaten finden sich in den USA viele unterschiedliche Stile von Gebäuden. Es gibt also eine große Architekturvielfalt, manche Gegenden sind aber auch einfach irgendwie „zusammengewürfelt“. Häuser im Süden werden oft aus Holz gebaut. </a:t>
            </a:r>
            <a:endParaRPr altLang="de-DE" b="0" dirty="0">
              <a:latin typeface="Arial" panose="020B0604020202020204" pitchFamily="34" charset="0"/>
              <a:cs typeface="Arial" panose="020B0604020202020204" pitchFamily="34" charset="0"/>
            </a:endParaRPr>
          </a:p>
        </p:txBody>
      </p:sp>
      <p:pic>
        <p:nvPicPr>
          <p:cNvPr id="11267" name="Picture 5" descr="I:\xxx-transfer\SWA\uw4\uw4 Bildergalerien\USA Bildervorrat\Bilder USA KatharinaSwoboda\Los Angeles\Hausbau.JPG">
            <a:extLst>
              <a:ext uri="{FF2B5EF4-FFF2-40B4-BE49-F238E27FC236}">
                <a16:creationId xmlns:a16="http://schemas.microsoft.com/office/drawing/2014/main" id="{F0BAC3CD-5650-73A2-860B-923F4EA6F6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35" t="8900" b="14691"/>
          <a:stretch>
            <a:fillRect/>
          </a:stretch>
        </p:blipFill>
        <p:spPr bwMode="auto">
          <a:xfrm>
            <a:off x="812800" y="836613"/>
            <a:ext cx="7875588"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892</Words>
  <Application>Microsoft Office PowerPoint</Application>
  <PresentationFormat>Bildschirmpräsentation (4:3)</PresentationFormat>
  <Paragraphs>39</Paragraphs>
  <Slides>16</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16</vt:i4>
      </vt:variant>
    </vt:vector>
  </HeadingPairs>
  <TitlesOfParts>
    <vt:vector size="22" baseType="lpstr">
      <vt:lpstr>Arial</vt:lpstr>
      <vt:lpstr>Calibri</vt:lpstr>
      <vt:lpstr>PoloBasisTB</vt:lpstr>
      <vt:lpstr>Syntax LT Std</vt:lpstr>
      <vt:lpstr>Wingdings</vt:lpstr>
      <vt:lpstr>Larissa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403</cp:revision>
  <cp:lastPrinted>2017-10-17T11:33:14Z</cp:lastPrinted>
  <dcterms:created xsi:type="dcterms:W3CDTF">2013-10-08T07:58:50Z</dcterms:created>
  <dcterms:modified xsi:type="dcterms:W3CDTF">2025-12-16T09:09:31Z</dcterms:modified>
</cp:coreProperties>
</file>