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Merkmale von Frühen Hochkulturen</a:t>
            </a:r>
          </a:p>
        </p:txBody>
      </p:sp>
      <p:sp>
        <p:nvSpPr>
          <p:cNvPr id="11" name="Pfeil nach rechts 4">
            <a:extLst>
              <a:ext uri="{FF2B5EF4-FFF2-40B4-BE49-F238E27FC236}">
                <a16:creationId xmlns:a16="http://schemas.microsoft.com/office/drawing/2014/main" id="{02971005-0036-84FA-4BEC-752639E572D4}"/>
              </a:ext>
            </a:extLst>
          </p:cNvPr>
          <p:cNvSpPr>
            <a:spLocks noChangeArrowheads="1"/>
          </p:cNvSpPr>
          <p:nvPr/>
        </p:nvSpPr>
        <p:spPr bwMode="auto">
          <a:xfrm>
            <a:off x="396875" y="1702610"/>
            <a:ext cx="719137" cy="431800"/>
          </a:xfrm>
          <a:prstGeom prst="rightArrow">
            <a:avLst>
              <a:gd name="adj1" fmla="val 50000"/>
              <a:gd name="adj2" fmla="val 49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a:extLst>
              <a:ext uri="{FF2B5EF4-FFF2-40B4-BE49-F238E27FC236}">
                <a16:creationId xmlns:a16="http://schemas.microsoft.com/office/drawing/2014/main" id="{7C64E5E7-9B02-6817-770D-2F6429D1095F}"/>
              </a:ext>
            </a:extLst>
          </p:cNvPr>
          <p:cNvSpPr txBox="1">
            <a:spLocks noChangeArrowheads="1"/>
          </p:cNvSpPr>
          <p:nvPr/>
        </p:nvSpPr>
        <p:spPr bwMode="auto">
          <a:xfrm>
            <a:off x="1179928" y="1550375"/>
            <a:ext cx="6697662"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333333"/>
                </a:solidFill>
                <a:latin typeface="Calibri" panose="020F0502020204030204" pitchFamily="34" charset="0"/>
              </a:rPr>
              <a:t>an Flüssen </a:t>
            </a:r>
            <a:r>
              <a:rPr lang="de-DE" altLang="de-DE" sz="3800" dirty="0">
                <a:solidFill>
                  <a:srgbClr val="669900"/>
                </a:solidFill>
                <a:latin typeface="Calibri" panose="020F0502020204030204" pitchFamily="34" charset="0"/>
                <a:sym typeface="Wingdings" panose="05000000000000000000" pitchFamily="2" charset="2"/>
              </a:rPr>
              <a:t></a:t>
            </a:r>
            <a:r>
              <a:rPr lang="de-DE" altLang="de-DE" sz="3800" dirty="0">
                <a:solidFill>
                  <a:srgbClr val="333333"/>
                </a:solidFill>
                <a:latin typeface="Calibri" panose="020F0502020204030204" pitchFamily="34" charset="0"/>
                <a:sym typeface="Wingdings" panose="05000000000000000000" pitchFamily="2" charset="2"/>
              </a:rPr>
              <a:t> Bewässerung</a:t>
            </a:r>
            <a:endParaRPr lang="de-DE" altLang="de-DE" sz="3800" dirty="0">
              <a:solidFill>
                <a:srgbClr val="333333"/>
              </a:solidFill>
              <a:latin typeface="Calibri" panose="020F0502020204030204" pitchFamily="34" charset="0"/>
            </a:endParaRPr>
          </a:p>
        </p:txBody>
      </p:sp>
      <p:sp>
        <p:nvSpPr>
          <p:cNvPr id="13" name="Pfeil nach rechts 6">
            <a:extLst>
              <a:ext uri="{FF2B5EF4-FFF2-40B4-BE49-F238E27FC236}">
                <a16:creationId xmlns:a16="http://schemas.microsoft.com/office/drawing/2014/main" id="{F81B0136-A520-A5BB-B200-9A63B92BCCBF}"/>
              </a:ext>
            </a:extLst>
          </p:cNvPr>
          <p:cNvSpPr>
            <a:spLocks noChangeArrowheads="1"/>
          </p:cNvSpPr>
          <p:nvPr/>
        </p:nvSpPr>
        <p:spPr bwMode="auto">
          <a:xfrm>
            <a:off x="396875" y="2529831"/>
            <a:ext cx="719137" cy="431800"/>
          </a:xfrm>
          <a:prstGeom prst="rightArrow">
            <a:avLst>
              <a:gd name="adj1" fmla="val 50000"/>
              <a:gd name="adj2" fmla="val 49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Text Box 10">
            <a:extLst>
              <a:ext uri="{FF2B5EF4-FFF2-40B4-BE49-F238E27FC236}">
                <a16:creationId xmlns:a16="http://schemas.microsoft.com/office/drawing/2014/main" id="{1CF3D9CC-5E5C-12EB-0077-C80BFF786E29}"/>
              </a:ext>
            </a:extLst>
          </p:cNvPr>
          <p:cNvSpPr txBox="1">
            <a:spLocks noChangeArrowheads="1"/>
          </p:cNvSpPr>
          <p:nvPr/>
        </p:nvSpPr>
        <p:spPr bwMode="auto">
          <a:xfrm>
            <a:off x="1176049" y="5712642"/>
            <a:ext cx="6697662"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333333"/>
                </a:solidFill>
                <a:latin typeface="Calibri" panose="020F0502020204030204" pitchFamily="34" charset="0"/>
              </a:rPr>
              <a:t>Schrift und Wissenschaft</a:t>
            </a:r>
          </a:p>
        </p:txBody>
      </p:sp>
      <p:sp>
        <p:nvSpPr>
          <p:cNvPr id="15" name="Pfeil nach rechts 8">
            <a:extLst>
              <a:ext uri="{FF2B5EF4-FFF2-40B4-BE49-F238E27FC236}">
                <a16:creationId xmlns:a16="http://schemas.microsoft.com/office/drawing/2014/main" id="{B0635762-3E72-EDD1-5B60-12F4CDBA59F7}"/>
              </a:ext>
            </a:extLst>
          </p:cNvPr>
          <p:cNvSpPr>
            <a:spLocks noChangeArrowheads="1"/>
          </p:cNvSpPr>
          <p:nvPr/>
        </p:nvSpPr>
        <p:spPr bwMode="auto">
          <a:xfrm>
            <a:off x="378852" y="3357052"/>
            <a:ext cx="755182" cy="433388"/>
          </a:xfrm>
          <a:prstGeom prst="rightArrow">
            <a:avLst>
              <a:gd name="adj1" fmla="val 50000"/>
              <a:gd name="adj2" fmla="val 49780"/>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Text Box 10">
            <a:extLst>
              <a:ext uri="{FF2B5EF4-FFF2-40B4-BE49-F238E27FC236}">
                <a16:creationId xmlns:a16="http://schemas.microsoft.com/office/drawing/2014/main" id="{3FCFCE7E-D0CD-F146-21CC-FD7F8CEF7EEC}"/>
              </a:ext>
            </a:extLst>
          </p:cNvPr>
          <p:cNvSpPr txBox="1">
            <a:spLocks noChangeArrowheads="1"/>
          </p:cNvSpPr>
          <p:nvPr/>
        </p:nvSpPr>
        <p:spPr bwMode="auto">
          <a:xfrm>
            <a:off x="1195695" y="4073581"/>
            <a:ext cx="669766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333333"/>
                </a:solidFill>
                <a:latin typeface="Calibri" panose="020F0502020204030204" pitchFamily="34" charset="0"/>
              </a:rPr>
              <a:t>Städtebau</a:t>
            </a:r>
          </a:p>
        </p:txBody>
      </p:sp>
      <p:sp>
        <p:nvSpPr>
          <p:cNvPr id="17" name="Pfeil nach rechts 10">
            <a:extLst>
              <a:ext uri="{FF2B5EF4-FFF2-40B4-BE49-F238E27FC236}">
                <a16:creationId xmlns:a16="http://schemas.microsoft.com/office/drawing/2014/main" id="{B87E7137-EADB-CAC3-CD09-5EA4C095A497}"/>
              </a:ext>
            </a:extLst>
          </p:cNvPr>
          <p:cNvSpPr>
            <a:spLocks noChangeArrowheads="1"/>
          </p:cNvSpPr>
          <p:nvPr/>
        </p:nvSpPr>
        <p:spPr bwMode="auto">
          <a:xfrm>
            <a:off x="378852" y="4184273"/>
            <a:ext cx="719137" cy="431800"/>
          </a:xfrm>
          <a:prstGeom prst="rightArrow">
            <a:avLst>
              <a:gd name="adj1" fmla="val 50000"/>
              <a:gd name="adj2" fmla="val 49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5" name="Text Box 10">
            <a:extLst>
              <a:ext uri="{FF2B5EF4-FFF2-40B4-BE49-F238E27FC236}">
                <a16:creationId xmlns:a16="http://schemas.microsoft.com/office/drawing/2014/main" id="{70EBD01E-BE58-5234-BFF7-58D3BB5959AD}"/>
              </a:ext>
            </a:extLst>
          </p:cNvPr>
          <p:cNvSpPr txBox="1">
            <a:spLocks noChangeArrowheads="1"/>
          </p:cNvSpPr>
          <p:nvPr/>
        </p:nvSpPr>
        <p:spPr bwMode="auto">
          <a:xfrm>
            <a:off x="1176049" y="4911264"/>
            <a:ext cx="66960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333333"/>
                </a:solidFill>
                <a:latin typeface="Calibri" panose="020F0502020204030204" pitchFamily="34" charset="0"/>
              </a:rPr>
              <a:t>Verwaltung mit Beamten</a:t>
            </a:r>
          </a:p>
        </p:txBody>
      </p:sp>
      <p:sp>
        <p:nvSpPr>
          <p:cNvPr id="26" name="Pfeil nach rechts 12">
            <a:extLst>
              <a:ext uri="{FF2B5EF4-FFF2-40B4-BE49-F238E27FC236}">
                <a16:creationId xmlns:a16="http://schemas.microsoft.com/office/drawing/2014/main" id="{F7E28353-02BC-B59A-4FBD-777540374894}"/>
              </a:ext>
            </a:extLst>
          </p:cNvPr>
          <p:cNvSpPr>
            <a:spLocks noChangeArrowheads="1"/>
          </p:cNvSpPr>
          <p:nvPr/>
        </p:nvSpPr>
        <p:spPr bwMode="auto">
          <a:xfrm>
            <a:off x="378852" y="5009906"/>
            <a:ext cx="719137" cy="431800"/>
          </a:xfrm>
          <a:prstGeom prst="rightArrow">
            <a:avLst>
              <a:gd name="adj1" fmla="val 50000"/>
              <a:gd name="adj2" fmla="val 49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7" name="Text Box 10">
            <a:extLst>
              <a:ext uri="{FF2B5EF4-FFF2-40B4-BE49-F238E27FC236}">
                <a16:creationId xmlns:a16="http://schemas.microsoft.com/office/drawing/2014/main" id="{47341948-9CB9-A52B-8892-F9870D2200A6}"/>
              </a:ext>
            </a:extLst>
          </p:cNvPr>
          <p:cNvSpPr txBox="1">
            <a:spLocks noChangeArrowheads="1"/>
          </p:cNvSpPr>
          <p:nvPr/>
        </p:nvSpPr>
        <p:spPr bwMode="auto">
          <a:xfrm>
            <a:off x="1187450" y="2382947"/>
            <a:ext cx="7634287"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333333"/>
                </a:solidFill>
                <a:latin typeface="Calibri" panose="020F0502020204030204" pitchFamily="34" charset="0"/>
              </a:rPr>
              <a:t>Überschüsse in der Wirtschaft</a:t>
            </a:r>
          </a:p>
        </p:txBody>
      </p:sp>
      <p:sp>
        <p:nvSpPr>
          <p:cNvPr id="28" name="Pfeil nach rechts 14">
            <a:extLst>
              <a:ext uri="{FF2B5EF4-FFF2-40B4-BE49-F238E27FC236}">
                <a16:creationId xmlns:a16="http://schemas.microsoft.com/office/drawing/2014/main" id="{8B0895F5-A8E3-6B08-8FD7-F7CF3E5E9AFB}"/>
              </a:ext>
            </a:extLst>
          </p:cNvPr>
          <p:cNvSpPr>
            <a:spLocks noChangeArrowheads="1"/>
          </p:cNvSpPr>
          <p:nvPr/>
        </p:nvSpPr>
        <p:spPr bwMode="auto">
          <a:xfrm>
            <a:off x="378851" y="5835674"/>
            <a:ext cx="719137" cy="431800"/>
          </a:xfrm>
          <a:prstGeom prst="rightArrow">
            <a:avLst>
              <a:gd name="adj1" fmla="val 50000"/>
              <a:gd name="adj2" fmla="val 49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9" name="Text Box 10">
            <a:extLst>
              <a:ext uri="{FF2B5EF4-FFF2-40B4-BE49-F238E27FC236}">
                <a16:creationId xmlns:a16="http://schemas.microsoft.com/office/drawing/2014/main" id="{48328DEC-820D-BA6D-0AAD-DA8E5AD94995}"/>
              </a:ext>
            </a:extLst>
          </p:cNvPr>
          <p:cNvSpPr txBox="1">
            <a:spLocks noChangeArrowheads="1"/>
          </p:cNvSpPr>
          <p:nvPr/>
        </p:nvSpPr>
        <p:spPr bwMode="auto">
          <a:xfrm>
            <a:off x="1190384" y="3221870"/>
            <a:ext cx="8083617"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333333"/>
                </a:solidFill>
                <a:latin typeface="Calibri" panose="020F0502020204030204" pitchFamily="34" charset="0"/>
              </a:rPr>
              <a:t>Arbeitsteilung </a:t>
            </a:r>
            <a:r>
              <a:rPr lang="de-DE" altLang="de-DE" sz="3800" dirty="0">
                <a:solidFill>
                  <a:srgbClr val="669900"/>
                </a:solidFill>
                <a:latin typeface="Calibri" panose="020F0502020204030204" pitchFamily="34" charset="0"/>
                <a:sym typeface="Wingdings" panose="05000000000000000000" pitchFamily="2" charset="2"/>
              </a:rPr>
              <a:t></a:t>
            </a:r>
            <a:r>
              <a:rPr lang="de-DE" altLang="de-DE" sz="3800" dirty="0">
                <a:solidFill>
                  <a:srgbClr val="333333"/>
                </a:solidFill>
                <a:latin typeface="Calibri" panose="020F0502020204030204" pitchFamily="34" charset="0"/>
                <a:sym typeface="Wingdings" panose="05000000000000000000" pitchFamily="2" charset="2"/>
              </a:rPr>
              <a:t> verschiedene Berufe</a:t>
            </a:r>
            <a:endParaRPr lang="de-DE" altLang="de-DE" sz="3800" dirty="0">
              <a:solidFill>
                <a:srgbClr val="333333"/>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5" grpId="0" animBg="1"/>
      <p:bldP spid="16" grpId="0"/>
      <p:bldP spid="17" grpId="0" animBg="1"/>
      <p:bldP spid="25" grpId="0"/>
      <p:bldP spid="26" grpId="0" animBg="1"/>
      <p:bldP spid="27" grpId="0"/>
      <p:bldP spid="28" grpId="0" animBg="1"/>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„Hochkulturen entstehen“ auf den Seiten 22 bis 23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210</Words>
  <Application>Microsoft Office PowerPoint</Application>
  <PresentationFormat>Bildschirmpräsentation (4:3)</PresentationFormat>
  <Paragraphs>27</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60</cp:revision>
  <dcterms:created xsi:type="dcterms:W3CDTF">2011-07-14T19:54:09Z</dcterms:created>
  <dcterms:modified xsi:type="dcterms:W3CDTF">2022-11-07T07:44:17Z</dcterms:modified>
</cp:coreProperties>
</file>