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sldIdLst>
    <p:sldId id="256" r:id="rId2"/>
    <p:sldId id="257" r:id="rId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10" autoAdjust="0"/>
    <p:restoredTop sz="94660"/>
  </p:normalViewPr>
  <p:slideViewPr>
    <p:cSldViewPr snapToGrid="0">
      <p:cViewPr varScale="1">
        <p:scale>
          <a:sx n="86" d="100"/>
          <a:sy n="86" d="100"/>
        </p:scale>
        <p:origin x="120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de-DE"/>
              <a:t>Mastertitelformat bearbeiten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06689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656889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35849058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2A1247-B0D5-4841-8982-A53B011B0B4F}"/>
              </a:ext>
            </a:extLst>
          </p:cNvPr>
          <p:cNvSpPr>
            <a:spLocks noGrp="1"/>
          </p:cNvSpPr>
          <p:nvPr>
            <p:ph type="title"/>
          </p:nvPr>
        </p:nvSpPr>
        <p:spPr>
          <a:xfrm>
            <a:off x="628650" y="890420"/>
            <a:ext cx="7886700" cy="1325563"/>
          </a:xfrm>
        </p:spPr>
        <p:txBody>
          <a:bodyPr/>
          <a:lstStyle/>
          <a:p>
            <a:r>
              <a:rPr lang="de-DE" dirty="0"/>
              <a:t>Mastertitelformat bearbeiten</a:t>
            </a:r>
          </a:p>
        </p:txBody>
      </p:sp>
      <p:sp>
        <p:nvSpPr>
          <p:cNvPr id="3" name="Datumsplatzhalter 2">
            <a:extLst>
              <a:ext uri="{FF2B5EF4-FFF2-40B4-BE49-F238E27FC236}">
                <a16:creationId xmlns:a16="http://schemas.microsoft.com/office/drawing/2014/main" id="{B7BECFEC-BB7F-4B58-9C9B-C50896AC779C}"/>
              </a:ext>
            </a:extLst>
          </p:cNvPr>
          <p:cNvSpPr>
            <a:spLocks noGrp="1"/>
          </p:cNvSpPr>
          <p:nvPr>
            <p:ph type="dt" sz="half" idx="10"/>
          </p:nvPr>
        </p:nvSpPr>
        <p:spPr/>
        <p:txBody>
          <a:bodyPr/>
          <a:lstStyle/>
          <a:p>
            <a:fld id="{B0731A03-36E0-481A-AB61-4D20F0B56373}" type="datetimeFigureOut">
              <a:rPr lang="de-DE" smtClean="0"/>
              <a:t>13.03.2020</a:t>
            </a:fld>
            <a:endParaRPr lang="de-DE"/>
          </a:p>
        </p:txBody>
      </p:sp>
      <p:sp>
        <p:nvSpPr>
          <p:cNvPr id="4" name="Fußzeilenplatzhalter 3">
            <a:extLst>
              <a:ext uri="{FF2B5EF4-FFF2-40B4-BE49-F238E27FC236}">
                <a16:creationId xmlns:a16="http://schemas.microsoft.com/office/drawing/2014/main" id="{758CE2E4-2E36-41A6-8422-C79C07F0C67D}"/>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A58572B2-5D03-4751-9BD0-C931752E63D3}"/>
              </a:ext>
            </a:extLst>
          </p:cNvPr>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163539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302272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de-DE"/>
              <a:t>Mastertitelformat bearbeiten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1950754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4775270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de-DE"/>
              <a:t>Mastertitelformat bearbeiten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629842" y="2505075"/>
            <a:ext cx="3868340"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4629150" y="2505075"/>
            <a:ext cx="3887391"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B0731A03-36E0-481A-AB61-4D20F0B56373}" type="datetimeFigureOut">
              <a:rPr lang="de-DE" smtClean="0"/>
              <a:t>13.03.2020</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0383434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B0731A03-36E0-481A-AB61-4D20F0B56373}" type="datetimeFigureOut">
              <a:rPr lang="de-DE" smtClean="0"/>
              <a:t>13.03.2020</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19944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731A03-36E0-481A-AB61-4D20F0B56373}" type="datetimeFigureOut">
              <a:rPr lang="de-DE" smtClean="0"/>
              <a:t>13.03.2020</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635742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25918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93358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731A03-36E0-481A-AB61-4D20F0B56373}" type="datetimeFigureOut">
              <a:rPr lang="de-DE" smtClean="0"/>
              <a:t>13.03.2020</a:t>
            </a:fld>
            <a:endParaRPr lang="de-DE"/>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A349DF-6C13-4A2B-82CC-A58F9C08095E}" type="slidenum">
              <a:rPr lang="de-DE" smtClean="0"/>
              <a:t>‹Nr.›</a:t>
            </a:fld>
            <a:endParaRPr lang="de-DE"/>
          </a:p>
        </p:txBody>
      </p:sp>
    </p:spTree>
    <p:extLst>
      <p:ext uri="{BB962C8B-B14F-4D97-AF65-F5344CB8AC3E}">
        <p14:creationId xmlns:p14="http://schemas.microsoft.com/office/powerpoint/2010/main" val="189458515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www.oebv.at/"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0">
            <a:extLst>
              <a:ext uri="{FF2B5EF4-FFF2-40B4-BE49-F238E27FC236}">
                <a16:creationId xmlns:a16="http://schemas.microsoft.com/office/drawing/2014/main" id="{BA8C49FF-4A4F-4D82-9131-1087055598F8}"/>
              </a:ext>
            </a:extLst>
          </p:cNvPr>
          <p:cNvSpPr txBox="1">
            <a:spLocks noChangeArrowheads="1"/>
          </p:cNvSpPr>
          <p:nvPr/>
        </p:nvSpPr>
        <p:spPr bwMode="auto">
          <a:xfrm>
            <a:off x="248572" y="780555"/>
            <a:ext cx="8743091"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Staatsschulden</a:t>
            </a:r>
          </a:p>
        </p:txBody>
      </p:sp>
      <p:sp>
        <p:nvSpPr>
          <p:cNvPr id="25" name="Text Box 10">
            <a:extLst>
              <a:ext uri="{FF2B5EF4-FFF2-40B4-BE49-F238E27FC236}">
                <a16:creationId xmlns:a16="http://schemas.microsoft.com/office/drawing/2014/main" id="{44E37EF9-247A-4C71-AB13-786E600019E4}"/>
              </a:ext>
            </a:extLst>
          </p:cNvPr>
          <p:cNvSpPr txBox="1">
            <a:spLocks noChangeArrowheads="1"/>
          </p:cNvSpPr>
          <p:nvPr/>
        </p:nvSpPr>
        <p:spPr bwMode="auto">
          <a:xfrm>
            <a:off x="2652787" y="2359233"/>
            <a:ext cx="314795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Der Staat gibt mehr aus, als er einnimmt.</a:t>
            </a:r>
          </a:p>
        </p:txBody>
      </p:sp>
      <p:sp>
        <p:nvSpPr>
          <p:cNvPr id="16" name="Text Box 10">
            <a:extLst>
              <a:ext uri="{FF2B5EF4-FFF2-40B4-BE49-F238E27FC236}">
                <a16:creationId xmlns:a16="http://schemas.microsoft.com/office/drawing/2014/main" id="{E675DCAD-A20A-4C6A-A55C-F06D17370C15}"/>
              </a:ext>
            </a:extLst>
          </p:cNvPr>
          <p:cNvSpPr txBox="1">
            <a:spLocks noChangeArrowheads="1"/>
          </p:cNvSpPr>
          <p:nvPr/>
        </p:nvSpPr>
        <p:spPr bwMode="auto">
          <a:xfrm>
            <a:off x="2402407" y="4032690"/>
            <a:ext cx="354770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Kredite</a:t>
            </a:r>
          </a:p>
        </p:txBody>
      </p:sp>
      <p:sp>
        <p:nvSpPr>
          <p:cNvPr id="20" name="Text Box 10">
            <a:extLst>
              <a:ext uri="{FF2B5EF4-FFF2-40B4-BE49-F238E27FC236}">
                <a16:creationId xmlns:a16="http://schemas.microsoft.com/office/drawing/2014/main" id="{D4A161D9-1805-4CD1-8926-5C72F103AFFE}"/>
              </a:ext>
            </a:extLst>
          </p:cNvPr>
          <p:cNvSpPr txBox="1">
            <a:spLocks noChangeArrowheads="1"/>
          </p:cNvSpPr>
          <p:nvPr/>
        </p:nvSpPr>
        <p:spPr bwMode="auto">
          <a:xfrm>
            <a:off x="2330151" y="1890373"/>
            <a:ext cx="369698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Defizit</a:t>
            </a:r>
          </a:p>
        </p:txBody>
      </p:sp>
      <p:sp>
        <p:nvSpPr>
          <p:cNvPr id="14" name="Text Box 10">
            <a:extLst>
              <a:ext uri="{FF2B5EF4-FFF2-40B4-BE49-F238E27FC236}">
                <a16:creationId xmlns:a16="http://schemas.microsoft.com/office/drawing/2014/main" id="{DEB332EA-C1DB-44CF-823C-941B492AB52D}"/>
              </a:ext>
            </a:extLst>
          </p:cNvPr>
          <p:cNvSpPr txBox="1">
            <a:spLocks noChangeArrowheads="1"/>
          </p:cNvSpPr>
          <p:nvPr/>
        </p:nvSpPr>
        <p:spPr bwMode="auto">
          <a:xfrm>
            <a:off x="2521324" y="4440695"/>
            <a:ext cx="341088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Sie müssen mit Zinsen zurückgezahlt werden.</a:t>
            </a:r>
          </a:p>
        </p:txBody>
      </p:sp>
      <p:sp>
        <p:nvSpPr>
          <p:cNvPr id="21" name="Text Box 10">
            <a:extLst>
              <a:ext uri="{FF2B5EF4-FFF2-40B4-BE49-F238E27FC236}">
                <a16:creationId xmlns:a16="http://schemas.microsoft.com/office/drawing/2014/main" id="{5C75673F-5673-4AA0-AB05-CE6DE865016E}"/>
              </a:ext>
            </a:extLst>
          </p:cNvPr>
          <p:cNvSpPr txBox="1">
            <a:spLocks noChangeArrowheads="1"/>
          </p:cNvSpPr>
          <p:nvPr/>
        </p:nvSpPr>
        <p:spPr bwMode="auto">
          <a:xfrm>
            <a:off x="192057" y="3118330"/>
            <a:ext cx="221035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Der Staat braucht</a:t>
            </a:r>
          </a:p>
        </p:txBody>
      </p:sp>
      <p:sp>
        <p:nvSpPr>
          <p:cNvPr id="22" name="Text Box 10">
            <a:extLst>
              <a:ext uri="{FF2B5EF4-FFF2-40B4-BE49-F238E27FC236}">
                <a16:creationId xmlns:a16="http://schemas.microsoft.com/office/drawing/2014/main" id="{CBE0B2A7-497C-4FCE-A82A-75973BB7AC5D}"/>
              </a:ext>
            </a:extLst>
          </p:cNvPr>
          <p:cNvSpPr txBox="1">
            <a:spLocks noChangeArrowheads="1"/>
          </p:cNvSpPr>
          <p:nvPr/>
        </p:nvSpPr>
        <p:spPr bwMode="auto">
          <a:xfrm>
            <a:off x="1690485" y="5591165"/>
            <a:ext cx="5859264"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Für große Vorhaben müssen manchmal Schulden gemacht werden.</a:t>
            </a:r>
          </a:p>
        </p:txBody>
      </p:sp>
      <p:sp>
        <p:nvSpPr>
          <p:cNvPr id="2" name="Pfeil: nach rechts gekrümmt 1">
            <a:extLst>
              <a:ext uri="{FF2B5EF4-FFF2-40B4-BE49-F238E27FC236}">
                <a16:creationId xmlns:a16="http://schemas.microsoft.com/office/drawing/2014/main" id="{64FE318C-590C-482A-8AA0-0CC54908D52C}"/>
              </a:ext>
            </a:extLst>
          </p:cNvPr>
          <p:cNvSpPr/>
          <p:nvPr/>
        </p:nvSpPr>
        <p:spPr>
          <a:xfrm>
            <a:off x="320739" y="2057099"/>
            <a:ext cx="2419726" cy="3300870"/>
          </a:xfrm>
          <a:prstGeom prst="curvedRightArrow">
            <a:avLst/>
          </a:prstGeom>
          <a:solidFill>
            <a:srgbClr val="9999FF"/>
          </a:solidFill>
          <a:ln>
            <a:solidFill>
              <a:srgbClr val="999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solidFill>
                <a:schemeClr val="tx1"/>
              </a:solidFill>
            </a:endParaRPr>
          </a:p>
        </p:txBody>
      </p:sp>
      <p:sp>
        <p:nvSpPr>
          <p:cNvPr id="31" name="Pfeil nach unten 29">
            <a:extLst>
              <a:ext uri="{FF2B5EF4-FFF2-40B4-BE49-F238E27FC236}">
                <a16:creationId xmlns:a16="http://schemas.microsoft.com/office/drawing/2014/main" id="{436A8C56-1F7A-441F-AFBC-0D18099EA666}"/>
              </a:ext>
            </a:extLst>
          </p:cNvPr>
          <p:cNvSpPr>
            <a:spLocks noChangeArrowheads="1"/>
          </p:cNvSpPr>
          <p:nvPr/>
        </p:nvSpPr>
        <p:spPr bwMode="auto">
          <a:xfrm rot="5400000" flipV="1">
            <a:off x="5845791" y="3353256"/>
            <a:ext cx="288925" cy="491625"/>
          </a:xfrm>
          <a:prstGeom prst="downArrow">
            <a:avLst>
              <a:gd name="adj1" fmla="val 50000"/>
              <a:gd name="adj2" fmla="val 49756"/>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32" name="Text Box 10">
            <a:extLst>
              <a:ext uri="{FF2B5EF4-FFF2-40B4-BE49-F238E27FC236}">
                <a16:creationId xmlns:a16="http://schemas.microsoft.com/office/drawing/2014/main" id="{87E5BBB6-3673-4B79-A2F1-5E6650270C39}"/>
              </a:ext>
            </a:extLst>
          </p:cNvPr>
          <p:cNvSpPr txBox="1">
            <a:spLocks noChangeArrowheads="1"/>
          </p:cNvSpPr>
          <p:nvPr/>
        </p:nvSpPr>
        <p:spPr bwMode="auto">
          <a:xfrm>
            <a:off x="6314205" y="2413593"/>
            <a:ext cx="2382172"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Spar-</a:t>
            </a:r>
            <a:r>
              <a:rPr lang="de-DE" altLang="de-DE" sz="2800" dirty="0" err="1">
                <a:solidFill>
                  <a:srgbClr val="333333"/>
                </a:solidFill>
                <a:latin typeface="Calibri" panose="020F0502020204030204" pitchFamily="34" charset="0"/>
              </a:rPr>
              <a:t>maßnahmen</a:t>
            </a:r>
            <a:endParaRPr lang="de-DE" altLang="de-DE" sz="2800" dirty="0">
              <a:solidFill>
                <a:srgbClr val="333333"/>
              </a:solidFill>
              <a:latin typeface="Calibri" panose="020F0502020204030204" pitchFamily="34" charset="0"/>
            </a:endParaRPr>
          </a:p>
        </p:txBody>
      </p:sp>
      <p:sp>
        <p:nvSpPr>
          <p:cNvPr id="33" name="Text Box 10">
            <a:extLst>
              <a:ext uri="{FF2B5EF4-FFF2-40B4-BE49-F238E27FC236}">
                <a16:creationId xmlns:a16="http://schemas.microsoft.com/office/drawing/2014/main" id="{DAE68DEB-DEC4-41D0-9CE2-A5D4C536D248}"/>
              </a:ext>
            </a:extLst>
          </p:cNvPr>
          <p:cNvSpPr txBox="1">
            <a:spLocks noChangeArrowheads="1"/>
          </p:cNvSpPr>
          <p:nvPr/>
        </p:nvSpPr>
        <p:spPr bwMode="auto">
          <a:xfrm>
            <a:off x="6334419" y="3323344"/>
            <a:ext cx="24197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Steuererhöhung</a:t>
            </a:r>
          </a:p>
        </p:txBody>
      </p:sp>
      <p:sp>
        <p:nvSpPr>
          <p:cNvPr id="34" name="Text Box 10">
            <a:extLst>
              <a:ext uri="{FF2B5EF4-FFF2-40B4-BE49-F238E27FC236}">
                <a16:creationId xmlns:a16="http://schemas.microsoft.com/office/drawing/2014/main" id="{B4914AFD-962D-46E0-928B-042CD0F4D232}"/>
              </a:ext>
            </a:extLst>
          </p:cNvPr>
          <p:cNvSpPr txBox="1">
            <a:spLocks noChangeArrowheads="1"/>
          </p:cNvSpPr>
          <p:nvPr/>
        </p:nvSpPr>
        <p:spPr bwMode="auto">
          <a:xfrm>
            <a:off x="6295428" y="3669794"/>
            <a:ext cx="241972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Kürzung von Sozialausgaben</a:t>
            </a:r>
          </a:p>
        </p:txBody>
      </p:sp>
      <p:sp>
        <p:nvSpPr>
          <p:cNvPr id="35" name="Text Box 10">
            <a:extLst>
              <a:ext uri="{FF2B5EF4-FFF2-40B4-BE49-F238E27FC236}">
                <a16:creationId xmlns:a16="http://schemas.microsoft.com/office/drawing/2014/main" id="{FED9FEFE-BC21-465A-AFCB-FA34AD837E5E}"/>
              </a:ext>
            </a:extLst>
          </p:cNvPr>
          <p:cNvSpPr txBox="1">
            <a:spLocks noChangeArrowheads="1"/>
          </p:cNvSpPr>
          <p:nvPr/>
        </p:nvSpPr>
        <p:spPr bwMode="auto">
          <a:xfrm>
            <a:off x="6027140" y="4402955"/>
            <a:ext cx="294990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Senkung von Pensionen/Gehältern</a:t>
            </a:r>
          </a:p>
        </p:txBody>
      </p:sp>
    </p:spTree>
    <p:extLst>
      <p:ext uri="{BB962C8B-B14F-4D97-AF65-F5344CB8AC3E}">
        <p14:creationId xmlns:p14="http://schemas.microsoft.com/office/powerpoint/2010/main" val="971128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wipe(up)">
                                      <p:cBhvr>
                                        <p:cTn id="15" dur="500"/>
                                        <p:tgtEl>
                                          <p:spTgt spid="2"/>
                                        </p:tgtEl>
                                      </p:cBhvr>
                                    </p:animEffect>
                                  </p:childTnLst>
                                </p:cTn>
                              </p:par>
                              <p:par>
                                <p:cTn id="16" presetID="22" presetClass="entr" presetSubtype="1" fill="hold" grpId="0" nodeType="with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wipe(up)">
                                      <p:cBhvr>
                                        <p:cTn id="18" dur="500"/>
                                        <p:tgtEl>
                                          <p:spTgt spid="21"/>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31"/>
                                        </p:tgtEl>
                                        <p:attrNameLst>
                                          <p:attrName>style.visibility</p:attrName>
                                        </p:attrNameLst>
                                      </p:cBhvr>
                                      <p:to>
                                        <p:strVal val="visible"/>
                                      </p:to>
                                    </p:set>
                                    <p:animEffect transition="in" filter="wipe(left)">
                                      <p:cBhvr>
                                        <p:cTn id="31" dur="500"/>
                                        <p:tgtEl>
                                          <p:spTgt spid="31"/>
                                        </p:tgtEl>
                                      </p:cBhvr>
                                    </p:animEffec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32"/>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33"/>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34"/>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grpId="0" nodeType="clickEffect">
                                  <p:stCondLst>
                                    <p:cond delay="0"/>
                                  </p:stCondLst>
                                  <p:childTnLst>
                                    <p:set>
                                      <p:cBhvr>
                                        <p:cTn id="47" dur="1" fill="hold">
                                          <p:stCondLst>
                                            <p:cond delay="0"/>
                                          </p:stCondLst>
                                        </p:cTn>
                                        <p:tgtEl>
                                          <p:spTgt spid="35"/>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16" grpId="0"/>
      <p:bldP spid="20" grpId="0"/>
      <p:bldP spid="14" grpId="0"/>
      <p:bldP spid="21" grpId="0"/>
      <p:bldP spid="22" grpId="0"/>
      <p:bldP spid="2" grpId="0" animBg="1"/>
      <p:bldP spid="31" grpId="0" animBg="1"/>
      <p:bldP spid="32" grpId="0"/>
      <p:bldP spid="33" grpId="0"/>
      <p:bldP spid="34" grpId="0"/>
      <p:bldP spid="3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F1F7BB3A-56D4-4E63-9EF7-99C9B122B389}"/>
              </a:ext>
            </a:extLst>
          </p:cNvPr>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„Staatsschulden – (k)ein Problem?“ auf den Seiten 88 bis 89 im Schulbuch Bausteine PTS.</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tx1"/>
              </a:buClr>
            </a:pP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5" name="Rectangle 6">
            <a:extLst>
              <a:ext uri="{FF2B5EF4-FFF2-40B4-BE49-F238E27FC236}">
                <a16:creationId xmlns:a16="http://schemas.microsoft.com/office/drawing/2014/main" id="{AA268569-40F8-469D-99F0-783B9CED719C}"/>
              </a:ext>
            </a:extLst>
          </p:cNvPr>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fontAlgn="auto" hangingPunct="1">
              <a:spcBef>
                <a:spcPts val="0"/>
              </a:spcBef>
              <a:spcAft>
                <a:spcPts val="0"/>
              </a:spcAft>
              <a:defRPr/>
            </a:pPr>
            <a:r>
              <a:rPr lang="de-DE" altLang="de-DE" sz="1200" b="0" dirty="0">
                <a:solidFill>
                  <a:schemeClr val="tx1"/>
                </a:solidFill>
                <a:cs typeface="Arial" charset="0"/>
              </a:rPr>
              <a:t>© Österreichischer Bundesverlag Schulbuch GmbH &amp; Co. KG, Wien 2020</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Autorinnen und Autoren: Franz Graf, Rudolf </a:t>
            </a:r>
            <a:r>
              <a:rPr lang="de-DE" altLang="de-DE" sz="1200" b="0" dirty="0" err="1">
                <a:solidFill>
                  <a:schemeClr val="tx1"/>
                </a:solidFill>
                <a:cs typeface="Arial" charset="0"/>
              </a:rPr>
              <a:t>Streihammer</a:t>
            </a:r>
            <a:r>
              <a:rPr lang="de-DE" altLang="de-DE" sz="1200" b="0" dirty="0">
                <a:solidFill>
                  <a:schemeClr val="tx1"/>
                </a:solidFill>
                <a:cs typeface="Arial" charset="0"/>
              </a:rPr>
              <a:t>, </a:t>
            </a:r>
          </a:p>
          <a:p>
            <a:pPr eaLnBrk="1" fontAlgn="auto" hangingPunct="1">
              <a:spcBef>
                <a:spcPts val="0"/>
              </a:spcBef>
              <a:spcAft>
                <a:spcPts val="0"/>
              </a:spcAft>
              <a:defRPr/>
            </a:pPr>
            <a:r>
              <a:rPr lang="de-DE" altLang="de-DE" sz="1200" b="0" dirty="0">
                <a:solidFill>
                  <a:schemeClr val="tx1"/>
                </a:solidFill>
                <a:cs typeface="Arial" charset="0"/>
              </a:rPr>
              <a:t>Lisa Steigenberger</a:t>
            </a:r>
          </a:p>
          <a:p>
            <a:pPr eaLnBrk="1" fontAlgn="auto" hangingPunct="1">
              <a:spcBef>
                <a:spcPts val="0"/>
              </a:spcBef>
              <a:spcAft>
                <a:spcPts val="0"/>
              </a:spcAft>
              <a:defRPr/>
            </a:pPr>
            <a:endParaRPr lang="de-DE" altLang="de-DE" sz="1200" b="0" dirty="0">
              <a:solidFill>
                <a:schemeClr val="tx1"/>
              </a:solidFill>
              <a:cs typeface="Arial" charset="0"/>
            </a:endParaRPr>
          </a:p>
          <a:p>
            <a:pPr eaLnBrk="1" fontAlgn="auto" hangingPunct="1">
              <a:spcBef>
                <a:spcPts val="0"/>
              </a:spcBef>
              <a:spcAft>
                <a:spcPts val="0"/>
              </a:spcAft>
              <a:defRPr/>
            </a:pPr>
            <a:r>
              <a:rPr lang="de-DE" altLang="de-DE" sz="1200" b="0" dirty="0">
                <a:solidFill>
                  <a:schemeClr val="tx1"/>
                </a:solidFill>
                <a:cs typeface="Arial" charset="0"/>
              </a:rPr>
              <a:t>Gestaltung: Carina </a:t>
            </a:r>
            <a:r>
              <a:rPr lang="de-DE" altLang="de-DE" sz="1200" b="0" dirty="0" err="1">
                <a:solidFill>
                  <a:schemeClr val="tx1"/>
                </a:solidFill>
                <a:cs typeface="Arial" charset="0"/>
              </a:rPr>
              <a:t>Sattlberger</a:t>
            </a:r>
            <a:r>
              <a:rPr lang="de-DE" altLang="de-DE" sz="1200" b="0">
                <a:solidFill>
                  <a:schemeClr val="tx1"/>
                </a:solidFill>
                <a:cs typeface="Arial" charset="0"/>
              </a:rPr>
              <a:t>, Wien, Johannes Fuchsberger, Salzburg</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a:solidFill>
                  <a:schemeClr val="tx1"/>
                </a:solidFill>
                <a:hlinkClick r:id="rId2"/>
              </a:rPr>
              <a:t>www.oebv.at</a:t>
            </a:r>
            <a:r>
              <a:rPr lang="de-DE" altLang="de-DE" sz="1200" b="0" dirty="0">
                <a:solidFill>
                  <a:schemeClr val="tx1"/>
                </a:solidFill>
              </a:rPr>
              <a:t> </a:t>
            </a:r>
          </a:p>
          <a:p>
            <a:pPr eaLnBrk="1" hangingPunct="1"/>
            <a:endParaRPr lang="de-DE" altLang="de-DE" sz="1200" b="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extLst>
      <p:ext uri="{BB962C8B-B14F-4D97-AF65-F5344CB8AC3E}">
        <p14:creationId xmlns:p14="http://schemas.microsoft.com/office/powerpoint/2010/main" val="3468428633"/>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229</Words>
  <Application>Microsoft Office PowerPoint</Application>
  <PresentationFormat>Bildschirmpräsentation (4:3)</PresentationFormat>
  <Paragraphs>30</Paragraphs>
  <Slides>2</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Calibri Light</vt:lpstr>
      <vt:lpstr>Syntax LT Std</vt:lpstr>
      <vt:lpstr>Wingdings</vt:lpstr>
      <vt:lpstr>Office</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Stolz, Oliver</dc:creator>
  <cp:lastModifiedBy>Peintinger MAS, Mag. Barbara</cp:lastModifiedBy>
  <cp:revision>33</cp:revision>
  <dcterms:created xsi:type="dcterms:W3CDTF">2020-01-22T09:57:49Z</dcterms:created>
  <dcterms:modified xsi:type="dcterms:W3CDTF">2020-03-13T14:04:08Z</dcterms:modified>
</cp:coreProperties>
</file>