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04.12.2023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Wissen</a:t>
            </a:r>
          </a:p>
        </p:txBody>
      </p:sp>
      <p:sp>
        <p:nvSpPr>
          <p:cNvPr id="3" name="Pfeil nach unten 3">
            <a:extLst>
              <a:ext uri="{FF2B5EF4-FFF2-40B4-BE49-F238E27FC236}">
                <a16:creationId xmlns:a16="http://schemas.microsoft.com/office/drawing/2014/main" id="{BC104114-C5C7-0E09-75C7-6430499DF9DF}"/>
              </a:ext>
            </a:extLst>
          </p:cNvPr>
          <p:cNvSpPr>
            <a:spLocks noChangeArrowheads="1"/>
          </p:cNvSpPr>
          <p:nvPr/>
        </p:nvSpPr>
        <p:spPr bwMode="auto">
          <a:xfrm>
            <a:off x="1565375" y="3414083"/>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Text Box 10">
            <a:extLst>
              <a:ext uri="{FF2B5EF4-FFF2-40B4-BE49-F238E27FC236}">
                <a16:creationId xmlns:a16="http://schemas.microsoft.com/office/drawing/2014/main" id="{946ACC4B-15DF-E0F3-86A7-AC717132009E}"/>
              </a:ext>
            </a:extLst>
          </p:cNvPr>
          <p:cNvSpPr txBox="1">
            <a:spLocks noChangeArrowheads="1"/>
          </p:cNvSpPr>
          <p:nvPr/>
        </p:nvSpPr>
        <p:spPr bwMode="auto">
          <a:xfrm>
            <a:off x="753858" y="2239712"/>
            <a:ext cx="191196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bringt</a:t>
            </a:r>
          </a:p>
          <a:p>
            <a:pPr algn="ctr" eaLnBrk="1" hangingPunct="1">
              <a:spcBef>
                <a:spcPts val="0"/>
              </a:spcBef>
            </a:pPr>
            <a:r>
              <a:rPr lang="de-DE" altLang="de-DE" sz="2800" dirty="0">
                <a:solidFill>
                  <a:srgbClr val="333333"/>
                </a:solidFill>
                <a:latin typeface="Calibri" panose="020F0502020204030204" pitchFamily="34" charset="0"/>
              </a:rPr>
              <a:t> Neues</a:t>
            </a:r>
          </a:p>
        </p:txBody>
      </p:sp>
      <p:sp>
        <p:nvSpPr>
          <p:cNvPr id="5" name="Text Box 10">
            <a:extLst>
              <a:ext uri="{FF2B5EF4-FFF2-40B4-BE49-F238E27FC236}">
                <a16:creationId xmlns:a16="http://schemas.microsoft.com/office/drawing/2014/main" id="{1879C412-5803-1F12-CD69-1AB003D9D46D}"/>
              </a:ext>
            </a:extLst>
          </p:cNvPr>
          <p:cNvSpPr txBox="1">
            <a:spLocks noChangeArrowheads="1"/>
          </p:cNvSpPr>
          <p:nvPr/>
        </p:nvSpPr>
        <p:spPr bwMode="auto">
          <a:xfrm>
            <a:off x="3435998" y="2239712"/>
            <a:ext cx="2272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bringt</a:t>
            </a:r>
          </a:p>
          <a:p>
            <a:pPr algn="ctr" eaLnBrk="1" hangingPunct="1">
              <a:spcBef>
                <a:spcPts val="0"/>
              </a:spcBef>
            </a:pPr>
            <a:r>
              <a:rPr lang="de-DE" altLang="de-DE" sz="2800" dirty="0">
                <a:solidFill>
                  <a:srgbClr val="333333"/>
                </a:solidFill>
                <a:latin typeface="Calibri" panose="020F0502020204030204" pitchFamily="34" charset="0"/>
              </a:rPr>
              <a:t> Ruhm</a:t>
            </a:r>
          </a:p>
        </p:txBody>
      </p:sp>
      <p:sp>
        <p:nvSpPr>
          <p:cNvPr id="6" name="Text Box 10">
            <a:extLst>
              <a:ext uri="{FF2B5EF4-FFF2-40B4-BE49-F238E27FC236}">
                <a16:creationId xmlns:a16="http://schemas.microsoft.com/office/drawing/2014/main" id="{670FDBC6-22DD-2939-7C69-063EA07B176A}"/>
              </a:ext>
            </a:extLst>
          </p:cNvPr>
          <p:cNvSpPr txBox="1">
            <a:spLocks noChangeArrowheads="1"/>
          </p:cNvSpPr>
          <p:nvPr/>
        </p:nvSpPr>
        <p:spPr bwMode="auto">
          <a:xfrm>
            <a:off x="6147004" y="2239712"/>
            <a:ext cx="264612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bringt</a:t>
            </a:r>
          </a:p>
          <a:p>
            <a:pPr algn="ctr" eaLnBrk="1" hangingPunct="1">
              <a:spcBef>
                <a:spcPts val="0"/>
              </a:spcBef>
            </a:pPr>
            <a:r>
              <a:rPr lang="de-DE" altLang="de-DE" sz="2800" dirty="0">
                <a:solidFill>
                  <a:srgbClr val="333333"/>
                </a:solidFill>
                <a:latin typeface="Calibri" panose="020F0502020204030204" pitchFamily="34" charset="0"/>
              </a:rPr>
              <a:t>Geld und Macht</a:t>
            </a:r>
          </a:p>
        </p:txBody>
      </p:sp>
      <p:sp>
        <p:nvSpPr>
          <p:cNvPr id="7" name="Pfeil nach unten 3">
            <a:extLst>
              <a:ext uri="{FF2B5EF4-FFF2-40B4-BE49-F238E27FC236}">
                <a16:creationId xmlns:a16="http://schemas.microsoft.com/office/drawing/2014/main" id="{FC797DCF-E540-7974-244B-0FD82409945E}"/>
              </a:ext>
            </a:extLst>
          </p:cNvPr>
          <p:cNvSpPr>
            <a:spLocks noChangeArrowheads="1"/>
          </p:cNvSpPr>
          <p:nvPr/>
        </p:nvSpPr>
        <p:spPr bwMode="auto">
          <a:xfrm>
            <a:off x="4427536" y="3416814"/>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Pfeil nach unten 3">
            <a:extLst>
              <a:ext uri="{FF2B5EF4-FFF2-40B4-BE49-F238E27FC236}">
                <a16:creationId xmlns:a16="http://schemas.microsoft.com/office/drawing/2014/main" id="{C8366904-53E9-3C59-9CCB-E4AB4D073B10}"/>
              </a:ext>
            </a:extLst>
          </p:cNvPr>
          <p:cNvSpPr>
            <a:spLocks noChangeArrowheads="1"/>
          </p:cNvSpPr>
          <p:nvPr/>
        </p:nvSpPr>
        <p:spPr bwMode="auto">
          <a:xfrm>
            <a:off x="7325605" y="3419830"/>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63B36EAC-854D-73E3-74D4-ABC015BA086A}"/>
              </a:ext>
            </a:extLst>
          </p:cNvPr>
          <p:cNvSpPr txBox="1">
            <a:spLocks noChangeArrowheads="1"/>
          </p:cNvSpPr>
          <p:nvPr/>
        </p:nvSpPr>
        <p:spPr bwMode="auto">
          <a:xfrm>
            <a:off x="573836" y="4229720"/>
            <a:ext cx="227199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Erfindungen und Entdeckungen</a:t>
            </a:r>
          </a:p>
        </p:txBody>
      </p:sp>
      <p:sp>
        <p:nvSpPr>
          <p:cNvPr id="10" name="Text Box 10">
            <a:extLst>
              <a:ext uri="{FF2B5EF4-FFF2-40B4-BE49-F238E27FC236}">
                <a16:creationId xmlns:a16="http://schemas.microsoft.com/office/drawing/2014/main" id="{A8123FD3-39A5-1CD3-9951-0504F8CA53F9}"/>
              </a:ext>
            </a:extLst>
          </p:cNvPr>
          <p:cNvSpPr txBox="1">
            <a:spLocks noChangeArrowheads="1"/>
          </p:cNvSpPr>
          <p:nvPr/>
        </p:nvSpPr>
        <p:spPr bwMode="auto">
          <a:xfrm>
            <a:off x="3276225" y="4214362"/>
            <a:ext cx="2591546"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Förderung von Kunst und Wissenschaft; Universalgenies</a:t>
            </a:r>
          </a:p>
        </p:txBody>
      </p:sp>
      <p:sp>
        <p:nvSpPr>
          <p:cNvPr id="11" name="Text Box 10">
            <a:extLst>
              <a:ext uri="{FF2B5EF4-FFF2-40B4-BE49-F238E27FC236}">
                <a16:creationId xmlns:a16="http://schemas.microsoft.com/office/drawing/2014/main" id="{0BCE59CB-3F00-7553-4CA8-3B2E531E8114}"/>
              </a:ext>
            </a:extLst>
          </p:cNvPr>
          <p:cNvSpPr txBox="1">
            <a:spLocks noChangeArrowheads="1"/>
          </p:cNvSpPr>
          <p:nvPr/>
        </p:nvSpPr>
        <p:spPr bwMode="auto">
          <a:xfrm>
            <a:off x="5796136" y="4229720"/>
            <a:ext cx="3347864"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manche Händler, Handwerker, Bankiers werden reicher und mächtiger als Adelige</a:t>
            </a:r>
          </a:p>
        </p:txBody>
      </p:sp>
      <p:sp>
        <p:nvSpPr>
          <p:cNvPr id="12" name="Pfeil nach unten 3">
            <a:extLst>
              <a:ext uri="{FF2B5EF4-FFF2-40B4-BE49-F238E27FC236}">
                <a16:creationId xmlns:a16="http://schemas.microsoft.com/office/drawing/2014/main" id="{6F8483A3-BC6C-A43E-358A-E16AA9582BD7}"/>
              </a:ext>
            </a:extLst>
          </p:cNvPr>
          <p:cNvSpPr>
            <a:spLocks noChangeArrowheads="1"/>
          </p:cNvSpPr>
          <p:nvPr/>
        </p:nvSpPr>
        <p:spPr bwMode="auto">
          <a:xfrm>
            <a:off x="1565374" y="1528782"/>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Pfeil nach unten 3">
            <a:extLst>
              <a:ext uri="{FF2B5EF4-FFF2-40B4-BE49-F238E27FC236}">
                <a16:creationId xmlns:a16="http://schemas.microsoft.com/office/drawing/2014/main" id="{80ABDC05-5106-0366-78A5-C8F9E3C92003}"/>
              </a:ext>
            </a:extLst>
          </p:cNvPr>
          <p:cNvSpPr>
            <a:spLocks noChangeArrowheads="1"/>
          </p:cNvSpPr>
          <p:nvPr/>
        </p:nvSpPr>
        <p:spPr bwMode="auto">
          <a:xfrm>
            <a:off x="4427536" y="1528782"/>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Pfeil nach unten 3">
            <a:extLst>
              <a:ext uri="{FF2B5EF4-FFF2-40B4-BE49-F238E27FC236}">
                <a16:creationId xmlns:a16="http://schemas.microsoft.com/office/drawing/2014/main" id="{73B17CD0-FA78-0BE5-CC8F-E2722E8703EA}"/>
              </a:ext>
            </a:extLst>
          </p:cNvPr>
          <p:cNvSpPr>
            <a:spLocks noChangeArrowheads="1"/>
          </p:cNvSpPr>
          <p:nvPr/>
        </p:nvSpPr>
        <p:spPr bwMode="auto">
          <a:xfrm>
            <a:off x="7325605" y="1528782"/>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6" grpId="0"/>
      <p:bldP spid="7" grpId="0" animBg="1"/>
      <p:bldP spid="8" grpId="0" animBg="1"/>
      <p:bldP spid="9" grpId="0"/>
      <p:bldP spid="10" grpId="0"/>
      <p:bldP spid="11" grpId="0"/>
      <p:bldP spid="12"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„Freude an Wissen?“ auf den Seiten 12 bis 13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Words>
  <Application>Microsoft Office PowerPoint</Application>
  <PresentationFormat>Bildschirmpräsentation (4:3)</PresentationFormat>
  <Paragraphs>29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2023-12-04T08:34:33Z</dcterms:modified>
</cp:coreProperties>
</file>