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04.12.2023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Aufstieg der USA zur Großmacht</a:t>
            </a:r>
          </a:p>
        </p:txBody>
      </p:sp>
      <p:pic>
        <p:nvPicPr>
          <p:cNvPr id="3" name="Picture 8">
            <a:extLst>
              <a:ext uri="{FF2B5EF4-FFF2-40B4-BE49-F238E27FC236}">
                <a16:creationId xmlns:a16="http://schemas.microsoft.com/office/drawing/2014/main" id="{15D707CF-2A48-94A1-8910-99EC6CBF12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8" y="1484412"/>
            <a:ext cx="6553200" cy="471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 name="Text Box 10">
            <a:extLst>
              <a:ext uri="{FF2B5EF4-FFF2-40B4-BE49-F238E27FC236}">
                <a16:creationId xmlns:a16="http://schemas.microsoft.com/office/drawing/2014/main" id="{B18D3513-9264-0BD8-52E6-123E1DE7C365}"/>
              </a:ext>
            </a:extLst>
          </p:cNvPr>
          <p:cNvSpPr txBox="1">
            <a:spLocks noChangeArrowheads="1"/>
          </p:cNvSpPr>
          <p:nvPr/>
        </p:nvSpPr>
        <p:spPr bwMode="auto">
          <a:xfrm rot="16914490">
            <a:off x="5595860" y="2917809"/>
            <a:ext cx="476091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mehr als 30 Mio. Einwanderinnen und Einwanderer</a:t>
            </a:r>
          </a:p>
        </p:txBody>
      </p:sp>
      <p:sp>
        <p:nvSpPr>
          <p:cNvPr id="5" name="Text Box 10">
            <a:extLst>
              <a:ext uri="{FF2B5EF4-FFF2-40B4-BE49-F238E27FC236}">
                <a16:creationId xmlns:a16="http://schemas.microsoft.com/office/drawing/2014/main" id="{6F517D13-E77C-D7B7-D713-5AA8E8319B3B}"/>
              </a:ext>
            </a:extLst>
          </p:cNvPr>
          <p:cNvSpPr txBox="1">
            <a:spLocks noChangeArrowheads="1"/>
          </p:cNvSpPr>
          <p:nvPr/>
        </p:nvSpPr>
        <p:spPr bwMode="auto">
          <a:xfrm rot="21393398">
            <a:off x="1130790" y="3872445"/>
            <a:ext cx="23405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Urbevölkerung</a:t>
            </a:r>
          </a:p>
        </p:txBody>
      </p:sp>
      <p:sp>
        <p:nvSpPr>
          <p:cNvPr id="6" name="Text Box 10">
            <a:extLst>
              <a:ext uri="{FF2B5EF4-FFF2-40B4-BE49-F238E27FC236}">
                <a16:creationId xmlns:a16="http://schemas.microsoft.com/office/drawing/2014/main" id="{DE9224CF-4E20-4749-B5C8-46F4A9DB060C}"/>
              </a:ext>
            </a:extLst>
          </p:cNvPr>
          <p:cNvSpPr txBox="1">
            <a:spLocks noChangeArrowheads="1"/>
          </p:cNvSpPr>
          <p:nvPr/>
        </p:nvSpPr>
        <p:spPr bwMode="auto">
          <a:xfrm>
            <a:off x="2565736" y="2795398"/>
            <a:ext cx="3024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NORDSTAATEN</a:t>
            </a:r>
          </a:p>
        </p:txBody>
      </p:sp>
      <p:sp>
        <p:nvSpPr>
          <p:cNvPr id="7" name="Text Box 10">
            <a:extLst>
              <a:ext uri="{FF2B5EF4-FFF2-40B4-BE49-F238E27FC236}">
                <a16:creationId xmlns:a16="http://schemas.microsoft.com/office/drawing/2014/main" id="{FA640168-CBE4-AD54-9B59-A2013DE6F35F}"/>
              </a:ext>
            </a:extLst>
          </p:cNvPr>
          <p:cNvSpPr txBox="1">
            <a:spLocks noChangeArrowheads="1"/>
          </p:cNvSpPr>
          <p:nvPr/>
        </p:nvSpPr>
        <p:spPr bwMode="auto">
          <a:xfrm>
            <a:off x="2608329" y="4557136"/>
            <a:ext cx="3024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SÜDSTAATEN</a:t>
            </a:r>
          </a:p>
        </p:txBody>
      </p:sp>
      <p:sp>
        <p:nvSpPr>
          <p:cNvPr id="8" name="Explosion 1 33">
            <a:extLst>
              <a:ext uri="{FF2B5EF4-FFF2-40B4-BE49-F238E27FC236}">
                <a16:creationId xmlns:a16="http://schemas.microsoft.com/office/drawing/2014/main" id="{0D8F4488-AB77-60E9-CE76-BE96440AE28A}"/>
              </a:ext>
            </a:extLst>
          </p:cNvPr>
          <p:cNvSpPr>
            <a:spLocks noChangeArrowheads="1"/>
          </p:cNvSpPr>
          <p:nvPr/>
        </p:nvSpPr>
        <p:spPr bwMode="auto">
          <a:xfrm>
            <a:off x="3483044" y="3149276"/>
            <a:ext cx="2592386" cy="1503859"/>
          </a:xfrm>
          <a:prstGeom prst="irregularSeal1">
            <a:avLst/>
          </a:prstGeom>
          <a:solidFill>
            <a:srgbClr val="FF0000"/>
          </a:solidFill>
          <a:ln w="9525">
            <a:solidFill>
              <a:srgbClr val="FF00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Pfeil nach rechts 1">
            <a:extLst>
              <a:ext uri="{FF2B5EF4-FFF2-40B4-BE49-F238E27FC236}">
                <a16:creationId xmlns:a16="http://schemas.microsoft.com/office/drawing/2014/main" id="{E07D59CC-0B66-0392-4874-968D5B028C62}"/>
              </a:ext>
            </a:extLst>
          </p:cNvPr>
          <p:cNvSpPr/>
          <p:nvPr/>
        </p:nvSpPr>
        <p:spPr bwMode="auto">
          <a:xfrm rot="10800000">
            <a:off x="2508172" y="3523930"/>
            <a:ext cx="861405" cy="508066"/>
          </a:xfrm>
          <a:prstGeom prst="right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0" name="Text Box 10">
            <a:extLst>
              <a:ext uri="{FF2B5EF4-FFF2-40B4-BE49-F238E27FC236}">
                <a16:creationId xmlns:a16="http://schemas.microsoft.com/office/drawing/2014/main" id="{3C9B7239-0468-0F97-BC51-63ECE065042B}"/>
              </a:ext>
            </a:extLst>
          </p:cNvPr>
          <p:cNvSpPr txBox="1">
            <a:spLocks noChangeArrowheads="1"/>
          </p:cNvSpPr>
          <p:nvPr/>
        </p:nvSpPr>
        <p:spPr bwMode="auto">
          <a:xfrm>
            <a:off x="3852407" y="3467091"/>
            <a:ext cx="19408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Bürgerkrieg</a:t>
            </a:r>
          </a:p>
          <a:p>
            <a:pPr algn="ctr" eaLnBrk="1" hangingPunct="1">
              <a:spcBef>
                <a:spcPts val="0"/>
              </a:spcBef>
            </a:pPr>
            <a:r>
              <a:rPr lang="de-DE" altLang="de-DE" sz="2400" dirty="0">
                <a:solidFill>
                  <a:srgbClr val="333333"/>
                </a:solidFill>
                <a:latin typeface="Calibri" panose="020F0502020204030204" pitchFamily="34" charset="0"/>
              </a:rPr>
              <a:t>1861-1865</a:t>
            </a:r>
          </a:p>
        </p:txBody>
      </p:sp>
      <p:sp>
        <p:nvSpPr>
          <p:cNvPr id="11" name="Pfeil nach rechts 40">
            <a:extLst>
              <a:ext uri="{FF2B5EF4-FFF2-40B4-BE49-F238E27FC236}">
                <a16:creationId xmlns:a16="http://schemas.microsoft.com/office/drawing/2014/main" id="{6099AB33-246D-8D3B-AECA-10917064B5F4}"/>
              </a:ext>
            </a:extLst>
          </p:cNvPr>
          <p:cNvSpPr/>
          <p:nvPr/>
        </p:nvSpPr>
        <p:spPr bwMode="auto">
          <a:xfrm rot="10800000">
            <a:off x="6209326" y="3356273"/>
            <a:ext cx="1026970" cy="508066"/>
          </a:xfrm>
          <a:prstGeom prst="right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animBg="1"/>
      <p:bldP spid="9" grpId="0" animBg="1"/>
      <p:bldP spid="10" grpId="0"/>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„Frei und unabhängig“ auf den Seiten 86 bis 87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189</Words>
  <Application>Microsoft Office PowerPoint</Application>
  <PresentationFormat>Bildschirmpräsentation (4:3)</PresentationFormat>
  <Paragraphs>26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2023-12-04T08:45:53Z</dcterms:modified>
</cp:coreProperties>
</file>