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07.11.2022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1223962" y="764409"/>
            <a:ext cx="66960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Die Altsteinzeit</a:t>
            </a:r>
          </a:p>
        </p:txBody>
      </p:sp>
      <p:graphicFrame>
        <p:nvGraphicFramePr>
          <p:cNvPr id="4" name="Tabelle 3">
            <a:extLst>
              <a:ext uri="{FF2B5EF4-FFF2-40B4-BE49-F238E27FC236}">
                <a16:creationId xmlns:a16="http://schemas.microsoft.com/office/drawing/2014/main" id="{8768D37B-6EFC-12F0-029B-6A1C6B9FF916}"/>
              </a:ext>
            </a:extLst>
          </p:cNvPr>
          <p:cNvGraphicFramePr>
            <a:graphicFrameLocks noGrp="1"/>
          </p:cNvGraphicFramePr>
          <p:nvPr>
            <p:extLst>
              <p:ext uri="{D42A27DB-BD31-4B8C-83A1-F6EECF244321}">
                <p14:modId xmlns:p14="http://schemas.microsoft.com/office/powerpoint/2010/main" val="3511650507"/>
              </p:ext>
            </p:extLst>
          </p:nvPr>
        </p:nvGraphicFramePr>
        <p:xfrm>
          <a:off x="250825" y="1681162"/>
          <a:ext cx="8640764" cy="4206875"/>
        </p:xfrm>
        <a:graphic>
          <a:graphicData uri="http://schemas.openxmlformats.org/drawingml/2006/table">
            <a:tbl>
              <a:tblPr firstRow="1" bandRow="1">
                <a:tableStyleId>{5C22544A-7EE6-4342-B048-85BDC9FD1C3A}</a:tableStyleId>
              </a:tblPr>
              <a:tblGrid>
                <a:gridCol w="2160191">
                  <a:extLst>
                    <a:ext uri="{9D8B030D-6E8A-4147-A177-3AD203B41FA5}">
                      <a16:colId xmlns:a16="http://schemas.microsoft.com/office/drawing/2014/main" val="20000"/>
                    </a:ext>
                  </a:extLst>
                </a:gridCol>
                <a:gridCol w="2160191">
                  <a:extLst>
                    <a:ext uri="{9D8B030D-6E8A-4147-A177-3AD203B41FA5}">
                      <a16:colId xmlns:a16="http://schemas.microsoft.com/office/drawing/2014/main" val="20001"/>
                    </a:ext>
                  </a:extLst>
                </a:gridCol>
                <a:gridCol w="2160191">
                  <a:extLst>
                    <a:ext uri="{9D8B030D-6E8A-4147-A177-3AD203B41FA5}">
                      <a16:colId xmlns:a16="http://schemas.microsoft.com/office/drawing/2014/main" val="20002"/>
                    </a:ext>
                  </a:extLst>
                </a:gridCol>
                <a:gridCol w="2160191">
                  <a:extLst>
                    <a:ext uri="{9D8B030D-6E8A-4147-A177-3AD203B41FA5}">
                      <a16:colId xmlns:a16="http://schemas.microsoft.com/office/drawing/2014/main" val="20003"/>
                    </a:ext>
                  </a:extLst>
                </a:gridCol>
              </a:tblGrid>
              <a:tr h="823084">
                <a:tc>
                  <a:txBody>
                    <a:bodyPr/>
                    <a:lstStyle/>
                    <a:p>
                      <a:pPr algn="ctr"/>
                      <a:r>
                        <a:rPr lang="de-AT" sz="2400" dirty="0">
                          <a:solidFill>
                            <a:srgbClr val="333333"/>
                          </a:solidFill>
                          <a:latin typeface="+mj-lt"/>
                        </a:rPr>
                        <a:t>Lebensweise</a:t>
                      </a:r>
                    </a:p>
                  </a:txBody>
                  <a:tcPr marL="91438" marR="91438" marT="45727" marB="45727" anchor="ctr">
                    <a:lnL w="12700" cap="flat" cmpd="sng" algn="ctr">
                      <a:solidFill>
                        <a:srgbClr val="669900"/>
                      </a:solidFill>
                      <a:prstDash val="solid"/>
                      <a:round/>
                      <a:headEnd type="none" w="med" len="med"/>
                      <a:tailEnd type="none" w="med" len="med"/>
                    </a:lnL>
                    <a:lnR w="12700" cap="flat" cmpd="sng" algn="ctr">
                      <a:solidFill>
                        <a:srgbClr val="669900"/>
                      </a:solidFill>
                      <a:prstDash val="solid"/>
                      <a:round/>
                      <a:headEnd type="none" w="med" len="med"/>
                      <a:tailEnd type="none" w="med" len="med"/>
                    </a:lnR>
                    <a:lnT w="12700" cap="flat" cmpd="sng" algn="ctr">
                      <a:solidFill>
                        <a:srgbClr val="669900"/>
                      </a:solidFill>
                      <a:prstDash val="solid"/>
                      <a:round/>
                      <a:headEnd type="none" w="med" len="med"/>
                      <a:tailEnd type="none" w="med" len="med"/>
                    </a:lnT>
                    <a:lnB w="12700" cap="flat" cmpd="sng" algn="ctr">
                      <a:solidFill>
                        <a:srgbClr val="669900"/>
                      </a:solidFill>
                      <a:prstDash val="solid"/>
                      <a:round/>
                      <a:headEnd type="none" w="med" len="med"/>
                      <a:tailEnd type="none" w="med" len="med"/>
                    </a:lnB>
                    <a:solidFill>
                      <a:srgbClr val="669900"/>
                    </a:solidFill>
                  </a:tcPr>
                </a:tc>
                <a:tc>
                  <a:txBody>
                    <a:bodyPr/>
                    <a:lstStyle/>
                    <a:p>
                      <a:pPr algn="ctr"/>
                      <a:r>
                        <a:rPr lang="de-AT" sz="2400" dirty="0">
                          <a:solidFill>
                            <a:srgbClr val="333333"/>
                          </a:solidFill>
                          <a:latin typeface="+mj-lt"/>
                        </a:rPr>
                        <a:t>Kleidung</a:t>
                      </a:r>
                    </a:p>
                  </a:txBody>
                  <a:tcPr marL="91438" marR="91438" marT="45727" marB="45727" anchor="ctr">
                    <a:lnL w="12700" cap="flat" cmpd="sng" algn="ctr">
                      <a:solidFill>
                        <a:srgbClr val="669900"/>
                      </a:solidFill>
                      <a:prstDash val="solid"/>
                      <a:round/>
                      <a:headEnd type="none" w="med" len="med"/>
                      <a:tailEnd type="none" w="med" len="med"/>
                    </a:lnL>
                    <a:lnR w="12700" cap="flat" cmpd="sng" algn="ctr">
                      <a:solidFill>
                        <a:srgbClr val="669900"/>
                      </a:solidFill>
                      <a:prstDash val="solid"/>
                      <a:round/>
                      <a:headEnd type="none" w="med" len="med"/>
                      <a:tailEnd type="none" w="med" len="med"/>
                    </a:lnR>
                    <a:lnT w="12700" cap="flat" cmpd="sng" algn="ctr">
                      <a:solidFill>
                        <a:srgbClr val="669900"/>
                      </a:solidFill>
                      <a:prstDash val="solid"/>
                      <a:round/>
                      <a:headEnd type="none" w="med" len="med"/>
                      <a:tailEnd type="none" w="med" len="med"/>
                    </a:lnT>
                    <a:lnB w="12700" cap="flat" cmpd="sng" algn="ctr">
                      <a:solidFill>
                        <a:srgbClr val="669900"/>
                      </a:solidFill>
                      <a:prstDash val="solid"/>
                      <a:round/>
                      <a:headEnd type="none" w="med" len="med"/>
                      <a:tailEnd type="none" w="med" len="med"/>
                    </a:lnB>
                    <a:solidFill>
                      <a:srgbClr val="669900"/>
                    </a:solidFill>
                  </a:tcPr>
                </a:tc>
                <a:tc>
                  <a:txBody>
                    <a:bodyPr/>
                    <a:lstStyle/>
                    <a:p>
                      <a:pPr algn="ctr"/>
                      <a:r>
                        <a:rPr lang="de-AT" sz="2400" dirty="0">
                          <a:solidFill>
                            <a:srgbClr val="333333"/>
                          </a:solidFill>
                          <a:latin typeface="+mj-lt"/>
                        </a:rPr>
                        <a:t>Nahrung</a:t>
                      </a:r>
                    </a:p>
                  </a:txBody>
                  <a:tcPr marL="91438" marR="91438" marT="45727" marB="45727" anchor="ctr">
                    <a:lnL w="12700" cap="flat" cmpd="sng" algn="ctr">
                      <a:solidFill>
                        <a:srgbClr val="669900"/>
                      </a:solidFill>
                      <a:prstDash val="solid"/>
                      <a:round/>
                      <a:headEnd type="none" w="med" len="med"/>
                      <a:tailEnd type="none" w="med" len="med"/>
                    </a:lnL>
                    <a:lnR w="12700" cap="flat" cmpd="sng" algn="ctr">
                      <a:solidFill>
                        <a:srgbClr val="669900"/>
                      </a:solidFill>
                      <a:prstDash val="solid"/>
                      <a:round/>
                      <a:headEnd type="none" w="med" len="med"/>
                      <a:tailEnd type="none" w="med" len="med"/>
                    </a:lnR>
                    <a:lnT w="12700" cap="flat" cmpd="sng" algn="ctr">
                      <a:solidFill>
                        <a:srgbClr val="669900"/>
                      </a:solidFill>
                      <a:prstDash val="solid"/>
                      <a:round/>
                      <a:headEnd type="none" w="med" len="med"/>
                      <a:tailEnd type="none" w="med" len="med"/>
                    </a:lnT>
                    <a:lnB w="12700" cap="flat" cmpd="sng" algn="ctr">
                      <a:solidFill>
                        <a:srgbClr val="669900"/>
                      </a:solidFill>
                      <a:prstDash val="solid"/>
                      <a:round/>
                      <a:headEnd type="none" w="med" len="med"/>
                      <a:tailEnd type="none" w="med" len="med"/>
                    </a:lnB>
                    <a:solidFill>
                      <a:srgbClr val="669900"/>
                    </a:solidFill>
                  </a:tcPr>
                </a:tc>
                <a:tc>
                  <a:txBody>
                    <a:bodyPr/>
                    <a:lstStyle/>
                    <a:p>
                      <a:pPr algn="ctr"/>
                      <a:r>
                        <a:rPr lang="de-AT" sz="2400" dirty="0">
                          <a:solidFill>
                            <a:srgbClr val="333333"/>
                          </a:solidFill>
                          <a:latin typeface="+mj-lt"/>
                        </a:rPr>
                        <a:t>Waffen und Werkzeuge</a:t>
                      </a:r>
                    </a:p>
                  </a:txBody>
                  <a:tcPr marL="91438" marR="91438" marT="45727" marB="45727">
                    <a:lnL w="12700" cap="flat" cmpd="sng" algn="ctr">
                      <a:solidFill>
                        <a:srgbClr val="669900"/>
                      </a:solidFill>
                      <a:prstDash val="solid"/>
                      <a:round/>
                      <a:headEnd type="none" w="med" len="med"/>
                      <a:tailEnd type="none" w="med" len="med"/>
                    </a:lnL>
                    <a:lnR w="12700" cap="flat" cmpd="sng" algn="ctr">
                      <a:solidFill>
                        <a:srgbClr val="669900"/>
                      </a:solidFill>
                      <a:prstDash val="solid"/>
                      <a:round/>
                      <a:headEnd type="none" w="med" len="med"/>
                      <a:tailEnd type="none" w="med" len="med"/>
                    </a:lnR>
                    <a:lnT w="12700" cap="flat" cmpd="sng" algn="ctr">
                      <a:solidFill>
                        <a:srgbClr val="669900"/>
                      </a:solidFill>
                      <a:prstDash val="solid"/>
                      <a:round/>
                      <a:headEnd type="none" w="med" len="med"/>
                      <a:tailEnd type="none" w="med" len="med"/>
                    </a:lnT>
                    <a:lnB w="12700" cap="flat" cmpd="sng" algn="ctr">
                      <a:solidFill>
                        <a:srgbClr val="669900"/>
                      </a:solidFill>
                      <a:prstDash val="solid"/>
                      <a:round/>
                      <a:headEnd type="none" w="med" len="med"/>
                      <a:tailEnd type="none" w="med" len="med"/>
                    </a:lnB>
                    <a:solidFill>
                      <a:srgbClr val="669900"/>
                    </a:solidFill>
                  </a:tcPr>
                </a:tc>
                <a:extLst>
                  <a:ext uri="{0D108BD9-81ED-4DB2-BD59-A6C34878D82A}">
                    <a16:rowId xmlns:a16="http://schemas.microsoft.com/office/drawing/2014/main" val="10000"/>
                  </a:ext>
                </a:extLst>
              </a:tr>
              <a:tr h="3383791">
                <a:tc>
                  <a:txBody>
                    <a:bodyPr/>
                    <a:lstStyle/>
                    <a:p>
                      <a:pPr algn="ctr"/>
                      <a:endParaRPr lang="de-AT" sz="2400" dirty="0">
                        <a:solidFill>
                          <a:schemeClr val="tx1"/>
                        </a:solidFill>
                        <a:latin typeface="+mj-lt"/>
                      </a:endParaRPr>
                    </a:p>
                    <a:p>
                      <a:pPr algn="ctr"/>
                      <a:endParaRPr lang="de-AT" sz="2400" dirty="0">
                        <a:solidFill>
                          <a:schemeClr val="tx1"/>
                        </a:solidFill>
                        <a:latin typeface="+mj-lt"/>
                      </a:endParaRPr>
                    </a:p>
                    <a:p>
                      <a:pPr algn="ctr"/>
                      <a:endParaRPr lang="de-AT" sz="2400" dirty="0">
                        <a:solidFill>
                          <a:schemeClr val="tx1"/>
                        </a:solidFill>
                        <a:latin typeface="+mj-lt"/>
                      </a:endParaRPr>
                    </a:p>
                    <a:p>
                      <a:pPr algn="ctr"/>
                      <a:endParaRPr lang="de-AT" sz="2400" dirty="0">
                        <a:solidFill>
                          <a:schemeClr val="tx1"/>
                        </a:solidFill>
                        <a:latin typeface="+mj-lt"/>
                      </a:endParaRPr>
                    </a:p>
                    <a:p>
                      <a:pPr algn="ctr"/>
                      <a:endParaRPr lang="de-AT" sz="2400" dirty="0">
                        <a:solidFill>
                          <a:schemeClr val="tx1"/>
                        </a:solidFill>
                        <a:latin typeface="+mj-lt"/>
                      </a:endParaRPr>
                    </a:p>
                    <a:p>
                      <a:pPr algn="ctr"/>
                      <a:endParaRPr lang="de-AT" sz="2400" dirty="0">
                        <a:solidFill>
                          <a:schemeClr val="tx1"/>
                        </a:solidFill>
                        <a:latin typeface="+mj-lt"/>
                      </a:endParaRPr>
                    </a:p>
                    <a:p>
                      <a:pPr algn="ctr"/>
                      <a:endParaRPr lang="de-AT" sz="2400" dirty="0">
                        <a:solidFill>
                          <a:schemeClr val="tx1"/>
                        </a:solidFill>
                        <a:latin typeface="+mj-lt"/>
                      </a:endParaRPr>
                    </a:p>
                    <a:p>
                      <a:pPr algn="ctr"/>
                      <a:endParaRPr lang="de-AT" sz="2400" dirty="0">
                        <a:solidFill>
                          <a:schemeClr val="tx1"/>
                        </a:solidFill>
                        <a:latin typeface="+mj-lt"/>
                      </a:endParaRPr>
                    </a:p>
                    <a:p>
                      <a:pPr algn="ctr"/>
                      <a:endParaRPr lang="de-AT" sz="2400" dirty="0">
                        <a:solidFill>
                          <a:schemeClr val="tx1"/>
                        </a:solidFill>
                        <a:latin typeface="+mj-lt"/>
                      </a:endParaRPr>
                    </a:p>
                  </a:txBody>
                  <a:tcPr marL="91438" marR="91438" marT="45727" marB="45727">
                    <a:lnL w="12700" cap="flat" cmpd="sng" algn="ctr">
                      <a:solidFill>
                        <a:srgbClr val="669900"/>
                      </a:solidFill>
                      <a:prstDash val="solid"/>
                      <a:round/>
                      <a:headEnd type="none" w="med" len="med"/>
                      <a:tailEnd type="none" w="med" len="med"/>
                    </a:lnL>
                    <a:lnR w="12700" cap="flat" cmpd="sng" algn="ctr">
                      <a:solidFill>
                        <a:srgbClr val="669900"/>
                      </a:solidFill>
                      <a:prstDash val="solid"/>
                      <a:round/>
                      <a:headEnd type="none" w="med" len="med"/>
                      <a:tailEnd type="none" w="med" len="med"/>
                    </a:lnR>
                    <a:lnT w="12700" cap="flat" cmpd="sng" algn="ctr">
                      <a:solidFill>
                        <a:srgbClr val="669900"/>
                      </a:solidFill>
                      <a:prstDash val="solid"/>
                      <a:round/>
                      <a:headEnd type="none" w="med" len="med"/>
                      <a:tailEnd type="none" w="med" len="med"/>
                    </a:lnT>
                    <a:lnB w="12700" cap="flat" cmpd="sng" algn="ctr">
                      <a:solidFill>
                        <a:srgbClr val="669900"/>
                      </a:solidFill>
                      <a:prstDash val="solid"/>
                      <a:round/>
                      <a:headEnd type="none" w="med" len="med"/>
                      <a:tailEnd type="none" w="med" len="med"/>
                    </a:lnB>
                    <a:noFill/>
                  </a:tcPr>
                </a:tc>
                <a:tc>
                  <a:txBody>
                    <a:bodyPr/>
                    <a:lstStyle/>
                    <a:p>
                      <a:pPr algn="ctr"/>
                      <a:endParaRPr lang="de-AT" sz="2400" dirty="0">
                        <a:solidFill>
                          <a:schemeClr val="tx1"/>
                        </a:solidFill>
                        <a:latin typeface="+mj-lt"/>
                      </a:endParaRPr>
                    </a:p>
                  </a:txBody>
                  <a:tcPr marL="91438" marR="91438" marT="45727" marB="45727">
                    <a:lnL w="12700" cap="flat" cmpd="sng" algn="ctr">
                      <a:solidFill>
                        <a:srgbClr val="669900"/>
                      </a:solidFill>
                      <a:prstDash val="solid"/>
                      <a:round/>
                      <a:headEnd type="none" w="med" len="med"/>
                      <a:tailEnd type="none" w="med" len="med"/>
                    </a:lnL>
                    <a:lnR w="12700" cap="flat" cmpd="sng" algn="ctr">
                      <a:solidFill>
                        <a:srgbClr val="669900"/>
                      </a:solidFill>
                      <a:prstDash val="solid"/>
                      <a:round/>
                      <a:headEnd type="none" w="med" len="med"/>
                      <a:tailEnd type="none" w="med" len="med"/>
                    </a:lnR>
                    <a:lnT w="12700" cap="flat" cmpd="sng" algn="ctr">
                      <a:solidFill>
                        <a:srgbClr val="669900"/>
                      </a:solidFill>
                      <a:prstDash val="solid"/>
                      <a:round/>
                      <a:headEnd type="none" w="med" len="med"/>
                      <a:tailEnd type="none" w="med" len="med"/>
                    </a:lnT>
                    <a:lnB w="12700" cap="flat" cmpd="sng" algn="ctr">
                      <a:solidFill>
                        <a:srgbClr val="669900"/>
                      </a:solidFill>
                      <a:prstDash val="solid"/>
                      <a:round/>
                      <a:headEnd type="none" w="med" len="med"/>
                      <a:tailEnd type="none" w="med" len="med"/>
                    </a:lnB>
                    <a:noFill/>
                  </a:tcPr>
                </a:tc>
                <a:tc>
                  <a:txBody>
                    <a:bodyPr/>
                    <a:lstStyle/>
                    <a:p>
                      <a:pPr algn="ctr"/>
                      <a:endParaRPr lang="de-AT" sz="2400" dirty="0">
                        <a:solidFill>
                          <a:schemeClr val="tx1"/>
                        </a:solidFill>
                        <a:latin typeface="+mj-lt"/>
                      </a:endParaRPr>
                    </a:p>
                  </a:txBody>
                  <a:tcPr marL="91438" marR="91438" marT="45727" marB="45727">
                    <a:lnL w="12700" cap="flat" cmpd="sng" algn="ctr">
                      <a:solidFill>
                        <a:srgbClr val="669900"/>
                      </a:solidFill>
                      <a:prstDash val="solid"/>
                      <a:round/>
                      <a:headEnd type="none" w="med" len="med"/>
                      <a:tailEnd type="none" w="med" len="med"/>
                    </a:lnL>
                    <a:lnR w="12700" cap="flat" cmpd="sng" algn="ctr">
                      <a:solidFill>
                        <a:srgbClr val="669900"/>
                      </a:solidFill>
                      <a:prstDash val="solid"/>
                      <a:round/>
                      <a:headEnd type="none" w="med" len="med"/>
                      <a:tailEnd type="none" w="med" len="med"/>
                    </a:lnR>
                    <a:lnT w="12700" cap="flat" cmpd="sng" algn="ctr">
                      <a:solidFill>
                        <a:srgbClr val="669900"/>
                      </a:solidFill>
                      <a:prstDash val="solid"/>
                      <a:round/>
                      <a:headEnd type="none" w="med" len="med"/>
                      <a:tailEnd type="none" w="med" len="med"/>
                    </a:lnT>
                    <a:lnB w="12700" cap="flat" cmpd="sng" algn="ctr">
                      <a:solidFill>
                        <a:srgbClr val="669900"/>
                      </a:solidFill>
                      <a:prstDash val="solid"/>
                      <a:round/>
                      <a:headEnd type="none" w="med" len="med"/>
                      <a:tailEnd type="none" w="med" len="med"/>
                    </a:lnB>
                    <a:noFill/>
                  </a:tcPr>
                </a:tc>
                <a:tc>
                  <a:txBody>
                    <a:bodyPr/>
                    <a:lstStyle/>
                    <a:p>
                      <a:pPr algn="ctr"/>
                      <a:endParaRPr lang="de-AT" sz="2400" dirty="0">
                        <a:solidFill>
                          <a:schemeClr val="tx1"/>
                        </a:solidFill>
                        <a:latin typeface="+mj-lt"/>
                      </a:endParaRPr>
                    </a:p>
                  </a:txBody>
                  <a:tcPr marL="91438" marR="91438" marT="45727" marB="45727">
                    <a:lnL w="12700" cap="flat" cmpd="sng" algn="ctr">
                      <a:solidFill>
                        <a:srgbClr val="669900"/>
                      </a:solidFill>
                      <a:prstDash val="solid"/>
                      <a:round/>
                      <a:headEnd type="none" w="med" len="med"/>
                      <a:tailEnd type="none" w="med" len="med"/>
                    </a:lnL>
                    <a:lnR w="12700" cap="flat" cmpd="sng" algn="ctr">
                      <a:solidFill>
                        <a:srgbClr val="669900"/>
                      </a:solidFill>
                      <a:prstDash val="solid"/>
                      <a:round/>
                      <a:headEnd type="none" w="med" len="med"/>
                      <a:tailEnd type="none" w="med" len="med"/>
                    </a:lnR>
                    <a:lnT w="12700" cap="flat" cmpd="sng" algn="ctr">
                      <a:solidFill>
                        <a:srgbClr val="669900"/>
                      </a:solidFill>
                      <a:prstDash val="solid"/>
                      <a:round/>
                      <a:headEnd type="none" w="med" len="med"/>
                      <a:tailEnd type="none" w="med" len="med"/>
                    </a:lnT>
                    <a:lnB w="12700" cap="flat" cmpd="sng" algn="ctr">
                      <a:solidFill>
                        <a:srgbClr val="669900"/>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5" name="Text Box 10">
            <a:extLst>
              <a:ext uri="{FF2B5EF4-FFF2-40B4-BE49-F238E27FC236}">
                <a16:creationId xmlns:a16="http://schemas.microsoft.com/office/drawing/2014/main" id="{080BB112-2E01-3CE5-D955-FF7CBAA43D71}"/>
              </a:ext>
            </a:extLst>
          </p:cNvPr>
          <p:cNvSpPr txBox="1">
            <a:spLocks noChangeArrowheads="1"/>
          </p:cNvSpPr>
          <p:nvPr/>
        </p:nvSpPr>
        <p:spPr bwMode="auto">
          <a:xfrm>
            <a:off x="263303" y="4971317"/>
            <a:ext cx="2160588" cy="830997"/>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rPr>
              <a:t>jagen und sammeln</a:t>
            </a:r>
          </a:p>
        </p:txBody>
      </p:sp>
      <p:sp>
        <p:nvSpPr>
          <p:cNvPr id="6" name="Text Box 10">
            <a:extLst>
              <a:ext uri="{FF2B5EF4-FFF2-40B4-BE49-F238E27FC236}">
                <a16:creationId xmlns:a16="http://schemas.microsoft.com/office/drawing/2014/main" id="{2542B4FA-DB0D-5ED9-709D-EC0D7236B99A}"/>
              </a:ext>
            </a:extLst>
          </p:cNvPr>
          <p:cNvSpPr txBox="1">
            <a:spLocks noChangeArrowheads="1"/>
          </p:cNvSpPr>
          <p:nvPr/>
        </p:nvSpPr>
        <p:spPr bwMode="auto">
          <a:xfrm>
            <a:off x="241701" y="3688619"/>
            <a:ext cx="2160588" cy="119697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rPr>
              <a:t>Höhlen Wohngruben Zelte</a:t>
            </a:r>
          </a:p>
        </p:txBody>
      </p:sp>
      <p:sp>
        <p:nvSpPr>
          <p:cNvPr id="7" name="Text Box 10">
            <a:extLst>
              <a:ext uri="{FF2B5EF4-FFF2-40B4-BE49-F238E27FC236}">
                <a16:creationId xmlns:a16="http://schemas.microsoft.com/office/drawing/2014/main" id="{B70B0BB0-9FFC-AF19-D85A-E1672F8E2A69}"/>
              </a:ext>
            </a:extLst>
          </p:cNvPr>
          <p:cNvSpPr txBox="1">
            <a:spLocks noChangeArrowheads="1"/>
          </p:cNvSpPr>
          <p:nvPr/>
        </p:nvSpPr>
        <p:spPr bwMode="auto">
          <a:xfrm>
            <a:off x="2423098" y="2933700"/>
            <a:ext cx="2160587" cy="1562100"/>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rPr>
              <a:t>Tierfelle Sehnen Knochen Geweihe</a:t>
            </a:r>
          </a:p>
        </p:txBody>
      </p:sp>
      <p:sp>
        <p:nvSpPr>
          <p:cNvPr id="8" name="Text Box 10">
            <a:extLst>
              <a:ext uri="{FF2B5EF4-FFF2-40B4-BE49-F238E27FC236}">
                <a16:creationId xmlns:a16="http://schemas.microsoft.com/office/drawing/2014/main" id="{7773664F-23B5-D622-8FFD-47BF216A0945}"/>
              </a:ext>
            </a:extLst>
          </p:cNvPr>
          <p:cNvSpPr txBox="1">
            <a:spLocks noChangeArrowheads="1"/>
          </p:cNvSpPr>
          <p:nvPr/>
        </p:nvSpPr>
        <p:spPr bwMode="auto">
          <a:xfrm>
            <a:off x="4572338" y="2855945"/>
            <a:ext cx="2160588" cy="2862322"/>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rPr>
              <a:t> Fleisch</a:t>
            </a:r>
          </a:p>
          <a:p>
            <a:pPr algn="ctr" eaLnBrk="1" hangingPunct="1">
              <a:spcBef>
                <a:spcPts val="0"/>
              </a:spcBef>
            </a:pPr>
            <a:r>
              <a:rPr lang="de-DE" altLang="de-DE" sz="2400" dirty="0">
                <a:solidFill>
                  <a:srgbClr val="333333"/>
                </a:solidFill>
              </a:rPr>
              <a:t>Fisch</a:t>
            </a:r>
          </a:p>
          <a:p>
            <a:pPr algn="ctr" eaLnBrk="1" hangingPunct="1">
              <a:spcBef>
                <a:spcPts val="0"/>
              </a:spcBef>
            </a:pPr>
            <a:r>
              <a:rPr lang="de-DE" altLang="de-DE" sz="2400" dirty="0">
                <a:solidFill>
                  <a:srgbClr val="333333"/>
                </a:solidFill>
              </a:rPr>
              <a:t>Beeren</a:t>
            </a:r>
          </a:p>
          <a:p>
            <a:pPr algn="ctr" eaLnBrk="1" hangingPunct="1">
              <a:spcBef>
                <a:spcPts val="0"/>
              </a:spcBef>
            </a:pPr>
            <a:r>
              <a:rPr lang="de-DE" altLang="de-DE" sz="2400" dirty="0">
                <a:solidFill>
                  <a:srgbClr val="333333"/>
                </a:solidFill>
              </a:rPr>
              <a:t>Pilze</a:t>
            </a:r>
          </a:p>
          <a:p>
            <a:pPr algn="ctr" eaLnBrk="1" hangingPunct="1">
              <a:spcBef>
                <a:spcPts val="0"/>
              </a:spcBef>
            </a:pPr>
            <a:r>
              <a:rPr lang="de-DE" altLang="de-DE" sz="2400" dirty="0">
                <a:solidFill>
                  <a:srgbClr val="333333"/>
                </a:solidFill>
              </a:rPr>
              <a:t>Wurzeln </a:t>
            </a:r>
          </a:p>
          <a:p>
            <a:pPr algn="ctr" eaLnBrk="1" hangingPunct="1">
              <a:spcBef>
                <a:spcPct val="50000"/>
              </a:spcBef>
            </a:pPr>
            <a:r>
              <a:rPr lang="de-DE" altLang="de-DE" sz="2400" dirty="0">
                <a:solidFill>
                  <a:srgbClr val="333333"/>
                </a:solidFill>
              </a:rPr>
              <a:t>wildes Getreide</a:t>
            </a:r>
          </a:p>
        </p:txBody>
      </p:sp>
      <p:sp>
        <p:nvSpPr>
          <p:cNvPr id="9" name="Text Box 10">
            <a:extLst>
              <a:ext uri="{FF2B5EF4-FFF2-40B4-BE49-F238E27FC236}">
                <a16:creationId xmlns:a16="http://schemas.microsoft.com/office/drawing/2014/main" id="{62867363-5B99-D52B-2400-FDBEFCE347DE}"/>
              </a:ext>
            </a:extLst>
          </p:cNvPr>
          <p:cNvSpPr txBox="1">
            <a:spLocks noChangeArrowheads="1"/>
          </p:cNvSpPr>
          <p:nvPr/>
        </p:nvSpPr>
        <p:spPr bwMode="auto">
          <a:xfrm>
            <a:off x="6732588" y="2933700"/>
            <a:ext cx="2160587" cy="1938992"/>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rPr>
              <a:t>Faustkeil</a:t>
            </a:r>
          </a:p>
          <a:p>
            <a:pPr algn="ctr" eaLnBrk="1" hangingPunct="1">
              <a:spcBef>
                <a:spcPts val="0"/>
              </a:spcBef>
            </a:pPr>
            <a:r>
              <a:rPr lang="de-DE" altLang="de-DE" sz="2400" dirty="0">
                <a:solidFill>
                  <a:srgbClr val="333333"/>
                </a:solidFill>
              </a:rPr>
              <a:t>Harpune</a:t>
            </a:r>
          </a:p>
          <a:p>
            <a:pPr algn="ctr" eaLnBrk="1" hangingPunct="1">
              <a:spcBef>
                <a:spcPts val="0"/>
              </a:spcBef>
            </a:pPr>
            <a:r>
              <a:rPr lang="de-DE" altLang="de-DE" sz="2400" dirty="0">
                <a:solidFill>
                  <a:srgbClr val="333333"/>
                </a:solidFill>
              </a:rPr>
              <a:t>Speer</a:t>
            </a:r>
          </a:p>
          <a:p>
            <a:pPr algn="ctr" eaLnBrk="1" hangingPunct="1">
              <a:spcBef>
                <a:spcPts val="0"/>
              </a:spcBef>
            </a:pPr>
            <a:r>
              <a:rPr lang="de-DE" altLang="de-DE" sz="2400" dirty="0">
                <a:solidFill>
                  <a:srgbClr val="333333"/>
                </a:solidFill>
              </a:rPr>
              <a:t>Pfeil und Bogen</a:t>
            </a:r>
          </a:p>
        </p:txBody>
      </p:sp>
      <p:sp>
        <p:nvSpPr>
          <p:cNvPr id="10" name="Text Box 10">
            <a:extLst>
              <a:ext uri="{FF2B5EF4-FFF2-40B4-BE49-F238E27FC236}">
                <a16:creationId xmlns:a16="http://schemas.microsoft.com/office/drawing/2014/main" id="{C62D2DA9-A654-B4D4-88FC-E6DF7985DE4E}"/>
              </a:ext>
            </a:extLst>
          </p:cNvPr>
          <p:cNvSpPr txBox="1">
            <a:spLocks noChangeArrowheads="1"/>
          </p:cNvSpPr>
          <p:nvPr/>
        </p:nvSpPr>
        <p:spPr bwMode="auto">
          <a:xfrm>
            <a:off x="275781" y="2729469"/>
            <a:ext cx="2160588" cy="830997"/>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rPr>
              <a:t>Nomadinnen und Nomaden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„Die Altsteinzeit“ auf den Seiten 12 bis 13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a:t>
            </a:r>
            <a:r>
              <a:rPr lang="de-DE" altLang="de-DE" sz="1200" b="0">
                <a:solidFill>
                  <a:schemeClr val="tx1"/>
                </a:solidFill>
              </a:rPr>
              <a:t>, Bürmoos</a:t>
            </a:r>
            <a:endParaRPr lang="de-DE" altLang="de-DE" sz="1200" b="0" dirty="0">
              <a:solidFill>
                <a:schemeClr val="tx1"/>
              </a:solidFill>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222</Words>
  <Application>Microsoft Office PowerPoint</Application>
  <PresentationFormat>Bildschirmpräsentation (4:3)</PresentationFormat>
  <Paragraphs>46</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56</cp:revision>
  <dcterms:created xsi:type="dcterms:W3CDTF">2011-07-14T19:54:09Z</dcterms:created>
  <dcterms:modified xsi:type="dcterms:W3CDTF">2022-11-07T07:43:40Z</dcterms:modified>
</cp:coreProperties>
</file>