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Fake News</a:t>
            </a:r>
          </a:p>
        </p:txBody>
      </p:sp>
      <p:sp>
        <p:nvSpPr>
          <p:cNvPr id="12" name="Text Box 10"/>
          <p:cNvSpPr txBox="1">
            <a:spLocks noChangeArrowheads="1"/>
          </p:cNvSpPr>
          <p:nvPr/>
        </p:nvSpPr>
        <p:spPr bwMode="auto">
          <a:xfrm>
            <a:off x="2204737" y="1434851"/>
            <a:ext cx="466251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t>
            </a:r>
          </a:p>
          <a:p>
            <a:pPr algn="ctr" eaLnBrk="1" hangingPunct="1">
              <a:spcBef>
                <a:spcPts val="0"/>
              </a:spcBef>
            </a:pPr>
            <a:r>
              <a:rPr lang="de-DE" altLang="de-DE" sz="2800" dirty="0">
                <a:solidFill>
                  <a:srgbClr val="333333"/>
                </a:solidFill>
                <a:latin typeface="Calibri" panose="020F0502020204030204" pitchFamily="34" charset="0"/>
              </a:rPr>
              <a:t>Falschnachrichten, die aussehen, als wären </a:t>
            </a:r>
            <a:r>
              <a:rPr lang="de-DE" altLang="de-DE" sz="2800">
                <a:solidFill>
                  <a:srgbClr val="333333"/>
                </a:solidFill>
                <a:latin typeface="Calibri" panose="020F0502020204030204" pitchFamily="34" charset="0"/>
              </a:rPr>
              <a:t>sie wahr.</a:t>
            </a:r>
            <a:endParaRPr lang="de-DE" altLang="de-DE" sz="2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85D6A020-21BF-327A-85E7-C6ADD053B83D}"/>
              </a:ext>
            </a:extLst>
          </p:cNvPr>
          <p:cNvSpPr txBox="1">
            <a:spLocks noChangeArrowheads="1"/>
          </p:cNvSpPr>
          <p:nvPr/>
        </p:nvSpPr>
        <p:spPr bwMode="auto">
          <a:xfrm>
            <a:off x="2204737" y="3167390"/>
            <a:ext cx="46625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sollen</a:t>
            </a:r>
          </a:p>
        </p:txBody>
      </p:sp>
      <p:sp>
        <p:nvSpPr>
          <p:cNvPr id="4" name="Pfeil nach unten 7">
            <a:extLst>
              <a:ext uri="{FF2B5EF4-FFF2-40B4-BE49-F238E27FC236}">
                <a16:creationId xmlns:a16="http://schemas.microsoft.com/office/drawing/2014/main" id="{F343433B-A2AA-571D-6635-0A92E33BBE49}"/>
              </a:ext>
            </a:extLst>
          </p:cNvPr>
          <p:cNvSpPr>
            <a:spLocks noChangeArrowheads="1"/>
          </p:cNvSpPr>
          <p:nvPr/>
        </p:nvSpPr>
        <p:spPr bwMode="auto">
          <a:xfrm rot="16200000">
            <a:off x="5580335" y="3213100"/>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Pfeil nach unten 7">
            <a:extLst>
              <a:ext uri="{FF2B5EF4-FFF2-40B4-BE49-F238E27FC236}">
                <a16:creationId xmlns:a16="http://schemas.microsoft.com/office/drawing/2014/main" id="{C9040412-DF85-EA5D-4D9B-338007AF1528}"/>
              </a:ext>
            </a:extLst>
          </p:cNvPr>
          <p:cNvSpPr>
            <a:spLocks noChangeArrowheads="1"/>
          </p:cNvSpPr>
          <p:nvPr/>
        </p:nvSpPr>
        <p:spPr bwMode="auto">
          <a:xfrm rot="5400000">
            <a:off x="3276329" y="3213101"/>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1C8CEB93-C9EB-0329-D31B-87DD148A26C7}"/>
              </a:ext>
            </a:extLst>
          </p:cNvPr>
          <p:cNvSpPr txBox="1">
            <a:spLocks noChangeArrowheads="1"/>
          </p:cNvSpPr>
          <p:nvPr/>
        </p:nvSpPr>
        <p:spPr bwMode="auto">
          <a:xfrm>
            <a:off x="1232310" y="3167390"/>
            <a:ext cx="17281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täuschen</a:t>
            </a:r>
          </a:p>
        </p:txBody>
      </p:sp>
      <p:sp>
        <p:nvSpPr>
          <p:cNvPr id="7" name="Text Box 10">
            <a:extLst>
              <a:ext uri="{FF2B5EF4-FFF2-40B4-BE49-F238E27FC236}">
                <a16:creationId xmlns:a16="http://schemas.microsoft.com/office/drawing/2014/main" id="{9A353CF0-7478-CB20-6F90-EA6BB1B462F5}"/>
              </a:ext>
            </a:extLst>
          </p:cNvPr>
          <p:cNvSpPr txBox="1">
            <a:spLocks noChangeArrowheads="1"/>
          </p:cNvSpPr>
          <p:nvPr/>
        </p:nvSpPr>
        <p:spPr bwMode="auto">
          <a:xfrm>
            <a:off x="6183498" y="3167390"/>
            <a:ext cx="22049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manipulieren</a:t>
            </a:r>
          </a:p>
        </p:txBody>
      </p:sp>
      <p:sp>
        <p:nvSpPr>
          <p:cNvPr id="8" name="Text Box 10">
            <a:extLst>
              <a:ext uri="{FF2B5EF4-FFF2-40B4-BE49-F238E27FC236}">
                <a16:creationId xmlns:a16="http://schemas.microsoft.com/office/drawing/2014/main" id="{50B0173E-6DF0-187C-AC0F-AF46C66A7EA1}"/>
              </a:ext>
            </a:extLst>
          </p:cNvPr>
          <p:cNvSpPr txBox="1">
            <a:spLocks noChangeArrowheads="1"/>
          </p:cNvSpPr>
          <p:nvPr/>
        </p:nvSpPr>
        <p:spPr bwMode="auto">
          <a:xfrm>
            <a:off x="3460376" y="4346456"/>
            <a:ext cx="22232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Gründe</a:t>
            </a:r>
          </a:p>
        </p:txBody>
      </p:sp>
      <p:sp>
        <p:nvSpPr>
          <p:cNvPr id="9" name="Text Box 10">
            <a:extLst>
              <a:ext uri="{FF2B5EF4-FFF2-40B4-BE49-F238E27FC236}">
                <a16:creationId xmlns:a16="http://schemas.microsoft.com/office/drawing/2014/main" id="{49E48F27-63AB-C31A-F50F-00EBB6373181}"/>
              </a:ext>
            </a:extLst>
          </p:cNvPr>
          <p:cNvSpPr txBox="1">
            <a:spLocks noChangeArrowheads="1"/>
          </p:cNvSpPr>
          <p:nvPr/>
        </p:nvSpPr>
        <p:spPr bwMode="auto">
          <a:xfrm>
            <a:off x="611560" y="4410690"/>
            <a:ext cx="25202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Beeinflussung der Politik</a:t>
            </a:r>
          </a:p>
        </p:txBody>
      </p:sp>
      <p:sp>
        <p:nvSpPr>
          <p:cNvPr id="10" name="Text Box 10">
            <a:extLst>
              <a:ext uri="{FF2B5EF4-FFF2-40B4-BE49-F238E27FC236}">
                <a16:creationId xmlns:a16="http://schemas.microsoft.com/office/drawing/2014/main" id="{47922260-9761-5A0C-F038-BCBD05780B46}"/>
              </a:ext>
            </a:extLst>
          </p:cNvPr>
          <p:cNvSpPr txBox="1">
            <a:spLocks noChangeArrowheads="1"/>
          </p:cNvSpPr>
          <p:nvPr/>
        </p:nvSpPr>
        <p:spPr bwMode="auto">
          <a:xfrm>
            <a:off x="2204737" y="5661248"/>
            <a:ext cx="25202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Profit</a:t>
            </a:r>
          </a:p>
        </p:txBody>
      </p:sp>
      <p:sp>
        <p:nvSpPr>
          <p:cNvPr id="11" name="Text Box 10">
            <a:extLst>
              <a:ext uri="{FF2B5EF4-FFF2-40B4-BE49-F238E27FC236}">
                <a16:creationId xmlns:a16="http://schemas.microsoft.com/office/drawing/2014/main" id="{7AF66E3A-5BA7-3B83-8DD4-54B715AA794B}"/>
              </a:ext>
            </a:extLst>
          </p:cNvPr>
          <p:cNvSpPr txBox="1">
            <a:spLocks noChangeArrowheads="1"/>
          </p:cNvSpPr>
          <p:nvPr/>
        </p:nvSpPr>
        <p:spPr bwMode="auto">
          <a:xfrm>
            <a:off x="6372200" y="4387032"/>
            <a:ext cx="25202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Verbreitung von Ideologien</a:t>
            </a:r>
          </a:p>
        </p:txBody>
      </p:sp>
      <p:sp>
        <p:nvSpPr>
          <p:cNvPr id="13" name="Text Box 10">
            <a:extLst>
              <a:ext uri="{FF2B5EF4-FFF2-40B4-BE49-F238E27FC236}">
                <a16:creationId xmlns:a16="http://schemas.microsoft.com/office/drawing/2014/main" id="{5E6BB68A-3980-9FF7-2927-551BC6DE2591}"/>
              </a:ext>
            </a:extLst>
          </p:cNvPr>
          <p:cNvSpPr txBox="1">
            <a:spLocks noChangeArrowheads="1"/>
          </p:cNvSpPr>
          <p:nvPr/>
        </p:nvSpPr>
        <p:spPr bwMode="auto">
          <a:xfrm>
            <a:off x="4502312" y="5445804"/>
            <a:ext cx="274330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Wunsch nach Aufmerksamkeit</a:t>
            </a:r>
          </a:p>
        </p:txBody>
      </p:sp>
      <p:sp>
        <p:nvSpPr>
          <p:cNvPr id="14" name="Pfeil nach unten 7">
            <a:extLst>
              <a:ext uri="{FF2B5EF4-FFF2-40B4-BE49-F238E27FC236}">
                <a16:creationId xmlns:a16="http://schemas.microsoft.com/office/drawing/2014/main" id="{DB8A374B-DC20-C35B-A90D-9701A1E611C6}"/>
              </a:ext>
            </a:extLst>
          </p:cNvPr>
          <p:cNvSpPr>
            <a:spLocks noChangeArrowheads="1"/>
          </p:cNvSpPr>
          <p:nvPr/>
        </p:nvSpPr>
        <p:spPr bwMode="auto">
          <a:xfrm rot="4247033">
            <a:off x="3395950" y="4372112"/>
            <a:ext cx="269908" cy="598103"/>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Pfeil nach unten 7">
            <a:extLst>
              <a:ext uri="{FF2B5EF4-FFF2-40B4-BE49-F238E27FC236}">
                <a16:creationId xmlns:a16="http://schemas.microsoft.com/office/drawing/2014/main" id="{08C65D3E-30BB-6FDE-6F9B-8166863D8ACD}"/>
              </a:ext>
            </a:extLst>
          </p:cNvPr>
          <p:cNvSpPr>
            <a:spLocks noChangeArrowheads="1"/>
          </p:cNvSpPr>
          <p:nvPr/>
        </p:nvSpPr>
        <p:spPr bwMode="auto">
          <a:xfrm rot="17352967" flipH="1">
            <a:off x="5478142" y="4390924"/>
            <a:ext cx="269908" cy="598103"/>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Pfeil nach unten 7">
            <a:extLst>
              <a:ext uri="{FF2B5EF4-FFF2-40B4-BE49-F238E27FC236}">
                <a16:creationId xmlns:a16="http://schemas.microsoft.com/office/drawing/2014/main" id="{23EC0DC0-E371-5177-03FF-5C0C0F233149}"/>
              </a:ext>
            </a:extLst>
          </p:cNvPr>
          <p:cNvSpPr>
            <a:spLocks noChangeArrowheads="1"/>
          </p:cNvSpPr>
          <p:nvPr/>
        </p:nvSpPr>
        <p:spPr bwMode="auto">
          <a:xfrm rot="1147722" flipH="1">
            <a:off x="3891726" y="4934154"/>
            <a:ext cx="269908" cy="598103"/>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7">
            <a:extLst>
              <a:ext uri="{FF2B5EF4-FFF2-40B4-BE49-F238E27FC236}">
                <a16:creationId xmlns:a16="http://schemas.microsoft.com/office/drawing/2014/main" id="{CAA12A61-7674-16DF-3AC6-55E6CA3A1E54}"/>
              </a:ext>
            </a:extLst>
          </p:cNvPr>
          <p:cNvSpPr>
            <a:spLocks noChangeArrowheads="1"/>
          </p:cNvSpPr>
          <p:nvPr/>
        </p:nvSpPr>
        <p:spPr bwMode="auto">
          <a:xfrm rot="20452278">
            <a:off x="4982364" y="4915454"/>
            <a:ext cx="269908" cy="598103"/>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4" grpId="0" animBg="1"/>
      <p:bldP spid="5" grpId="0" animBg="1"/>
      <p:bldP spid="6" grpId="0"/>
      <p:bldP spid="7" grpId="0"/>
      <p:bldP spid="8" grpId="0"/>
      <p:bldP spid="9" grpId="0"/>
      <p:bldP spid="10" grpId="0"/>
      <p:bldP spid="11" grpId="0"/>
      <p:bldP spid="13" grpId="0"/>
      <p:bldP spid="14" grpId="0" animBg="1"/>
      <p:bldP spid="15"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„Medien“ auf den Seiten 124 </a:t>
            </a:r>
            <a:r>
              <a:rPr lang="de-DE" altLang="de-DE" sz="1100" b="0">
                <a:solidFill>
                  <a:schemeClr val="tx1"/>
                </a:solidFill>
                <a:latin typeface="Arial" charset="0"/>
                <a:cs typeface="Arial" charset="0"/>
              </a:rPr>
              <a:t>bis 125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59</cp:revision>
  <dcterms:created xsi:type="dcterms:W3CDTF">2011-07-14T19:54:09Z</dcterms:created>
  <dcterms:modified xsi:type="dcterms:W3CDTF">2025-05-09T05:12:08Z</dcterms:modified>
</cp:coreProperties>
</file>