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57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3" autoAdjust="0"/>
    <p:restoredTop sz="94705" autoAdjust="0"/>
  </p:normalViewPr>
  <p:slideViewPr>
    <p:cSldViewPr>
      <p:cViewPr varScale="1">
        <p:scale>
          <a:sx n="80" d="100"/>
          <a:sy n="80" d="100"/>
        </p:scale>
        <p:origin x="-1445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96A7C-6326-4077-81DB-02B460EEBDE7}" type="datetimeFigureOut">
              <a:rPr lang="de-AT" smtClean="0"/>
              <a:t>07.11.2017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3B56-58AC-4A42-8541-0E7B1C6AF63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5466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96A7C-6326-4077-81DB-02B460EEBDE7}" type="datetimeFigureOut">
              <a:rPr lang="de-AT" smtClean="0"/>
              <a:t>07.11.2017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3B56-58AC-4A42-8541-0E7B1C6AF63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03125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96A7C-6326-4077-81DB-02B460EEBDE7}" type="datetimeFigureOut">
              <a:rPr lang="de-AT" smtClean="0"/>
              <a:t>07.11.2017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3B56-58AC-4A42-8541-0E7B1C6AF63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7224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96A7C-6326-4077-81DB-02B460EEBDE7}" type="datetimeFigureOut">
              <a:rPr lang="de-AT" smtClean="0"/>
              <a:t>07.11.2017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3B56-58AC-4A42-8541-0E7B1C6AF63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25573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96A7C-6326-4077-81DB-02B460EEBDE7}" type="datetimeFigureOut">
              <a:rPr lang="de-AT" smtClean="0"/>
              <a:t>07.11.2017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3B56-58AC-4A42-8541-0E7B1C6AF63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98089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96A7C-6326-4077-81DB-02B460EEBDE7}" type="datetimeFigureOut">
              <a:rPr lang="de-AT" smtClean="0"/>
              <a:t>07.11.2017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3B56-58AC-4A42-8541-0E7B1C6AF63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48938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96A7C-6326-4077-81DB-02B460EEBDE7}" type="datetimeFigureOut">
              <a:rPr lang="de-AT" smtClean="0"/>
              <a:t>07.11.2017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3B56-58AC-4A42-8541-0E7B1C6AF63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16607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96A7C-6326-4077-81DB-02B460EEBDE7}" type="datetimeFigureOut">
              <a:rPr lang="de-AT" smtClean="0"/>
              <a:t>07.11.2017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3B56-58AC-4A42-8541-0E7B1C6AF63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59886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96A7C-6326-4077-81DB-02B460EEBDE7}" type="datetimeFigureOut">
              <a:rPr lang="de-AT" smtClean="0"/>
              <a:t>07.11.2017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3B56-58AC-4A42-8541-0E7B1C6AF63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84526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96A7C-6326-4077-81DB-02B460EEBDE7}" type="datetimeFigureOut">
              <a:rPr lang="de-AT" smtClean="0"/>
              <a:t>07.11.2017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3B56-58AC-4A42-8541-0E7B1C6AF63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15480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96A7C-6326-4077-81DB-02B460EEBDE7}" type="datetimeFigureOut">
              <a:rPr lang="de-AT" smtClean="0"/>
              <a:t>07.11.2017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3B56-58AC-4A42-8541-0E7B1C6AF63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57579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96A7C-6326-4077-81DB-02B460EEBDE7}" type="datetimeFigureOut">
              <a:rPr lang="de-AT" smtClean="0"/>
              <a:t>07.11.2017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83B56-58AC-4A42-8541-0E7B1C6AF63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91682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50"/>
          <a:stretch/>
        </p:blipFill>
        <p:spPr bwMode="auto">
          <a:xfrm>
            <a:off x="0" y="0"/>
            <a:ext cx="9144000" cy="908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hteck 5"/>
          <p:cNvSpPr/>
          <p:nvPr/>
        </p:nvSpPr>
        <p:spPr>
          <a:xfrm>
            <a:off x="813223" y="6237312"/>
            <a:ext cx="7776864" cy="49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© Österreichischer Bundesverlag Schulbuch GmbH &amp; Co. 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KG, Wien 2017 | www.oebv.at | </a:t>
            </a:r>
            <a:r>
              <a:rPr lang="en-GB" sz="800" dirty="0" err="1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zielsicher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 English for the Building Trades SB | ISBN: 978-3-209-09432-2</a:t>
            </a:r>
            <a:endParaRPr lang="de-AT" sz="3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Alle Rechte vorbehalten. Von dieser Druckvorlage ist die Vervielfältigung für den eigenen Unterrichtsgebrauch gestattet.</a:t>
            </a:r>
            <a:endParaRPr lang="de-AT" sz="32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Die Kopiergebühren sind abgegolten. Für Veränderungen durch Dritte übernimmt der Verlag keine Verantwortung.</a:t>
            </a:r>
            <a:endParaRPr lang="de-AT" sz="3200" dirty="0">
              <a:ea typeface="Calibri"/>
              <a:cs typeface="Times New Roman"/>
            </a:endParaRPr>
          </a:p>
        </p:txBody>
      </p:sp>
      <p:sp>
        <p:nvSpPr>
          <p:cNvPr id="5" name="Titel 1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1470025"/>
          </a:xfrm>
        </p:spPr>
        <p:txBody>
          <a:bodyPr/>
          <a:lstStyle/>
          <a:p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de-AT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</a:t>
            </a:r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de-AT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de-AT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823020" y="3429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28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de-AT" sz="28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AT" sz="28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</a:t>
            </a:r>
            <a:r>
              <a:rPr lang="de-AT" sz="28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safety</a:t>
            </a:r>
            <a:r>
              <a:rPr lang="de-AT" sz="28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rules</a:t>
            </a:r>
            <a:r>
              <a:rPr lang="de-AT" sz="28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AT" sz="28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AT" sz="28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</a:t>
            </a:r>
            <a:r>
              <a:rPr lang="de-AT" sz="28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</a:p>
          <a:p>
            <a:r>
              <a:rPr lang="de-AT" sz="28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de-AT" sz="28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</a:t>
            </a:r>
            <a:r>
              <a:rPr lang="de-AT" sz="28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having</a:t>
            </a:r>
            <a:r>
              <a:rPr lang="de-AT" sz="28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de-AT" sz="28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accident</a:t>
            </a:r>
            <a:endParaRPr lang="de-AT" sz="28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364088" y="908720"/>
            <a:ext cx="322599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zu Schulbuchseite 70/02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323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50"/>
          <a:stretch/>
        </p:blipFill>
        <p:spPr bwMode="auto">
          <a:xfrm>
            <a:off x="0" y="0"/>
            <a:ext cx="9144000" cy="908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hteck 5"/>
          <p:cNvSpPr/>
          <p:nvPr/>
        </p:nvSpPr>
        <p:spPr>
          <a:xfrm>
            <a:off x="827584" y="6111586"/>
            <a:ext cx="7776864" cy="111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© Österreichischer Bundesverlag Schulbuch GmbH &amp; Co. 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KG, Wien 2017 | www.oebv.at | </a:t>
            </a:r>
            <a:r>
              <a:rPr lang="en-GB" sz="800" dirty="0" err="1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zielsicher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 English for the Building Trades SB | ISBN: 978-3-209-09432-2</a:t>
            </a:r>
            <a:endParaRPr lang="de-AT" sz="3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Alle Rechte vorbehalten. Von dieser Druckvorlage ist die Vervielfältigung für den eigenen Unterrichtsgebrauch gestattet.</a:t>
            </a:r>
            <a:endParaRPr lang="de-AT" sz="32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Die Kopiergebühren sind abgegolten. Für Veränderungen durch Dritte übernimmt der Verlag keine Verantwortung.</a:t>
            </a:r>
          </a:p>
          <a:p>
            <a:pPr>
              <a:spcAft>
                <a:spcPts val="0"/>
              </a:spcAft>
            </a:pP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Bildquelle: Fotolia.com</a:t>
            </a:r>
            <a:endParaRPr lang="de-AT" sz="800" dirty="0" smtClean="0">
              <a:solidFill>
                <a:srgbClr val="595959"/>
              </a:solidFill>
              <a:effectLst/>
              <a:latin typeface="Arial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endParaRPr lang="de-AT" sz="3200" dirty="0">
              <a:ea typeface="Calibri"/>
              <a:cs typeface="Times New Roman"/>
            </a:endParaRPr>
          </a:p>
        </p:txBody>
      </p:sp>
      <p:sp>
        <p:nvSpPr>
          <p:cNvPr id="5" name="Titel 1"/>
          <p:cNvSpPr>
            <a:spLocks noGrp="1"/>
          </p:cNvSpPr>
          <p:nvPr>
            <p:ph type="ctrTitle"/>
          </p:nvPr>
        </p:nvSpPr>
        <p:spPr>
          <a:xfrm>
            <a:off x="685800" y="920180"/>
            <a:ext cx="7772400" cy="792087"/>
          </a:xfrm>
        </p:spPr>
        <p:txBody>
          <a:bodyPr/>
          <a:lstStyle/>
          <a:p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de-AT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</a:t>
            </a:r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de-AT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de-AT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2555776" y="1988840"/>
            <a:ext cx="61206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colour</a:t>
            </a:r>
            <a:r>
              <a:rPr lang="de-A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endParaRPr lang="de-AT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general</a:t>
            </a:r>
            <a:endParaRPr lang="de-AT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meaning</a:t>
            </a:r>
            <a:r>
              <a:rPr lang="de-A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danger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alarm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prohibition</a:t>
            </a:r>
            <a:endParaRPr lang="de-AT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instruction</a:t>
            </a:r>
            <a:r>
              <a:rPr lang="de-A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  <a:endParaRPr lang="de-AT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	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dangerous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behaviour</a:t>
            </a:r>
            <a:endParaRPr lang="de-AT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de-A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orm: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	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shape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circle</a:t>
            </a:r>
            <a:endParaRPr lang="de-AT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black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pictogram</a:t>
            </a:r>
            <a:endParaRPr lang="de-AT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edging</a:t>
            </a:r>
            <a:endParaRPr lang="de-A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39391"/>
            <a:ext cx="187642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6219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50"/>
          <a:stretch/>
        </p:blipFill>
        <p:spPr bwMode="auto">
          <a:xfrm>
            <a:off x="0" y="0"/>
            <a:ext cx="9144000" cy="908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hteck 5"/>
          <p:cNvSpPr/>
          <p:nvPr/>
        </p:nvSpPr>
        <p:spPr>
          <a:xfrm>
            <a:off x="827584" y="6111586"/>
            <a:ext cx="7776864" cy="62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© Österreichischer Bundesverlag Schulbuch GmbH &amp; Co. 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KG, Wien 2017 | www.oebv.at | </a:t>
            </a:r>
            <a:r>
              <a:rPr lang="en-GB" sz="800" dirty="0" err="1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zielsicher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 English for the Building Trades SB | ISBN: 978-3-209-09432-2</a:t>
            </a:r>
            <a:endParaRPr lang="de-AT" sz="3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Alle Rechte vorbehalten. Von dieser Druckvorlage ist die Vervielfältigung für den eigenen Unterrichtsgebrauch gestattet.</a:t>
            </a:r>
            <a:endParaRPr lang="de-AT" sz="32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Die Kopiergebühren sind abgegolten. Für Veränderungen durch Dritte übernimmt der Verlag keine Verantwortung.</a:t>
            </a:r>
          </a:p>
          <a:p>
            <a:pPr>
              <a:spcAft>
                <a:spcPts val="0"/>
              </a:spcAft>
            </a:pP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Bildquelle: </a:t>
            </a:r>
            <a:r>
              <a:rPr lang="de-AT" sz="800" dirty="0" err="1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angusben</a:t>
            </a: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 / </a:t>
            </a:r>
            <a:r>
              <a:rPr lang="de-AT" sz="800" dirty="0" err="1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Thinkstock</a:t>
            </a:r>
            <a:endParaRPr lang="de-AT" sz="3200" dirty="0">
              <a:ea typeface="Calibri"/>
              <a:cs typeface="Times New Roman"/>
            </a:endParaRPr>
          </a:p>
        </p:txBody>
      </p:sp>
      <p:sp>
        <p:nvSpPr>
          <p:cNvPr id="5" name="Titel 1"/>
          <p:cNvSpPr>
            <a:spLocks noGrp="1"/>
          </p:cNvSpPr>
          <p:nvPr>
            <p:ph type="ctrTitle"/>
          </p:nvPr>
        </p:nvSpPr>
        <p:spPr>
          <a:xfrm>
            <a:off x="685800" y="920180"/>
            <a:ext cx="7772400" cy="792087"/>
          </a:xfrm>
        </p:spPr>
        <p:txBody>
          <a:bodyPr/>
          <a:lstStyle/>
          <a:p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de-AT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</a:t>
            </a:r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de-AT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de-AT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2555776" y="1988840"/>
            <a:ext cx="61206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colour</a:t>
            </a:r>
            <a:r>
              <a:rPr lang="de-A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yellow</a:t>
            </a:r>
            <a:endParaRPr lang="de-AT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general</a:t>
            </a:r>
            <a:endParaRPr lang="de-AT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meaning</a:t>
            </a:r>
            <a:r>
              <a:rPr lang="de-A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warning</a:t>
            </a:r>
            <a:endParaRPr lang="de-AT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instruction</a:t>
            </a:r>
            <a:r>
              <a:rPr lang="de-A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>
                <a:latin typeface="Arial" panose="020B0604020202020204" pitchFamily="34" charset="0"/>
                <a:cs typeface="Arial" panose="020B0604020202020204" pitchFamily="34" charset="0"/>
              </a:rPr>
              <a:t>careful</a:t>
            </a:r>
            <a:endParaRPr lang="de-AT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take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precautions</a:t>
            </a:r>
            <a:endParaRPr lang="de-AT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form: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	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shape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triangle</a:t>
            </a:r>
            <a:endParaRPr lang="de-AT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black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pictogram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on 			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yellow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black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edging</a:t>
            </a:r>
            <a:endParaRPr lang="de-A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2" y="2896555"/>
            <a:ext cx="2347254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4092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50"/>
          <a:stretch/>
        </p:blipFill>
        <p:spPr bwMode="auto">
          <a:xfrm>
            <a:off x="0" y="0"/>
            <a:ext cx="9144000" cy="908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hteck 5"/>
          <p:cNvSpPr/>
          <p:nvPr/>
        </p:nvSpPr>
        <p:spPr>
          <a:xfrm>
            <a:off x="827584" y="6111586"/>
            <a:ext cx="7776864" cy="62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© Österreichischer Bundesverlag Schulbuch GmbH &amp; Co. 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KG, Wien 2017 | www.oebv.at | </a:t>
            </a:r>
            <a:r>
              <a:rPr lang="en-GB" sz="800" dirty="0" err="1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zielsicher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 English for the Building Trades SB | ISBN: 978-3-209-09432-2</a:t>
            </a:r>
            <a:endParaRPr lang="de-AT" sz="3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Alle Rechte vorbehalten. Von dieser Druckvorlage ist die Vervielfältigung für den eigenen Unterrichtsgebrauch gestattet.</a:t>
            </a:r>
            <a:endParaRPr lang="de-AT" sz="32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Die Kopiergebühren sind abgegolten. Für Veränderungen durch Dritte übernimmt der Verlag keine Verantwortung.</a:t>
            </a:r>
          </a:p>
          <a:p>
            <a:pPr>
              <a:spcAft>
                <a:spcPts val="0"/>
              </a:spcAft>
            </a:pP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Bildquelle: T. Michel - Fotolia.com</a:t>
            </a:r>
            <a:endParaRPr lang="de-AT" sz="3200" dirty="0">
              <a:ea typeface="Calibri"/>
              <a:cs typeface="Times New Roman"/>
            </a:endParaRPr>
          </a:p>
        </p:txBody>
      </p:sp>
      <p:sp>
        <p:nvSpPr>
          <p:cNvPr id="5" name="Titel 1"/>
          <p:cNvSpPr>
            <a:spLocks noGrp="1"/>
          </p:cNvSpPr>
          <p:nvPr>
            <p:ph type="ctrTitle"/>
          </p:nvPr>
        </p:nvSpPr>
        <p:spPr>
          <a:xfrm>
            <a:off x="685800" y="920180"/>
            <a:ext cx="7772400" cy="792087"/>
          </a:xfrm>
        </p:spPr>
        <p:txBody>
          <a:bodyPr/>
          <a:lstStyle/>
          <a:p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de-AT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</a:t>
            </a:r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de-AT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de-AT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2555776" y="1988840"/>
            <a:ext cx="61206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colour</a:t>
            </a:r>
            <a:r>
              <a:rPr lang="de-A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blue</a:t>
            </a:r>
            <a:endParaRPr lang="de-AT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general</a:t>
            </a:r>
            <a:endParaRPr lang="de-AT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meaning</a:t>
            </a:r>
            <a:r>
              <a:rPr lang="de-A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mandatory</a:t>
            </a:r>
            <a:endParaRPr lang="de-AT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instruction</a:t>
            </a:r>
            <a:r>
              <a:rPr lang="de-A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AT" sz="2800" dirty="0" err="1">
                <a:latin typeface="Arial" panose="020B0604020202020204" pitchFamily="34" charset="0"/>
                <a:cs typeface="Arial" panose="020B0604020202020204" pitchFamily="34" charset="0"/>
              </a:rPr>
              <a:t>specific</a:t>
            </a:r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>
                <a:latin typeface="Arial" panose="020B0604020202020204" pitchFamily="34" charset="0"/>
                <a:cs typeface="Arial" panose="020B0604020202020204" pitchFamily="34" charset="0"/>
              </a:rPr>
              <a:t>action</a:t>
            </a:r>
            <a:endParaRPr lang="de-AT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e.g</a:t>
            </a:r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AT" sz="2800" dirty="0" err="1">
                <a:latin typeface="Arial" panose="020B0604020202020204" pitchFamily="34" charset="0"/>
                <a:cs typeface="Arial" panose="020B0604020202020204" pitchFamily="34" charset="0"/>
              </a:rPr>
              <a:t>wear</a:t>
            </a:r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>
                <a:latin typeface="Arial" panose="020B0604020202020204" pitchFamily="34" charset="0"/>
                <a:cs typeface="Arial" panose="020B0604020202020204" pitchFamily="34" charset="0"/>
              </a:rPr>
              <a:t>protective</a:t>
            </a:r>
            <a:endParaRPr lang="de-AT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  <a:endParaRPr lang="de-AT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form: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	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shape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circle</a:t>
            </a:r>
            <a:endParaRPr lang="de-AT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  </a:t>
            </a:r>
            <a:r>
              <a:rPr lang="de-AT" sz="2800" dirty="0" err="1">
                <a:latin typeface="Arial" panose="020B0604020202020204" pitchFamily="34" charset="0"/>
                <a:cs typeface="Arial" panose="020B0604020202020204" pitchFamily="34" charset="0"/>
              </a:rPr>
              <a:t>white</a:t>
            </a:r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>
                <a:latin typeface="Arial" panose="020B0604020202020204" pitchFamily="34" charset="0"/>
                <a:cs typeface="Arial" panose="020B0604020202020204" pitchFamily="34" charset="0"/>
              </a:rPr>
              <a:t>pictogram</a:t>
            </a:r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AT" sz="2800" dirty="0" err="1">
                <a:latin typeface="Arial" panose="020B0604020202020204" pitchFamily="34" charset="0"/>
                <a:cs typeface="Arial" panose="020B0604020202020204" pitchFamily="34" charset="0"/>
              </a:rPr>
              <a:t>blue</a:t>
            </a:r>
            <a:endParaRPr lang="de-AT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		  </a:t>
            </a:r>
            <a:r>
              <a:rPr lang="de-AT" sz="2800" dirty="0" err="1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  <a:endParaRPr lang="de-A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92896"/>
            <a:ext cx="2212384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6883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50"/>
          <a:stretch/>
        </p:blipFill>
        <p:spPr bwMode="auto">
          <a:xfrm>
            <a:off x="0" y="0"/>
            <a:ext cx="9144000" cy="908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hteck 5"/>
          <p:cNvSpPr/>
          <p:nvPr/>
        </p:nvSpPr>
        <p:spPr>
          <a:xfrm>
            <a:off x="827584" y="6111586"/>
            <a:ext cx="7776864" cy="62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© Österreichischer Bundesverlag Schulbuch GmbH &amp; Co. 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KG, Wien 2017 | www.oebv.at | </a:t>
            </a:r>
            <a:r>
              <a:rPr lang="en-GB" sz="800" dirty="0" err="1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zielsicher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 English for the Building Trades SB | ISBN: 978-3-209-09432-2</a:t>
            </a:r>
            <a:endParaRPr lang="de-AT" sz="3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Alle Rechte vorbehalten. Von dieser Druckvorlage ist die Vervielfältigung für den eigenen Unterrichtsgebrauch gestattet.</a:t>
            </a:r>
            <a:endParaRPr lang="de-AT" sz="32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Die Kopiergebühren sind abgegolten. Für Veränderungen durch Dritte übernimmt der Verlag keine Verantwortung.</a:t>
            </a:r>
          </a:p>
          <a:p>
            <a:pPr>
              <a:spcAft>
                <a:spcPts val="0"/>
              </a:spcAft>
            </a:pP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Bildquelle: </a:t>
            </a:r>
            <a:r>
              <a:rPr lang="de-AT" sz="800" dirty="0" err="1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coolvectormaker</a:t>
            </a: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 / </a:t>
            </a:r>
            <a:r>
              <a:rPr lang="de-AT" sz="800" dirty="0" err="1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Thinkstock</a:t>
            </a:r>
            <a:endParaRPr lang="de-AT" sz="3200" dirty="0">
              <a:ea typeface="Calibri"/>
              <a:cs typeface="Times New Roman"/>
            </a:endParaRPr>
          </a:p>
        </p:txBody>
      </p:sp>
      <p:sp>
        <p:nvSpPr>
          <p:cNvPr id="5" name="Titel 1"/>
          <p:cNvSpPr>
            <a:spLocks noGrp="1"/>
          </p:cNvSpPr>
          <p:nvPr>
            <p:ph type="ctrTitle"/>
          </p:nvPr>
        </p:nvSpPr>
        <p:spPr>
          <a:xfrm>
            <a:off x="685800" y="920180"/>
            <a:ext cx="7772400" cy="792087"/>
          </a:xfrm>
        </p:spPr>
        <p:txBody>
          <a:bodyPr/>
          <a:lstStyle/>
          <a:p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de-AT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</a:t>
            </a:r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de-AT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de-AT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2501702" y="2086744"/>
            <a:ext cx="62646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colour</a:t>
            </a:r>
            <a:r>
              <a:rPr lang="de-A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green</a:t>
            </a:r>
            <a:endParaRPr lang="de-AT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general</a:t>
            </a:r>
            <a:endParaRPr lang="de-AT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meaning</a:t>
            </a:r>
            <a:r>
              <a:rPr lang="de-A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  </a:t>
            </a:r>
            <a:r>
              <a:rPr lang="de-AT" sz="2800" dirty="0" err="1">
                <a:latin typeface="Arial" panose="020B0604020202020204" pitchFamily="34" charset="0"/>
                <a:cs typeface="Arial" panose="020B0604020202020204" pitchFamily="34" charset="0"/>
              </a:rPr>
              <a:t>emergency</a:t>
            </a:r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>
                <a:latin typeface="Arial" panose="020B0604020202020204" pitchFamily="34" charset="0"/>
                <a:cs typeface="Arial" panose="020B0604020202020204" pitchFamily="34" charset="0"/>
              </a:rPr>
              <a:t>escape</a:t>
            </a:r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AT" sz="2800" dirty="0" err="1"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aid</a:t>
            </a:r>
            <a:endParaRPr lang="de-AT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instruction</a:t>
            </a:r>
            <a:r>
              <a:rPr lang="de-A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AT" sz="2800" dirty="0" err="1">
                <a:latin typeface="Arial" panose="020B0604020202020204" pitchFamily="34" charset="0"/>
                <a:cs typeface="Arial" panose="020B0604020202020204" pitchFamily="34" charset="0"/>
              </a:rPr>
              <a:t>take</a:t>
            </a:r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 positive </a:t>
            </a:r>
            <a:r>
              <a:rPr lang="de-AT" sz="2800" dirty="0" err="1">
                <a:latin typeface="Arial" panose="020B0604020202020204" pitchFamily="34" charset="0"/>
                <a:cs typeface="Arial" panose="020B0604020202020204" pitchFamily="34" charset="0"/>
              </a:rPr>
              <a:t>action</a:t>
            </a:r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A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form: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	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shape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rectangle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		</a:t>
            </a:r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square</a:t>
            </a:r>
            <a:endParaRPr lang="de-AT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		  </a:t>
            </a:r>
            <a:r>
              <a:rPr lang="de-AT" sz="2800" dirty="0" err="1">
                <a:latin typeface="Arial" panose="020B0604020202020204" pitchFamily="34" charset="0"/>
                <a:cs typeface="Arial" panose="020B0604020202020204" pitchFamily="34" charset="0"/>
              </a:rPr>
              <a:t>white</a:t>
            </a:r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>
                <a:latin typeface="Arial" panose="020B0604020202020204" pitchFamily="34" charset="0"/>
                <a:cs typeface="Arial" panose="020B0604020202020204" pitchFamily="34" charset="0"/>
              </a:rPr>
              <a:t>pictogram</a:t>
            </a:r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AT" sz="2800" dirty="0" err="1">
                <a:latin typeface="Arial" panose="020B0604020202020204" pitchFamily="34" charset="0"/>
                <a:cs typeface="Arial" panose="020B0604020202020204" pitchFamily="34" charset="0"/>
              </a:rPr>
              <a:t>green</a:t>
            </a:r>
            <a:endParaRPr lang="de-AT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		  </a:t>
            </a:r>
            <a:r>
              <a:rPr lang="de-AT" sz="2800" dirty="0" err="1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  <a:endParaRPr lang="de-A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6" r="23796"/>
          <a:stretch/>
        </p:blipFill>
        <p:spPr bwMode="auto">
          <a:xfrm>
            <a:off x="539551" y="2060848"/>
            <a:ext cx="1869503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6551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50"/>
          <a:stretch/>
        </p:blipFill>
        <p:spPr bwMode="auto">
          <a:xfrm>
            <a:off x="0" y="0"/>
            <a:ext cx="9144000" cy="908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hteck 5"/>
          <p:cNvSpPr/>
          <p:nvPr/>
        </p:nvSpPr>
        <p:spPr>
          <a:xfrm>
            <a:off x="841326" y="6111586"/>
            <a:ext cx="7776864" cy="62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© Österreichischer Bundesverlag Schulbuch GmbH &amp; Co. 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KG, Wien 2017 | www.oebv.at | </a:t>
            </a:r>
            <a:r>
              <a:rPr lang="en-GB" sz="800" dirty="0" err="1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zielsicher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 English for the Building Trades SB | ISBN: 978-3-209-09432-2</a:t>
            </a:r>
            <a:endParaRPr lang="de-AT" sz="3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Alle Rechte vorbehalten. Von dieser Druckvorlage ist die Vervielfältigung für den eigenen Unterrichtsgebrauch gestattet.</a:t>
            </a:r>
            <a:endParaRPr lang="de-AT" sz="32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Die Kopiergebühren sind abgegolten. Für Veränderungen durch Dritte übernimmt der Verlag keine Verantwortung.</a:t>
            </a:r>
          </a:p>
          <a:p>
            <a:pPr>
              <a:spcAft>
                <a:spcPts val="0"/>
              </a:spcAft>
            </a:pP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Bildquelle: </a:t>
            </a:r>
            <a:r>
              <a:rPr lang="de-AT" sz="800" dirty="0" err="1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lydialimss</a:t>
            </a: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 - iStockphoto.com</a:t>
            </a:r>
            <a:endParaRPr lang="de-AT" sz="3200" dirty="0">
              <a:ea typeface="Calibri"/>
              <a:cs typeface="Times New Roman"/>
            </a:endParaRPr>
          </a:p>
        </p:txBody>
      </p:sp>
      <p:sp>
        <p:nvSpPr>
          <p:cNvPr id="5" name="Titel 1"/>
          <p:cNvSpPr>
            <a:spLocks noGrp="1"/>
          </p:cNvSpPr>
          <p:nvPr>
            <p:ph type="ctrTitle"/>
          </p:nvPr>
        </p:nvSpPr>
        <p:spPr>
          <a:xfrm>
            <a:off x="685800" y="920180"/>
            <a:ext cx="7772400" cy="792087"/>
          </a:xfrm>
        </p:spPr>
        <p:txBody>
          <a:bodyPr/>
          <a:lstStyle/>
          <a:p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de-AT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</a:t>
            </a:r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de-AT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de-AT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2501702" y="2086744"/>
            <a:ext cx="626469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colour</a:t>
            </a:r>
            <a:r>
              <a:rPr lang="de-A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 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endParaRPr lang="de-AT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general</a:t>
            </a:r>
            <a:endParaRPr lang="de-AT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meaning</a:t>
            </a:r>
            <a:r>
              <a:rPr lang="de-A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 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fire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>
                <a:latin typeface="Arial" panose="020B0604020202020204" pitchFamily="34" charset="0"/>
                <a:cs typeface="Arial" panose="020B0604020202020204" pitchFamily="34" charset="0"/>
              </a:rPr>
              <a:t>fighting</a:t>
            </a:r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		 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signs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AT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instruction</a:t>
            </a:r>
            <a:r>
              <a:rPr lang="de-A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showing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>
                <a:latin typeface="Arial" panose="020B0604020202020204" pitchFamily="34" charset="0"/>
                <a:cs typeface="Arial" panose="020B0604020202020204" pitchFamily="34" charset="0"/>
              </a:rPr>
              <a:t>location</a:t>
            </a:r>
            <a:endParaRPr lang="de-AT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form: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	  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shape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square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AT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		  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white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>
                <a:latin typeface="Arial" panose="020B0604020202020204" pitchFamily="34" charset="0"/>
                <a:cs typeface="Arial" panose="020B0604020202020204" pitchFamily="34" charset="0"/>
              </a:rPr>
              <a:t>pictogram</a:t>
            </a:r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endParaRPr lang="de-AT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800" dirty="0">
                <a:latin typeface="Arial" panose="020B0604020202020204" pitchFamily="34" charset="0"/>
                <a:cs typeface="Arial" panose="020B0604020202020204" pitchFamily="34" charset="0"/>
              </a:rPr>
              <a:t>		  </a:t>
            </a:r>
            <a:r>
              <a:rPr lang="de-A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  <a:endParaRPr lang="de-A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57450"/>
            <a:ext cx="1962150" cy="1943100"/>
          </a:xfrm>
          <a:prstGeom prst="rect">
            <a:avLst/>
          </a:prstGeom>
          <a:solidFill>
            <a:srgbClr val="FF000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9931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50"/>
          <a:stretch/>
        </p:blipFill>
        <p:spPr bwMode="auto">
          <a:xfrm>
            <a:off x="0" y="0"/>
            <a:ext cx="9144000" cy="908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hteck 5"/>
          <p:cNvSpPr/>
          <p:nvPr/>
        </p:nvSpPr>
        <p:spPr>
          <a:xfrm>
            <a:off x="853877" y="6071671"/>
            <a:ext cx="7776864" cy="123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© Österreichischer Bundesverlag Schulbuch GmbH &amp; Co. 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KG, Wien 2017 | www.oebv.at | </a:t>
            </a:r>
            <a:r>
              <a:rPr lang="en-GB" sz="800" dirty="0" err="1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zielsicher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 English for the Building Trades SB | ISBN: 978-3-209-09432-2</a:t>
            </a:r>
            <a:endParaRPr lang="de-AT" sz="3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Alle Rechte vorbehalten. Von dieser Druckvorlage ist die Vervielfältigung für den eigenen Unterrichtsgebrauch gestattet.</a:t>
            </a:r>
            <a:endParaRPr lang="de-AT" sz="32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Die Kopiergebühren sind abgegolten. Für Veränderungen durch Dritte übernimmt der Verlag keine Verantwortung.</a:t>
            </a:r>
            <a:endParaRPr lang="de-AT" sz="800" dirty="0">
              <a:solidFill>
                <a:srgbClr val="595959"/>
              </a:solidFill>
              <a:latin typeface="Arial"/>
              <a:ea typeface="Calibri"/>
              <a:cs typeface="Times New Roman"/>
            </a:endParaRPr>
          </a:p>
          <a:p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Bildquellen: </a:t>
            </a:r>
            <a:r>
              <a:rPr lang="de-AT" sz="800" dirty="0" err="1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lydialimss</a:t>
            </a: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 - iStockphoto.com; </a:t>
            </a:r>
            <a:r>
              <a:rPr lang="de-AT" sz="800" dirty="0" err="1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coolvectormaker</a:t>
            </a: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 / </a:t>
            </a:r>
            <a:r>
              <a:rPr lang="de-AT" sz="800" dirty="0" err="1" smtClean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Thinkstock</a:t>
            </a:r>
            <a:r>
              <a:rPr lang="de-AT" sz="800" dirty="0" smtClean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; </a:t>
            </a: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T. Michel - Fotolia.com; </a:t>
            </a:r>
            <a:r>
              <a:rPr lang="de-AT" sz="800" dirty="0" smtClean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Fotolia.com; </a:t>
            </a:r>
            <a:r>
              <a:rPr lang="de-AT" sz="800" dirty="0" err="1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angusben</a:t>
            </a: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 / </a:t>
            </a:r>
            <a:r>
              <a:rPr lang="de-AT" sz="800" dirty="0" err="1" smtClean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Thinkstock</a:t>
            </a:r>
            <a:endParaRPr lang="de-AT" sz="3200" dirty="0">
              <a:ea typeface="Calibri"/>
              <a:cs typeface="Times New Roman"/>
            </a:endParaRPr>
          </a:p>
          <a:p>
            <a:endParaRPr lang="de-AT" sz="800" dirty="0">
              <a:solidFill>
                <a:srgbClr val="595959"/>
              </a:solidFill>
              <a:latin typeface="Arial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endParaRPr lang="de-AT" sz="3200" dirty="0">
              <a:ea typeface="Calibri"/>
              <a:cs typeface="Times New Roman"/>
            </a:endParaRPr>
          </a:p>
        </p:txBody>
      </p:sp>
      <p:sp>
        <p:nvSpPr>
          <p:cNvPr id="5" name="Titel 1"/>
          <p:cNvSpPr>
            <a:spLocks noGrp="1"/>
          </p:cNvSpPr>
          <p:nvPr>
            <p:ph type="ctrTitle"/>
          </p:nvPr>
        </p:nvSpPr>
        <p:spPr>
          <a:xfrm>
            <a:off x="395535" y="1124744"/>
            <a:ext cx="8235205" cy="1440159"/>
          </a:xfrm>
        </p:spPr>
        <p:txBody>
          <a:bodyPr>
            <a:normAutofit fontScale="90000"/>
          </a:bodyPr>
          <a:lstStyle/>
          <a:p>
            <a:r>
              <a:rPr lang="de-AT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</a:t>
            </a:r>
            <a:r>
              <a:rPr lang="de-AT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</a:t>
            </a:r>
            <a:r>
              <a:rPr lang="de-AT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</a:t>
            </a:r>
            <a:r>
              <a:rPr lang="de-AT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</a:t>
            </a:r>
            <a:r>
              <a:rPr lang="de-AT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</a:t>
            </a:r>
            <a:r>
              <a:rPr lang="de-AT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</a:t>
            </a:r>
            <a:r>
              <a:rPr lang="de-AT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AT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AT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safety</a:t>
            </a:r>
            <a:r>
              <a:rPr lang="de-AT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signs</a:t>
            </a:r>
            <a:endParaRPr lang="de-AT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57450"/>
            <a:ext cx="1962150" cy="1943100"/>
          </a:xfrm>
          <a:prstGeom prst="rect">
            <a:avLst/>
          </a:prstGeom>
          <a:solidFill>
            <a:srgbClr val="FF0000"/>
          </a:solidFill>
          <a:ln>
            <a:noFill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6" r="23796"/>
          <a:stretch/>
        </p:blipFill>
        <p:spPr bwMode="auto">
          <a:xfrm>
            <a:off x="2690689" y="3154114"/>
            <a:ext cx="1869503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36912"/>
            <a:ext cx="2212384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9"/>
          <a:stretch/>
        </p:blipFill>
        <p:spPr bwMode="auto">
          <a:xfrm>
            <a:off x="6372200" y="4329100"/>
            <a:ext cx="1876425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005" y="2204864"/>
            <a:ext cx="187642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1913319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514</Words>
  <Application>Microsoft Office PowerPoint</Application>
  <PresentationFormat>Bildschirmpräsentation (4:3)</PresentationFormat>
  <Paragraphs>76</Paragraphs>
  <Slides>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Larissa</vt:lpstr>
      <vt:lpstr>Are you safe at work?</vt:lpstr>
      <vt:lpstr>Are you safe at work?</vt:lpstr>
      <vt:lpstr>Are you safe at work?</vt:lpstr>
      <vt:lpstr>Are you safe at work?</vt:lpstr>
      <vt:lpstr>Are you safe at work?</vt:lpstr>
      <vt:lpstr>Are you safe at work?</vt:lpstr>
      <vt:lpstr>Now let us identify some special safety signs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Rusch, Mag. Monika</dc:creator>
  <cp:lastModifiedBy>Rusch, Mag. Monika</cp:lastModifiedBy>
  <cp:revision>8</cp:revision>
  <dcterms:created xsi:type="dcterms:W3CDTF">2017-09-20T14:39:08Z</dcterms:created>
  <dcterms:modified xsi:type="dcterms:W3CDTF">2017-11-07T11:48:49Z</dcterms:modified>
</cp:coreProperties>
</file>