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5" r:id="rId4"/>
    <p:sldId id="310" r:id="rId5"/>
    <p:sldId id="311" r:id="rId6"/>
    <p:sldId id="308" r:id="rId7"/>
  </p:sldIdLst>
  <p:sldSz cx="9144000" cy="6858000" type="screen4x3"/>
  <p:notesSz cx="6858000" cy="9144000"/>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7BC21C"/>
    <a:srgbClr val="A8CCD9"/>
    <a:srgbClr val="549BB5"/>
    <a:srgbClr val="A8B6D9"/>
    <a:srgbClr val="006990"/>
    <a:srgbClr val="FF9900"/>
    <a:srgbClr val="B5EDB5"/>
    <a:srgbClr val="2CBB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varScale="1">
        <p:scale>
          <a:sx n="82" d="100"/>
          <a:sy n="82" d="100"/>
        </p:scale>
        <p:origin x="1474" y="58"/>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DE8AAF6D-D270-C0F3-A270-162F05F7BBFE}"/>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ECE7AD88-EFA6-5EBD-5C83-9B56651DA3B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9220" name="Rectangle 4">
            <a:extLst>
              <a:ext uri="{FF2B5EF4-FFF2-40B4-BE49-F238E27FC236}">
                <a16:creationId xmlns:a16="http://schemas.microsoft.com/office/drawing/2014/main" id="{A9760376-A2E7-E032-79C7-0361D0153F40}"/>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FC47BB9A-5767-6856-EF11-AC56909F9711}"/>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D5D8AF99-A650-5117-E0EE-F27D6833BAD4}"/>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722D78F2-0443-C81F-C084-DAB28A1A096B}"/>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09958A88-9DDC-49DE-B771-91AE103BE0E7}"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4E182B27-2B40-DA1B-A665-2F55C1E0925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C56E9CF3-7F9D-4709-A012-252650724325}" type="slidenum">
              <a:rPr lang="de-DE" altLang="de-DE"/>
              <a:pPr eaLnBrk="1" hangingPunct="1">
                <a:spcBef>
                  <a:spcPct val="0"/>
                </a:spcBef>
              </a:pPr>
              <a:t>1</a:t>
            </a:fld>
            <a:endParaRPr lang="de-DE" altLang="de-DE"/>
          </a:p>
        </p:txBody>
      </p:sp>
      <p:sp>
        <p:nvSpPr>
          <p:cNvPr id="10243" name="Rectangle 2">
            <a:extLst>
              <a:ext uri="{FF2B5EF4-FFF2-40B4-BE49-F238E27FC236}">
                <a16:creationId xmlns:a16="http://schemas.microsoft.com/office/drawing/2014/main" id="{A5D08CD0-FF45-8569-678F-C5855363658D}"/>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41081EF3-2F8B-3345-9BCE-7F40776E4DE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0514EE63-C523-06CB-7273-AC2BBA2ED4A8}"/>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3" name="Rectangle 5">
            <a:extLst>
              <a:ext uri="{FF2B5EF4-FFF2-40B4-BE49-F238E27FC236}">
                <a16:creationId xmlns:a16="http://schemas.microsoft.com/office/drawing/2014/main" id="{00166613-E6A9-F3FD-A5ED-A2E52D16B09D}"/>
              </a:ext>
            </a:extLst>
          </p:cNvPr>
          <p:cNvSpPr>
            <a:spLocks noChangeArrowheads="1"/>
          </p:cNvSpPr>
          <p:nvPr userDrawn="1"/>
        </p:nvSpPr>
        <p:spPr bwMode="auto">
          <a:xfrm>
            <a:off x="0" y="0"/>
            <a:ext cx="9144000" cy="2060575"/>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4" name="Text Box 10">
            <a:extLst>
              <a:ext uri="{FF2B5EF4-FFF2-40B4-BE49-F238E27FC236}">
                <a16:creationId xmlns:a16="http://schemas.microsoft.com/office/drawing/2014/main" id="{A03F7EC6-8238-E24D-E1A1-964CD09D447B}"/>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a:solidFill>
                  <a:schemeClr val="folHlink"/>
                </a:solidFill>
              </a:rPr>
              <a:t>BioTOP 1</a:t>
            </a:r>
          </a:p>
        </p:txBody>
      </p:sp>
      <p:pic>
        <p:nvPicPr>
          <p:cNvPr id="5" name="Picture 2">
            <a:extLst>
              <a:ext uri="{FF2B5EF4-FFF2-40B4-BE49-F238E27FC236}">
                <a16:creationId xmlns:a16="http://schemas.microsoft.com/office/drawing/2014/main" id="{E7283FA7-303B-FFCF-E7B7-9444CFD46E7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31125" y="5805488"/>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2350170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45629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852210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38098209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20112803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337478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6943953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623825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9267606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40866742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8578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101615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40134270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891496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0935448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1241760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2872692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817400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539725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3148498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526326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180595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541123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32AFEC69-5211-EE29-92DF-DF82DF5309E2}"/>
              </a:ext>
            </a:extLst>
          </p:cNvPr>
          <p:cNvSpPr>
            <a:spLocks noChangeArrowheads="1"/>
          </p:cNvSpPr>
          <p:nvPr userDrawn="1"/>
        </p:nvSpPr>
        <p:spPr bwMode="auto">
          <a:xfrm>
            <a:off x="0" y="0"/>
            <a:ext cx="9144000" cy="476250"/>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1027" name="Rectangle 3">
            <a:extLst>
              <a:ext uri="{FF2B5EF4-FFF2-40B4-BE49-F238E27FC236}">
                <a16:creationId xmlns:a16="http://schemas.microsoft.com/office/drawing/2014/main" id="{FCB4CA66-6CF4-F440-A4EE-BB41F46C0173}"/>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D7411832-321A-981A-3C71-4055D94CB73F}"/>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6AAD8F82-CD2B-BCFE-9885-8E644BDDE323}"/>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E1B919C1-E023-C44C-A388-42A5768C1406}"/>
              </a:ext>
            </a:extLst>
          </p:cNvPr>
          <p:cNvSpPr>
            <a:spLocks noChangeArrowheads="1"/>
          </p:cNvSpPr>
          <p:nvPr userDrawn="1"/>
        </p:nvSpPr>
        <p:spPr bwMode="auto">
          <a:xfrm>
            <a:off x="8388350" y="6237288"/>
            <a:ext cx="287338" cy="287337"/>
          </a:xfrm>
          <a:prstGeom prst="actionButtonInformatio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914AACF6-7355-9D27-7026-EEB5F3AC95C9}"/>
              </a:ext>
            </a:extLst>
          </p:cNvPr>
          <p:cNvSpPr>
            <a:spLocks noChangeArrowheads="1"/>
          </p:cNvSpPr>
          <p:nvPr userDrawn="1"/>
        </p:nvSpPr>
        <p:spPr bwMode="auto">
          <a:xfrm>
            <a:off x="7956550" y="6237288"/>
            <a:ext cx="287338" cy="287337"/>
          </a:xfrm>
          <a:prstGeom prst="actionButtonBeginning">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0EBD5193-71A2-8BD7-6553-79C4401E90A8}"/>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sz="2400">
                <a:solidFill>
                  <a:schemeClr val="folHlink"/>
                </a:solidFill>
              </a:rPr>
              <a:t>BioTOP 1</a:t>
            </a:r>
          </a:p>
        </p:txBody>
      </p:sp>
    </p:spTree>
  </p:cSld>
  <p:clrMap bg1="lt1" tx1="dk1" bg2="lt2" tx2="dk2" accent1="accent1" accent2="accent2" accent3="accent3" accent4="accent4" accent5="accent5" accent6="accent6" hlink="hlink" folHlink="folHlink"/>
  <p:sldLayoutIdLst>
    <p:sldLayoutId id="2147483749"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4FA91FB-2BF2-47E0-46C4-EF2BE0EDAF34}"/>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D5CE9C19-4CAB-6DA8-6F2A-A07F6B6332F2}"/>
              </a:ext>
            </a:extLst>
          </p:cNvPr>
          <p:cNvSpPr>
            <a:spLocks noGrp="1" noChangeArrowheads="1"/>
          </p:cNvSpPr>
          <p:nvPr>
            <p:ph type="ctrTitle"/>
          </p:nvPr>
        </p:nvSpPr>
        <p:spPr>
          <a:xfrm>
            <a:off x="468313" y="836613"/>
            <a:ext cx="7772400" cy="792162"/>
          </a:xfrm>
        </p:spPr>
        <p:txBody>
          <a:bodyPr/>
          <a:lstStyle/>
          <a:p>
            <a:pPr eaLnBrk="1" hangingPunct="1"/>
            <a:r>
              <a:rPr lang="de-DE" altLang="de-DE"/>
              <a:t>Der Aufbau einer Blütenpflanze</a:t>
            </a:r>
          </a:p>
        </p:txBody>
      </p:sp>
      <p:sp>
        <p:nvSpPr>
          <p:cNvPr id="4099" name="Text Box 17">
            <a:extLst>
              <a:ext uri="{FF2B5EF4-FFF2-40B4-BE49-F238E27FC236}">
                <a16:creationId xmlns:a16="http://schemas.microsoft.com/office/drawing/2014/main" id="{73B6E129-7BFF-D7F1-22C5-EFAB9E004F33}"/>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 typeface="Wingdings" panose="05000000000000000000" pitchFamily="2" charset="2"/>
              <a:buChar char="§"/>
            </a:pPr>
            <a:r>
              <a:rPr lang="de-DE" altLang="de-DE" sz="2000">
                <a:latin typeface="Arial" panose="020B0604020202020204" pitchFamily="34" charset="0"/>
              </a:rPr>
              <a:t> </a:t>
            </a:r>
            <a:r>
              <a:rPr lang="de-DE" altLang="de-DE" sz="2000">
                <a:latin typeface="Arial" panose="020B0604020202020204" pitchFamily="34" charset="0"/>
                <a:hlinkClick r:id="rId3" action="ppaction://hlinksldjump"/>
              </a:rPr>
              <a:t>schrittweiser Aufbau des Tafelbildes</a:t>
            </a:r>
            <a:endParaRPr lang="de-DE" altLang="de-DE" sz="2000">
              <a:latin typeface="Arial" panose="020B0604020202020204" pitchFamily="34" charset="0"/>
            </a:endParaRPr>
          </a:p>
          <a:p>
            <a:pPr eaLnBrk="1" hangingPunct="1">
              <a:spcBef>
                <a:spcPct val="50000"/>
              </a:spcBef>
              <a:buClrTx/>
              <a:buFont typeface="Wingdings" panose="05000000000000000000" pitchFamily="2" charset="2"/>
              <a:buChar char="§"/>
            </a:pPr>
            <a:r>
              <a:rPr lang="de-DE" altLang="de-DE" sz="2000">
                <a:latin typeface="Arial" panose="020B0604020202020204" pitchFamily="34" charset="0"/>
              </a:rPr>
              <a:t> </a:t>
            </a:r>
            <a:r>
              <a:rPr lang="de-DE" altLang="de-DE" sz="2000">
                <a:latin typeface="Arial" panose="020B0604020202020204" pitchFamily="34" charset="0"/>
                <a:hlinkClick r:id="rId4" action="ppaction://hlinksldjump"/>
              </a:rPr>
              <a:t>vollständige Ansicht</a:t>
            </a:r>
            <a:endParaRPr lang="de-DE" altLang="de-DE" sz="2000">
              <a:latin typeface="Arial" panose="020B0604020202020204" pitchFamily="34" charset="0"/>
            </a:endParaRPr>
          </a:p>
          <a:p>
            <a:pPr eaLnBrk="1" hangingPunct="1">
              <a:spcBef>
                <a:spcPct val="50000"/>
              </a:spcBef>
              <a:buClrTx/>
              <a:buFont typeface="Wingdings" panose="05000000000000000000" pitchFamily="2" charset="2"/>
              <a:buChar char="§"/>
            </a:pPr>
            <a:r>
              <a:rPr lang="de-DE" altLang="de-DE" sz="2000">
                <a:latin typeface="Arial" panose="020B0604020202020204" pitchFamily="34" charset="0"/>
              </a:rPr>
              <a:t> </a:t>
            </a:r>
            <a:r>
              <a:rPr lang="de-DE" altLang="de-DE" sz="2000">
                <a:latin typeface="Arial" panose="020B0604020202020204" pitchFamily="34" charset="0"/>
                <a:hlinkClick r:id="rId5" action="ppaction://hlinksldjump"/>
              </a:rPr>
              <a:t>zum Ausfüllen</a:t>
            </a:r>
            <a:endParaRPr lang="de-DE" altLang="de-DE" sz="2000">
              <a:latin typeface="Arial" panose="020B0604020202020204" pitchFamily="34" charset="0"/>
            </a:endParaRPr>
          </a:p>
        </p:txBody>
      </p:sp>
      <p:sp>
        <p:nvSpPr>
          <p:cNvPr id="4100" name="Text Box 18">
            <a:extLst>
              <a:ext uri="{FF2B5EF4-FFF2-40B4-BE49-F238E27FC236}">
                <a16:creationId xmlns:a16="http://schemas.microsoft.com/office/drawing/2014/main" id="{9459FD4F-B68D-3232-90D2-C59BC8A76528}"/>
              </a:ext>
            </a:extLst>
          </p:cNvPr>
          <p:cNvSpPr txBox="1">
            <a:spLocks noChangeArrowheads="1"/>
          </p:cNvSpPr>
          <p:nvPr/>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4200">
                <a:solidFill>
                  <a:schemeClr val="folHlink"/>
                </a:solidFill>
                <a:latin typeface="Arial" panose="020B0604020202020204" pitchFamily="34" charset="0"/>
              </a:rPr>
              <a:t>BioTOP 1</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F19067C1-F91C-692E-98F4-3A22FFF490E1}"/>
              </a:ext>
            </a:extLst>
          </p:cNvPr>
          <p:cNvSpPr>
            <a:spLocks noGrp="1" noChangeArrowheads="1"/>
          </p:cNvSpPr>
          <p:nvPr>
            <p:ph type="title"/>
          </p:nvPr>
        </p:nvSpPr>
        <p:spPr/>
        <p:txBody>
          <a:bodyPr/>
          <a:lstStyle/>
          <a:p>
            <a:r>
              <a:rPr lang="de-DE" altLang="de-DE"/>
              <a:t>Der Aufbau einer Blütenpflanze</a:t>
            </a:r>
          </a:p>
        </p:txBody>
      </p:sp>
      <p:sp>
        <p:nvSpPr>
          <p:cNvPr id="116761" name="Text Box 25">
            <a:extLst>
              <a:ext uri="{FF2B5EF4-FFF2-40B4-BE49-F238E27FC236}">
                <a16:creationId xmlns:a16="http://schemas.microsoft.com/office/drawing/2014/main" id="{B0733CDF-F5F6-BD7D-CF0F-53A65E8DA38A}"/>
              </a:ext>
            </a:extLst>
          </p:cNvPr>
          <p:cNvSpPr txBox="1">
            <a:spLocks noChangeArrowheads="1"/>
          </p:cNvSpPr>
          <p:nvPr/>
        </p:nvSpPr>
        <p:spPr bwMode="auto">
          <a:xfrm>
            <a:off x="1403350" y="1054100"/>
            <a:ext cx="16557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Blüte</a:t>
            </a:r>
          </a:p>
        </p:txBody>
      </p:sp>
      <p:sp>
        <p:nvSpPr>
          <p:cNvPr id="116764" name="Text Box 28">
            <a:extLst>
              <a:ext uri="{FF2B5EF4-FFF2-40B4-BE49-F238E27FC236}">
                <a16:creationId xmlns:a16="http://schemas.microsoft.com/office/drawing/2014/main" id="{B7EAF457-97B1-2035-F690-2992EB2E8BD1}"/>
              </a:ext>
            </a:extLst>
          </p:cNvPr>
          <p:cNvSpPr txBox="1">
            <a:spLocks noChangeArrowheads="1"/>
          </p:cNvSpPr>
          <p:nvPr/>
        </p:nvSpPr>
        <p:spPr bwMode="auto">
          <a:xfrm>
            <a:off x="758825" y="2601913"/>
            <a:ext cx="16557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Laubblatt</a:t>
            </a:r>
          </a:p>
        </p:txBody>
      </p:sp>
      <p:sp>
        <p:nvSpPr>
          <p:cNvPr id="116767" name="Text Box 31">
            <a:extLst>
              <a:ext uri="{FF2B5EF4-FFF2-40B4-BE49-F238E27FC236}">
                <a16:creationId xmlns:a16="http://schemas.microsoft.com/office/drawing/2014/main" id="{902FC07E-4EE3-278F-26EE-DACC1D8E18F5}"/>
              </a:ext>
            </a:extLst>
          </p:cNvPr>
          <p:cNvSpPr txBox="1">
            <a:spLocks noChangeArrowheads="1"/>
          </p:cNvSpPr>
          <p:nvPr/>
        </p:nvSpPr>
        <p:spPr bwMode="auto">
          <a:xfrm>
            <a:off x="1658938" y="6007100"/>
            <a:ext cx="15113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Wurzel</a:t>
            </a:r>
          </a:p>
        </p:txBody>
      </p:sp>
      <p:pic>
        <p:nvPicPr>
          <p:cNvPr id="5126" name="Grafik 1">
            <a:extLst>
              <a:ext uri="{FF2B5EF4-FFF2-40B4-BE49-F238E27FC236}">
                <a16:creationId xmlns:a16="http://schemas.microsoft.com/office/drawing/2014/main" id="{474C5DA6-1833-5BA2-A7A8-2EBB2DFC08B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57500" y="571500"/>
            <a:ext cx="34290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 name="Text Box 34">
            <a:extLst>
              <a:ext uri="{FF2B5EF4-FFF2-40B4-BE49-F238E27FC236}">
                <a16:creationId xmlns:a16="http://schemas.microsoft.com/office/drawing/2014/main" id="{0272147C-1440-DB98-A5DA-959ECB6B5A3C}"/>
              </a:ext>
            </a:extLst>
          </p:cNvPr>
          <p:cNvSpPr txBox="1">
            <a:spLocks noChangeArrowheads="1"/>
          </p:cNvSpPr>
          <p:nvPr/>
        </p:nvSpPr>
        <p:spPr bwMode="auto">
          <a:xfrm>
            <a:off x="5470525" y="100488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Sprossachse</a:t>
            </a:r>
          </a:p>
        </p:txBody>
      </p:sp>
      <p:grpSp>
        <p:nvGrpSpPr>
          <p:cNvPr id="5128" name="Gruppieren 3">
            <a:extLst>
              <a:ext uri="{FF2B5EF4-FFF2-40B4-BE49-F238E27FC236}">
                <a16:creationId xmlns:a16="http://schemas.microsoft.com/office/drawing/2014/main" id="{91807945-B588-2F9B-4FB9-6DFB6F31C8A8}"/>
              </a:ext>
            </a:extLst>
          </p:cNvPr>
          <p:cNvGrpSpPr>
            <a:grpSpLocks/>
          </p:cNvGrpSpPr>
          <p:nvPr/>
        </p:nvGrpSpPr>
        <p:grpSpPr bwMode="auto">
          <a:xfrm>
            <a:off x="542925" y="1017588"/>
            <a:ext cx="7196138" cy="5349875"/>
            <a:chOff x="542132" y="1016794"/>
            <a:chExt cx="7197377" cy="5350669"/>
          </a:xfrm>
        </p:grpSpPr>
        <p:grpSp>
          <p:nvGrpSpPr>
            <p:cNvPr id="5150" name="Group 63">
              <a:extLst>
                <a:ext uri="{FF2B5EF4-FFF2-40B4-BE49-F238E27FC236}">
                  <a16:creationId xmlns:a16="http://schemas.microsoft.com/office/drawing/2014/main" id="{0D9136AC-CD28-ACEF-6E66-EC51AB34CC0E}"/>
                </a:ext>
              </a:extLst>
            </p:cNvPr>
            <p:cNvGrpSpPr>
              <a:grpSpLocks/>
            </p:cNvGrpSpPr>
            <p:nvPr/>
          </p:nvGrpSpPr>
          <p:grpSpPr bwMode="auto">
            <a:xfrm>
              <a:off x="1045369" y="1052736"/>
              <a:ext cx="2881313" cy="360363"/>
              <a:chOff x="385" y="1117"/>
              <a:chExt cx="1815" cy="227"/>
            </a:xfrm>
          </p:grpSpPr>
          <p:sp>
            <p:nvSpPr>
              <p:cNvPr id="5163" name="Rectangle 64">
                <a:extLst>
                  <a:ext uri="{FF2B5EF4-FFF2-40B4-BE49-F238E27FC236}">
                    <a16:creationId xmlns:a16="http://schemas.microsoft.com/office/drawing/2014/main" id="{3737AC27-E89E-F32E-E267-F898A3C13C0F}"/>
                  </a:ext>
                </a:extLst>
              </p:cNvPr>
              <p:cNvSpPr>
                <a:spLocks noChangeArrowheads="1"/>
              </p:cNvSpPr>
              <p:nvPr/>
            </p:nvSpPr>
            <p:spPr bwMode="auto">
              <a:xfrm>
                <a:off x="385" y="1117"/>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64" name="Line 65">
                <a:extLst>
                  <a:ext uri="{FF2B5EF4-FFF2-40B4-BE49-F238E27FC236}">
                    <a16:creationId xmlns:a16="http://schemas.microsoft.com/office/drawing/2014/main" id="{209BF849-203B-005E-CC3C-52323682995C}"/>
                  </a:ext>
                </a:extLst>
              </p:cNvPr>
              <p:cNvSpPr>
                <a:spLocks noChangeShapeType="1"/>
              </p:cNvSpPr>
              <p:nvPr/>
            </p:nvSpPr>
            <p:spPr bwMode="auto">
              <a:xfrm>
                <a:off x="1655" y="1207"/>
                <a:ext cx="545"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51" name="Group 66">
              <a:extLst>
                <a:ext uri="{FF2B5EF4-FFF2-40B4-BE49-F238E27FC236}">
                  <a16:creationId xmlns:a16="http://schemas.microsoft.com/office/drawing/2014/main" id="{A2B52860-7DCE-AAB6-4958-78C5FE733FA4}"/>
                </a:ext>
              </a:extLst>
            </p:cNvPr>
            <p:cNvGrpSpPr>
              <a:grpSpLocks/>
            </p:cNvGrpSpPr>
            <p:nvPr/>
          </p:nvGrpSpPr>
          <p:grpSpPr bwMode="auto">
            <a:xfrm>
              <a:off x="542132" y="2601119"/>
              <a:ext cx="3384550" cy="647700"/>
              <a:chOff x="385" y="1661"/>
              <a:chExt cx="2132" cy="408"/>
            </a:xfrm>
          </p:grpSpPr>
          <p:sp>
            <p:nvSpPr>
              <p:cNvPr id="5161" name="Rectangle 67">
                <a:extLst>
                  <a:ext uri="{FF2B5EF4-FFF2-40B4-BE49-F238E27FC236}">
                    <a16:creationId xmlns:a16="http://schemas.microsoft.com/office/drawing/2014/main" id="{123AFE99-FFBE-AC2A-4F48-02BEDC9CE497}"/>
                  </a:ext>
                </a:extLst>
              </p:cNvPr>
              <p:cNvSpPr>
                <a:spLocks noChangeArrowheads="1"/>
              </p:cNvSpPr>
              <p:nvPr/>
            </p:nvSpPr>
            <p:spPr bwMode="auto">
              <a:xfrm>
                <a:off x="385" y="166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62" name="Line 68">
                <a:extLst>
                  <a:ext uri="{FF2B5EF4-FFF2-40B4-BE49-F238E27FC236}">
                    <a16:creationId xmlns:a16="http://schemas.microsoft.com/office/drawing/2014/main" id="{8AE617C0-58C8-C63D-8073-080E8906A85D}"/>
                  </a:ext>
                </a:extLst>
              </p:cNvPr>
              <p:cNvSpPr>
                <a:spLocks noChangeShapeType="1"/>
              </p:cNvSpPr>
              <p:nvPr/>
            </p:nvSpPr>
            <p:spPr bwMode="auto">
              <a:xfrm>
                <a:off x="1655" y="1797"/>
                <a:ext cx="862"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52" name="Group 72">
              <a:extLst>
                <a:ext uri="{FF2B5EF4-FFF2-40B4-BE49-F238E27FC236}">
                  <a16:creationId xmlns:a16="http://schemas.microsoft.com/office/drawing/2014/main" id="{0B06B974-A635-125B-F6F7-8DF26095D41A}"/>
                </a:ext>
              </a:extLst>
            </p:cNvPr>
            <p:cNvGrpSpPr>
              <a:grpSpLocks/>
            </p:cNvGrpSpPr>
            <p:nvPr/>
          </p:nvGrpSpPr>
          <p:grpSpPr bwMode="auto">
            <a:xfrm>
              <a:off x="1442245" y="5862638"/>
              <a:ext cx="2736850" cy="504825"/>
              <a:chOff x="385" y="2160"/>
              <a:chExt cx="1724" cy="318"/>
            </a:xfrm>
          </p:grpSpPr>
          <p:sp>
            <p:nvSpPr>
              <p:cNvPr id="5159" name="Rectangle 73">
                <a:extLst>
                  <a:ext uri="{FF2B5EF4-FFF2-40B4-BE49-F238E27FC236}">
                    <a16:creationId xmlns:a16="http://schemas.microsoft.com/office/drawing/2014/main" id="{5061DEAB-83CA-052F-AD68-69956D611A18}"/>
                  </a:ext>
                </a:extLst>
              </p:cNvPr>
              <p:cNvSpPr>
                <a:spLocks noChangeArrowheads="1"/>
              </p:cNvSpPr>
              <p:nvPr/>
            </p:nvSpPr>
            <p:spPr bwMode="auto">
              <a:xfrm>
                <a:off x="385" y="225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60" name="Line 74">
                <a:extLst>
                  <a:ext uri="{FF2B5EF4-FFF2-40B4-BE49-F238E27FC236}">
                    <a16:creationId xmlns:a16="http://schemas.microsoft.com/office/drawing/2014/main" id="{DBBC381B-F6B4-1FD7-8A10-327311B15CF8}"/>
                  </a:ext>
                </a:extLst>
              </p:cNvPr>
              <p:cNvSpPr>
                <a:spLocks noChangeShapeType="1"/>
              </p:cNvSpPr>
              <p:nvPr/>
            </p:nvSpPr>
            <p:spPr bwMode="auto">
              <a:xfrm flipV="1">
                <a:off x="1655" y="2160"/>
                <a:ext cx="454"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53" name="Group 84">
              <a:extLst>
                <a:ext uri="{FF2B5EF4-FFF2-40B4-BE49-F238E27FC236}">
                  <a16:creationId xmlns:a16="http://schemas.microsoft.com/office/drawing/2014/main" id="{735F5938-FB8B-F290-A1FC-C4E10B723321}"/>
                </a:ext>
              </a:extLst>
            </p:cNvPr>
            <p:cNvGrpSpPr>
              <a:grpSpLocks/>
            </p:cNvGrpSpPr>
            <p:nvPr/>
          </p:nvGrpSpPr>
          <p:grpSpPr bwMode="auto">
            <a:xfrm>
              <a:off x="4427984" y="1016794"/>
              <a:ext cx="3311525" cy="1584325"/>
              <a:chOff x="2699" y="1026"/>
              <a:chExt cx="2086" cy="998"/>
            </a:xfrm>
          </p:grpSpPr>
          <p:sp>
            <p:nvSpPr>
              <p:cNvPr id="5157" name="Line 71">
                <a:extLst>
                  <a:ext uri="{FF2B5EF4-FFF2-40B4-BE49-F238E27FC236}">
                    <a16:creationId xmlns:a16="http://schemas.microsoft.com/office/drawing/2014/main" id="{193F5B1F-7C69-214F-988D-22CFAEFB33B5}"/>
                  </a:ext>
                </a:extLst>
              </p:cNvPr>
              <p:cNvSpPr>
                <a:spLocks noChangeShapeType="1"/>
              </p:cNvSpPr>
              <p:nvPr/>
            </p:nvSpPr>
            <p:spPr bwMode="auto">
              <a:xfrm flipH="1">
                <a:off x="2699" y="1253"/>
                <a:ext cx="453" cy="77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8" name="Rectangle 83">
                <a:extLst>
                  <a:ext uri="{FF2B5EF4-FFF2-40B4-BE49-F238E27FC236}">
                    <a16:creationId xmlns:a16="http://schemas.microsoft.com/office/drawing/2014/main" id="{AC5207ED-D9DC-E50E-CB90-A455828DEEF7}"/>
                  </a:ext>
                </a:extLst>
              </p:cNvPr>
              <p:cNvSpPr>
                <a:spLocks noChangeArrowheads="1"/>
              </p:cNvSpPr>
              <p:nvPr/>
            </p:nvSpPr>
            <p:spPr bwMode="auto">
              <a:xfrm>
                <a:off x="3152" y="1026"/>
                <a:ext cx="1633"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5154" name="Gruppieren 2">
              <a:extLst>
                <a:ext uri="{FF2B5EF4-FFF2-40B4-BE49-F238E27FC236}">
                  <a16:creationId xmlns:a16="http://schemas.microsoft.com/office/drawing/2014/main" id="{63614C2B-082B-2867-C6ED-638E75B14999}"/>
                </a:ext>
              </a:extLst>
            </p:cNvPr>
            <p:cNvGrpSpPr>
              <a:grpSpLocks/>
            </p:cNvGrpSpPr>
            <p:nvPr/>
          </p:nvGrpSpPr>
          <p:grpSpPr bwMode="auto">
            <a:xfrm>
              <a:off x="1166019" y="4772025"/>
              <a:ext cx="3261965" cy="744538"/>
              <a:chOff x="1166019" y="4772025"/>
              <a:chExt cx="3261965" cy="744538"/>
            </a:xfrm>
          </p:grpSpPr>
          <p:sp>
            <p:nvSpPr>
              <p:cNvPr id="5155" name="Rectangle 76">
                <a:extLst>
                  <a:ext uri="{FF2B5EF4-FFF2-40B4-BE49-F238E27FC236}">
                    <a16:creationId xmlns:a16="http://schemas.microsoft.com/office/drawing/2014/main" id="{AD9D2158-3680-4351-8D49-D9E8E1F7C2C7}"/>
                  </a:ext>
                </a:extLst>
              </p:cNvPr>
              <p:cNvSpPr>
                <a:spLocks noChangeArrowheads="1"/>
              </p:cNvSpPr>
              <p:nvPr/>
            </p:nvSpPr>
            <p:spPr bwMode="auto">
              <a:xfrm>
                <a:off x="1166019" y="4772025"/>
                <a:ext cx="2017713"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56" name="Line 77">
                <a:extLst>
                  <a:ext uri="{FF2B5EF4-FFF2-40B4-BE49-F238E27FC236}">
                    <a16:creationId xmlns:a16="http://schemas.microsoft.com/office/drawing/2014/main" id="{ECC7F86F-7B47-1B6B-7E84-C9E2987EB37A}"/>
                  </a:ext>
                </a:extLst>
              </p:cNvPr>
              <p:cNvSpPr>
                <a:spLocks noChangeShapeType="1"/>
              </p:cNvSpPr>
              <p:nvPr/>
            </p:nvSpPr>
            <p:spPr bwMode="auto">
              <a:xfrm>
                <a:off x="3169444" y="4950620"/>
                <a:ext cx="1258540" cy="56594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
        <p:nvSpPr>
          <p:cNvPr id="62" name="Text Box 37">
            <a:extLst>
              <a:ext uri="{FF2B5EF4-FFF2-40B4-BE49-F238E27FC236}">
                <a16:creationId xmlns:a16="http://schemas.microsoft.com/office/drawing/2014/main" id="{B6D5D763-0243-A31A-9323-2DD0CFCDA1AC}"/>
              </a:ext>
            </a:extLst>
          </p:cNvPr>
          <p:cNvSpPr txBox="1">
            <a:spLocks noChangeArrowheads="1"/>
          </p:cNvSpPr>
          <p:nvPr/>
        </p:nvSpPr>
        <p:spPr bwMode="auto">
          <a:xfrm>
            <a:off x="1403350" y="4797425"/>
            <a:ext cx="16557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Zwiebel</a:t>
            </a:r>
          </a:p>
        </p:txBody>
      </p:sp>
      <p:sp>
        <p:nvSpPr>
          <p:cNvPr id="5130" name="Rectangle 27">
            <a:extLst>
              <a:ext uri="{FF2B5EF4-FFF2-40B4-BE49-F238E27FC236}">
                <a16:creationId xmlns:a16="http://schemas.microsoft.com/office/drawing/2014/main" id="{931DBE8D-19AE-22CE-D86D-AA3528CBA2C2}"/>
              </a:ext>
            </a:extLst>
          </p:cNvPr>
          <p:cNvSpPr>
            <a:spLocks noChangeArrowheads="1"/>
          </p:cNvSpPr>
          <p:nvPr/>
        </p:nvSpPr>
        <p:spPr bwMode="auto">
          <a:xfrm>
            <a:off x="5795963" y="4005263"/>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1" name="Rectangle 30">
            <a:extLst>
              <a:ext uri="{FF2B5EF4-FFF2-40B4-BE49-F238E27FC236}">
                <a16:creationId xmlns:a16="http://schemas.microsoft.com/office/drawing/2014/main" id="{5F5BBC1C-ADCF-5030-1FC6-62C6CFAE07E9}"/>
              </a:ext>
            </a:extLst>
          </p:cNvPr>
          <p:cNvSpPr>
            <a:spLocks noChangeArrowheads="1"/>
          </p:cNvSpPr>
          <p:nvPr/>
        </p:nvSpPr>
        <p:spPr bwMode="auto">
          <a:xfrm>
            <a:off x="5795963" y="5522913"/>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2" name="Rectangle 33">
            <a:extLst>
              <a:ext uri="{FF2B5EF4-FFF2-40B4-BE49-F238E27FC236}">
                <a16:creationId xmlns:a16="http://schemas.microsoft.com/office/drawing/2014/main" id="{A21B74BD-26DD-8469-9D19-71173B4CC09A}"/>
              </a:ext>
            </a:extLst>
          </p:cNvPr>
          <p:cNvSpPr>
            <a:spLocks noChangeArrowheads="1"/>
          </p:cNvSpPr>
          <p:nvPr/>
        </p:nvSpPr>
        <p:spPr bwMode="auto">
          <a:xfrm>
            <a:off x="5795963" y="4508500"/>
            <a:ext cx="201612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3" name="Rectangle 36">
            <a:extLst>
              <a:ext uri="{FF2B5EF4-FFF2-40B4-BE49-F238E27FC236}">
                <a16:creationId xmlns:a16="http://schemas.microsoft.com/office/drawing/2014/main" id="{664693E4-BD37-75F1-48EB-8B164EF99A6B}"/>
              </a:ext>
            </a:extLst>
          </p:cNvPr>
          <p:cNvSpPr>
            <a:spLocks noChangeArrowheads="1"/>
          </p:cNvSpPr>
          <p:nvPr/>
        </p:nvSpPr>
        <p:spPr bwMode="auto">
          <a:xfrm>
            <a:off x="5795963" y="5011738"/>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4" name="Rectangle 24">
            <a:extLst>
              <a:ext uri="{FF2B5EF4-FFF2-40B4-BE49-F238E27FC236}">
                <a16:creationId xmlns:a16="http://schemas.microsoft.com/office/drawing/2014/main" id="{C9B3DD55-BE7E-3EC1-0DBA-221CBF528527}"/>
              </a:ext>
            </a:extLst>
          </p:cNvPr>
          <p:cNvSpPr>
            <a:spLocks noChangeArrowheads="1"/>
          </p:cNvSpPr>
          <p:nvPr/>
        </p:nvSpPr>
        <p:spPr bwMode="auto">
          <a:xfrm>
            <a:off x="5795963" y="3500438"/>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8" name="Group 44">
            <a:extLst>
              <a:ext uri="{FF2B5EF4-FFF2-40B4-BE49-F238E27FC236}">
                <a16:creationId xmlns:a16="http://schemas.microsoft.com/office/drawing/2014/main" id="{8B47ED70-FEDE-BE20-EC7E-1D993FA84879}"/>
              </a:ext>
            </a:extLst>
          </p:cNvPr>
          <p:cNvGrpSpPr>
            <a:grpSpLocks/>
          </p:cNvGrpSpPr>
          <p:nvPr/>
        </p:nvGrpSpPr>
        <p:grpSpPr bwMode="auto">
          <a:xfrm>
            <a:off x="5795963" y="3500438"/>
            <a:ext cx="2016125" cy="360362"/>
            <a:chOff x="431" y="3339"/>
            <a:chExt cx="1270" cy="227"/>
          </a:xfrm>
        </p:grpSpPr>
        <p:sp>
          <p:nvSpPr>
            <p:cNvPr id="5148" name="Rectangle 45">
              <a:extLst>
                <a:ext uri="{FF2B5EF4-FFF2-40B4-BE49-F238E27FC236}">
                  <a16:creationId xmlns:a16="http://schemas.microsoft.com/office/drawing/2014/main" id="{7AECC6E6-6C98-BCEF-F23C-54733A6509CC}"/>
                </a:ext>
              </a:extLst>
            </p:cNvPr>
            <p:cNvSpPr>
              <a:spLocks noChangeArrowheads="1"/>
            </p:cNvSpPr>
            <p:nvPr/>
          </p:nvSpPr>
          <p:spPr bwMode="auto">
            <a:xfrm>
              <a:off x="431"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49" name="Text Box 46">
              <a:extLst>
                <a:ext uri="{FF2B5EF4-FFF2-40B4-BE49-F238E27FC236}">
                  <a16:creationId xmlns:a16="http://schemas.microsoft.com/office/drawing/2014/main" id="{378D4841-873D-8B11-BA19-E845DD8CAB5B}"/>
                </a:ext>
              </a:extLst>
            </p:cNvPr>
            <p:cNvSpPr txBox="1">
              <a:spLocks noChangeArrowheads="1"/>
            </p:cNvSpPr>
            <p:nvPr/>
          </p:nvSpPr>
          <p:spPr bwMode="auto">
            <a:xfrm>
              <a:off x="612" y="3339"/>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 Blüte</a:t>
              </a:r>
            </a:p>
          </p:txBody>
        </p:sp>
      </p:grpSp>
      <p:grpSp>
        <p:nvGrpSpPr>
          <p:cNvPr id="71" name="Group 47">
            <a:extLst>
              <a:ext uri="{FF2B5EF4-FFF2-40B4-BE49-F238E27FC236}">
                <a16:creationId xmlns:a16="http://schemas.microsoft.com/office/drawing/2014/main" id="{6FB4E385-62FA-DB0E-ADA6-F772CDB999B6}"/>
              </a:ext>
            </a:extLst>
          </p:cNvPr>
          <p:cNvGrpSpPr>
            <a:grpSpLocks/>
          </p:cNvGrpSpPr>
          <p:nvPr/>
        </p:nvGrpSpPr>
        <p:grpSpPr bwMode="auto">
          <a:xfrm>
            <a:off x="5795963" y="4005263"/>
            <a:ext cx="2016125" cy="360362"/>
            <a:chOff x="431" y="3657"/>
            <a:chExt cx="1270" cy="227"/>
          </a:xfrm>
        </p:grpSpPr>
        <p:sp>
          <p:nvSpPr>
            <p:cNvPr id="5146" name="Rectangle 48">
              <a:extLst>
                <a:ext uri="{FF2B5EF4-FFF2-40B4-BE49-F238E27FC236}">
                  <a16:creationId xmlns:a16="http://schemas.microsoft.com/office/drawing/2014/main" id="{CE239EBE-3B23-690D-BAA9-5859A8C0E607}"/>
                </a:ext>
              </a:extLst>
            </p:cNvPr>
            <p:cNvSpPr>
              <a:spLocks noChangeArrowheads="1"/>
            </p:cNvSpPr>
            <p:nvPr/>
          </p:nvSpPr>
          <p:spPr bwMode="auto">
            <a:xfrm>
              <a:off x="431" y="3657"/>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47" name="Text Box 49">
              <a:extLst>
                <a:ext uri="{FF2B5EF4-FFF2-40B4-BE49-F238E27FC236}">
                  <a16:creationId xmlns:a16="http://schemas.microsoft.com/office/drawing/2014/main" id="{EF3F3110-82D8-840B-C1B7-D187BE64D2B9}"/>
                </a:ext>
              </a:extLst>
            </p:cNvPr>
            <p:cNvSpPr txBox="1">
              <a:spLocks noChangeArrowheads="1"/>
            </p:cNvSpPr>
            <p:nvPr/>
          </p:nvSpPr>
          <p:spPr bwMode="auto">
            <a:xfrm>
              <a:off x="612" y="3657"/>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 Laubblatt</a:t>
              </a:r>
            </a:p>
          </p:txBody>
        </p:sp>
      </p:grpSp>
      <p:grpSp>
        <p:nvGrpSpPr>
          <p:cNvPr id="74" name="Group 50">
            <a:extLst>
              <a:ext uri="{FF2B5EF4-FFF2-40B4-BE49-F238E27FC236}">
                <a16:creationId xmlns:a16="http://schemas.microsoft.com/office/drawing/2014/main" id="{EC09DEA4-CF73-81FB-5E0F-B86F90202BCC}"/>
              </a:ext>
            </a:extLst>
          </p:cNvPr>
          <p:cNvGrpSpPr>
            <a:grpSpLocks/>
          </p:cNvGrpSpPr>
          <p:nvPr/>
        </p:nvGrpSpPr>
        <p:grpSpPr bwMode="auto">
          <a:xfrm>
            <a:off x="5795963" y="5521325"/>
            <a:ext cx="2016125" cy="360363"/>
            <a:chOff x="1837" y="3339"/>
            <a:chExt cx="1270" cy="227"/>
          </a:xfrm>
        </p:grpSpPr>
        <p:sp>
          <p:nvSpPr>
            <p:cNvPr id="5144" name="Rectangle 51">
              <a:extLst>
                <a:ext uri="{FF2B5EF4-FFF2-40B4-BE49-F238E27FC236}">
                  <a16:creationId xmlns:a16="http://schemas.microsoft.com/office/drawing/2014/main" id="{6F074BAC-27FC-1185-91C8-31640A2AC468}"/>
                </a:ext>
              </a:extLst>
            </p:cNvPr>
            <p:cNvSpPr>
              <a:spLocks noChangeArrowheads="1"/>
            </p:cNvSpPr>
            <p:nvPr/>
          </p:nvSpPr>
          <p:spPr bwMode="auto">
            <a:xfrm>
              <a:off x="1837"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45" name="Text Box 52">
              <a:extLst>
                <a:ext uri="{FF2B5EF4-FFF2-40B4-BE49-F238E27FC236}">
                  <a16:creationId xmlns:a16="http://schemas.microsoft.com/office/drawing/2014/main" id="{950D52B2-E047-00F1-4F5D-BC05A86994D1}"/>
                </a:ext>
              </a:extLst>
            </p:cNvPr>
            <p:cNvSpPr txBox="1">
              <a:spLocks noChangeArrowheads="1"/>
            </p:cNvSpPr>
            <p:nvPr/>
          </p:nvSpPr>
          <p:spPr bwMode="auto">
            <a:xfrm>
              <a:off x="2064" y="3339"/>
              <a:ext cx="9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Wurzel</a:t>
              </a:r>
            </a:p>
          </p:txBody>
        </p:sp>
      </p:grpSp>
      <p:grpSp>
        <p:nvGrpSpPr>
          <p:cNvPr id="77" name="Group 56">
            <a:extLst>
              <a:ext uri="{FF2B5EF4-FFF2-40B4-BE49-F238E27FC236}">
                <a16:creationId xmlns:a16="http://schemas.microsoft.com/office/drawing/2014/main" id="{53EA9E62-CEBD-120A-0E13-D654D06C8BD0}"/>
              </a:ext>
            </a:extLst>
          </p:cNvPr>
          <p:cNvGrpSpPr>
            <a:grpSpLocks/>
          </p:cNvGrpSpPr>
          <p:nvPr/>
        </p:nvGrpSpPr>
        <p:grpSpPr bwMode="auto">
          <a:xfrm>
            <a:off x="5795963" y="5011738"/>
            <a:ext cx="2016125" cy="360362"/>
            <a:chOff x="3243" y="3339"/>
            <a:chExt cx="1270" cy="227"/>
          </a:xfrm>
        </p:grpSpPr>
        <p:sp>
          <p:nvSpPr>
            <p:cNvPr id="5142" name="Rectangle 57">
              <a:extLst>
                <a:ext uri="{FF2B5EF4-FFF2-40B4-BE49-F238E27FC236}">
                  <a16:creationId xmlns:a16="http://schemas.microsoft.com/office/drawing/2014/main" id="{C6693DF8-27A1-A8F3-23B1-3CEFB7DE04FD}"/>
                </a:ext>
              </a:extLst>
            </p:cNvPr>
            <p:cNvSpPr>
              <a:spLocks noChangeArrowheads="1"/>
            </p:cNvSpPr>
            <p:nvPr/>
          </p:nvSpPr>
          <p:spPr bwMode="auto">
            <a:xfrm>
              <a:off x="3243"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43" name="Text Box 58">
              <a:extLst>
                <a:ext uri="{FF2B5EF4-FFF2-40B4-BE49-F238E27FC236}">
                  <a16:creationId xmlns:a16="http://schemas.microsoft.com/office/drawing/2014/main" id="{FA3F0B1B-BCBE-1892-DC80-772C820D0D41}"/>
                </a:ext>
              </a:extLst>
            </p:cNvPr>
            <p:cNvSpPr txBox="1">
              <a:spLocks noChangeArrowheads="1"/>
            </p:cNvSpPr>
            <p:nvPr/>
          </p:nvSpPr>
          <p:spPr bwMode="auto">
            <a:xfrm>
              <a:off x="3379" y="3339"/>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   Zwiebel</a:t>
              </a:r>
            </a:p>
          </p:txBody>
        </p:sp>
      </p:grpSp>
      <p:grpSp>
        <p:nvGrpSpPr>
          <p:cNvPr id="80" name="Group 79">
            <a:extLst>
              <a:ext uri="{FF2B5EF4-FFF2-40B4-BE49-F238E27FC236}">
                <a16:creationId xmlns:a16="http://schemas.microsoft.com/office/drawing/2014/main" id="{96DB4638-0998-C32F-7D69-90465308DCFF}"/>
              </a:ext>
            </a:extLst>
          </p:cNvPr>
          <p:cNvGrpSpPr>
            <a:grpSpLocks/>
          </p:cNvGrpSpPr>
          <p:nvPr/>
        </p:nvGrpSpPr>
        <p:grpSpPr bwMode="auto">
          <a:xfrm>
            <a:off x="5795963" y="4508500"/>
            <a:ext cx="2160587" cy="360363"/>
            <a:chOff x="3651" y="3158"/>
            <a:chExt cx="1361" cy="227"/>
          </a:xfrm>
        </p:grpSpPr>
        <p:sp>
          <p:nvSpPr>
            <p:cNvPr id="5140" name="Text Box 55">
              <a:extLst>
                <a:ext uri="{FF2B5EF4-FFF2-40B4-BE49-F238E27FC236}">
                  <a16:creationId xmlns:a16="http://schemas.microsoft.com/office/drawing/2014/main" id="{2BC420FF-6070-6A71-52DD-D4E95CEC14FF}"/>
                </a:ext>
              </a:extLst>
            </p:cNvPr>
            <p:cNvSpPr txBox="1">
              <a:spLocks noChangeArrowheads="1"/>
            </p:cNvSpPr>
            <p:nvPr/>
          </p:nvSpPr>
          <p:spPr bwMode="auto">
            <a:xfrm>
              <a:off x="3787" y="3158"/>
              <a:ext cx="122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Sprossachse</a:t>
              </a:r>
            </a:p>
          </p:txBody>
        </p:sp>
        <p:sp>
          <p:nvSpPr>
            <p:cNvPr id="5141" name="Rectangle 78">
              <a:extLst>
                <a:ext uri="{FF2B5EF4-FFF2-40B4-BE49-F238E27FC236}">
                  <a16:creationId xmlns:a16="http://schemas.microsoft.com/office/drawing/2014/main" id="{F17BCE09-C1C0-6AE8-9DFE-4E0233BC4324}"/>
                </a:ext>
              </a:extLst>
            </p:cNvPr>
            <p:cNvSpPr>
              <a:spLocks noChangeArrowheads="1"/>
            </p:cNvSpPr>
            <p:nvPr/>
          </p:nvSpPr>
          <p:spPr bwMode="auto">
            <a:xfrm>
              <a:off x="3651" y="3158"/>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6761"/>
                                        </p:tgtEl>
                                        <p:attrNameLst>
                                          <p:attrName>style.visibility</p:attrName>
                                        </p:attrNameLst>
                                      </p:cBhvr>
                                      <p:to>
                                        <p:strVal val="visible"/>
                                      </p:to>
                                    </p:set>
                                  </p:childTnLst>
                                </p:cTn>
                              </p:par>
                              <p:par>
                                <p:cTn id="7" presetID="3" presetClass="exit" presetSubtype="10" fill="hold" nodeType="withEffect">
                                  <p:stCondLst>
                                    <p:cond delay="0"/>
                                  </p:stCondLst>
                                  <p:childTnLst>
                                    <p:animEffect transition="out" filter="blinds(horizontal)">
                                      <p:cBhvr>
                                        <p:cTn id="8" dur="500"/>
                                        <p:tgtEl>
                                          <p:spTgt spid="68"/>
                                        </p:tgtEl>
                                      </p:cBhvr>
                                    </p:animEffect>
                                    <p:set>
                                      <p:cBhvr>
                                        <p:cTn id="9" dur="1" fill="hold">
                                          <p:stCondLst>
                                            <p:cond delay="499"/>
                                          </p:stCondLst>
                                        </p:cTn>
                                        <p:tgtEl>
                                          <p:spTgt spid="68"/>
                                        </p:tgtEl>
                                        <p:attrNameLst>
                                          <p:attrName>style.visibility</p:attrName>
                                        </p:attrNameLst>
                                      </p:cBhvr>
                                      <p:to>
                                        <p:strVal val="hidden"/>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childTnLst>
                                    <p:set>
                                      <p:cBhvr>
                                        <p:cTn id="13" dur="1" fill="hold">
                                          <p:stCondLst>
                                            <p:cond delay="0"/>
                                          </p:stCondLst>
                                        </p:cTn>
                                        <p:tgtEl>
                                          <p:spTgt spid="116764"/>
                                        </p:tgtEl>
                                        <p:attrNameLst>
                                          <p:attrName>style.visibility</p:attrName>
                                        </p:attrNameLst>
                                      </p:cBhvr>
                                      <p:to>
                                        <p:strVal val="visible"/>
                                      </p:to>
                                    </p:set>
                                  </p:childTnLst>
                                </p:cTn>
                              </p:par>
                              <p:par>
                                <p:cTn id="14" presetID="3" presetClass="exit" presetSubtype="10" fill="hold" nodeType="withEffect">
                                  <p:stCondLst>
                                    <p:cond delay="0"/>
                                  </p:stCondLst>
                                  <p:childTnLst>
                                    <p:animEffect transition="out" filter="blinds(horizontal)">
                                      <p:cBhvr>
                                        <p:cTn id="15" dur="500"/>
                                        <p:tgtEl>
                                          <p:spTgt spid="71"/>
                                        </p:tgtEl>
                                      </p:cBhvr>
                                    </p:animEffect>
                                    <p:set>
                                      <p:cBhvr>
                                        <p:cTn id="16" dur="1" fill="hold">
                                          <p:stCondLst>
                                            <p:cond delay="499"/>
                                          </p:stCondLst>
                                        </p:cTn>
                                        <p:tgtEl>
                                          <p:spTgt spid="71"/>
                                        </p:tgtEl>
                                        <p:attrNameLst>
                                          <p:attrName>style.visibility</p:attrName>
                                        </p:attrNameLst>
                                      </p:cBhvr>
                                      <p:to>
                                        <p:strVal val="hidden"/>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55"/>
                                        </p:tgtEl>
                                        <p:attrNameLst>
                                          <p:attrName>style.visibility</p:attrName>
                                        </p:attrNameLst>
                                      </p:cBhvr>
                                      <p:to>
                                        <p:strVal val="visible"/>
                                      </p:to>
                                    </p:set>
                                  </p:childTnLst>
                                </p:cTn>
                              </p:par>
                              <p:par>
                                <p:cTn id="21" presetID="3" presetClass="exit" presetSubtype="10" fill="hold" nodeType="withEffect">
                                  <p:stCondLst>
                                    <p:cond delay="0"/>
                                  </p:stCondLst>
                                  <p:childTnLst>
                                    <p:animEffect transition="out" filter="blinds(horizontal)">
                                      <p:cBhvr>
                                        <p:cTn id="22" dur="500"/>
                                        <p:tgtEl>
                                          <p:spTgt spid="80"/>
                                        </p:tgtEl>
                                      </p:cBhvr>
                                    </p:animEffect>
                                    <p:set>
                                      <p:cBhvr>
                                        <p:cTn id="23" dur="1" fill="hold">
                                          <p:stCondLst>
                                            <p:cond delay="499"/>
                                          </p:stCondLst>
                                        </p:cTn>
                                        <p:tgtEl>
                                          <p:spTgt spid="80"/>
                                        </p:tgtEl>
                                        <p:attrNameLst>
                                          <p:attrName>style.visibility</p:attrName>
                                        </p:attrNameLst>
                                      </p:cBhvr>
                                      <p:to>
                                        <p:strVal val="hidden"/>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nodeType="clickEffect">
                                  <p:stCondLst>
                                    <p:cond delay="0"/>
                                  </p:stCondLst>
                                  <p:childTnLst>
                                    <p:set>
                                      <p:cBhvr>
                                        <p:cTn id="27" dur="1" fill="hold">
                                          <p:stCondLst>
                                            <p:cond delay="0"/>
                                          </p:stCondLst>
                                        </p:cTn>
                                        <p:tgtEl>
                                          <p:spTgt spid="62"/>
                                        </p:tgtEl>
                                        <p:attrNameLst>
                                          <p:attrName>style.visibility</p:attrName>
                                        </p:attrNameLst>
                                      </p:cBhvr>
                                      <p:to>
                                        <p:strVal val="visible"/>
                                      </p:to>
                                    </p:set>
                                  </p:childTnLst>
                                </p:cTn>
                              </p:par>
                              <p:par>
                                <p:cTn id="28" presetID="3" presetClass="exit" presetSubtype="10" fill="hold" nodeType="withEffect">
                                  <p:stCondLst>
                                    <p:cond delay="0"/>
                                  </p:stCondLst>
                                  <p:childTnLst>
                                    <p:animEffect transition="out" filter="blinds(horizontal)">
                                      <p:cBhvr>
                                        <p:cTn id="29" dur="500"/>
                                        <p:tgtEl>
                                          <p:spTgt spid="77"/>
                                        </p:tgtEl>
                                      </p:cBhvr>
                                    </p:animEffect>
                                    <p:set>
                                      <p:cBhvr>
                                        <p:cTn id="30" dur="1" fill="hold">
                                          <p:stCondLst>
                                            <p:cond delay="499"/>
                                          </p:stCondLst>
                                        </p:cTn>
                                        <p:tgtEl>
                                          <p:spTgt spid="77"/>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16767"/>
                                        </p:tgtEl>
                                        <p:attrNameLst>
                                          <p:attrName>style.visibility</p:attrName>
                                        </p:attrNameLst>
                                      </p:cBhvr>
                                      <p:to>
                                        <p:strVal val="visible"/>
                                      </p:to>
                                    </p:set>
                                  </p:childTnLst>
                                </p:cTn>
                              </p:par>
                              <p:par>
                                <p:cTn id="35" presetID="3" presetClass="exit" presetSubtype="10" fill="hold" nodeType="withEffect">
                                  <p:stCondLst>
                                    <p:cond delay="0"/>
                                  </p:stCondLst>
                                  <p:childTnLst>
                                    <p:animEffect transition="out" filter="blinds(horizontal)">
                                      <p:cBhvr>
                                        <p:cTn id="36" dur="500"/>
                                        <p:tgtEl>
                                          <p:spTgt spid="74"/>
                                        </p:tgtEl>
                                      </p:cBhvr>
                                    </p:animEffect>
                                    <p:set>
                                      <p:cBhvr>
                                        <p:cTn id="37" dur="1" fill="hold">
                                          <p:stCondLst>
                                            <p:cond delay="499"/>
                                          </p:stCondLst>
                                        </p:cTn>
                                        <p:tgtEl>
                                          <p:spTgt spid="7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61" grpId="0"/>
      <p:bldP spid="116764" grpId="0"/>
      <p:bldP spid="116767" grpId="0"/>
      <p:bldP spid="55" grpId="0"/>
      <p:bldP spid="62"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95386767-CD61-ED95-79E3-343D0ACFED79}"/>
              </a:ext>
            </a:extLst>
          </p:cNvPr>
          <p:cNvSpPr>
            <a:spLocks noGrp="1" noChangeArrowheads="1"/>
          </p:cNvSpPr>
          <p:nvPr>
            <p:ph type="title"/>
          </p:nvPr>
        </p:nvSpPr>
        <p:spPr/>
        <p:txBody>
          <a:bodyPr/>
          <a:lstStyle/>
          <a:p>
            <a:r>
              <a:rPr lang="de-DE" altLang="de-DE"/>
              <a:t>Der Aufbau einer Blütenpflanze</a:t>
            </a:r>
          </a:p>
        </p:txBody>
      </p:sp>
      <p:sp>
        <p:nvSpPr>
          <p:cNvPr id="6147" name="Text Box 25">
            <a:extLst>
              <a:ext uri="{FF2B5EF4-FFF2-40B4-BE49-F238E27FC236}">
                <a16:creationId xmlns:a16="http://schemas.microsoft.com/office/drawing/2014/main" id="{C8B1E23C-0391-203B-138C-0419394C0491}"/>
              </a:ext>
            </a:extLst>
          </p:cNvPr>
          <p:cNvSpPr txBox="1">
            <a:spLocks noChangeArrowheads="1"/>
          </p:cNvSpPr>
          <p:nvPr/>
        </p:nvSpPr>
        <p:spPr bwMode="auto">
          <a:xfrm>
            <a:off x="1403350" y="1054100"/>
            <a:ext cx="16557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Blüte</a:t>
            </a:r>
          </a:p>
        </p:txBody>
      </p:sp>
      <p:sp>
        <p:nvSpPr>
          <p:cNvPr id="6148" name="Text Box 28">
            <a:extLst>
              <a:ext uri="{FF2B5EF4-FFF2-40B4-BE49-F238E27FC236}">
                <a16:creationId xmlns:a16="http://schemas.microsoft.com/office/drawing/2014/main" id="{D13C62FE-D223-0CC8-E4BF-D66AE9B6C49E}"/>
              </a:ext>
            </a:extLst>
          </p:cNvPr>
          <p:cNvSpPr txBox="1">
            <a:spLocks noChangeArrowheads="1"/>
          </p:cNvSpPr>
          <p:nvPr/>
        </p:nvSpPr>
        <p:spPr bwMode="auto">
          <a:xfrm>
            <a:off x="758825" y="2601913"/>
            <a:ext cx="16557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Laubblatt</a:t>
            </a:r>
          </a:p>
        </p:txBody>
      </p:sp>
      <p:sp>
        <p:nvSpPr>
          <p:cNvPr id="6149" name="Text Box 31">
            <a:extLst>
              <a:ext uri="{FF2B5EF4-FFF2-40B4-BE49-F238E27FC236}">
                <a16:creationId xmlns:a16="http://schemas.microsoft.com/office/drawing/2014/main" id="{2058213B-B368-87E2-005B-EB898D241A30}"/>
              </a:ext>
            </a:extLst>
          </p:cNvPr>
          <p:cNvSpPr txBox="1">
            <a:spLocks noChangeArrowheads="1"/>
          </p:cNvSpPr>
          <p:nvPr/>
        </p:nvSpPr>
        <p:spPr bwMode="auto">
          <a:xfrm>
            <a:off x="1658938" y="6007100"/>
            <a:ext cx="15113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Wurzel</a:t>
            </a:r>
          </a:p>
        </p:txBody>
      </p:sp>
      <p:pic>
        <p:nvPicPr>
          <p:cNvPr id="6150" name="Grafik 1">
            <a:extLst>
              <a:ext uri="{FF2B5EF4-FFF2-40B4-BE49-F238E27FC236}">
                <a16:creationId xmlns:a16="http://schemas.microsoft.com/office/drawing/2014/main" id="{150DDE6E-EDDB-0185-238A-868FBFF8B7D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57500" y="571500"/>
            <a:ext cx="34290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1" name="Text Box 34">
            <a:extLst>
              <a:ext uri="{FF2B5EF4-FFF2-40B4-BE49-F238E27FC236}">
                <a16:creationId xmlns:a16="http://schemas.microsoft.com/office/drawing/2014/main" id="{006B7992-9832-7B18-06DB-59592E889E28}"/>
              </a:ext>
            </a:extLst>
          </p:cNvPr>
          <p:cNvSpPr txBox="1">
            <a:spLocks noChangeArrowheads="1"/>
          </p:cNvSpPr>
          <p:nvPr/>
        </p:nvSpPr>
        <p:spPr bwMode="auto">
          <a:xfrm>
            <a:off x="5470525" y="100488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Sprossachse</a:t>
            </a:r>
          </a:p>
        </p:txBody>
      </p:sp>
      <p:grpSp>
        <p:nvGrpSpPr>
          <p:cNvPr id="6152" name="Gruppieren 3">
            <a:extLst>
              <a:ext uri="{FF2B5EF4-FFF2-40B4-BE49-F238E27FC236}">
                <a16:creationId xmlns:a16="http://schemas.microsoft.com/office/drawing/2014/main" id="{624A925E-2217-5EEF-7246-80F1803DE0BC}"/>
              </a:ext>
            </a:extLst>
          </p:cNvPr>
          <p:cNvGrpSpPr>
            <a:grpSpLocks/>
          </p:cNvGrpSpPr>
          <p:nvPr/>
        </p:nvGrpSpPr>
        <p:grpSpPr bwMode="auto">
          <a:xfrm>
            <a:off x="542925" y="1017588"/>
            <a:ext cx="7196138" cy="5349875"/>
            <a:chOff x="542132" y="1016794"/>
            <a:chExt cx="7197377" cy="5350669"/>
          </a:xfrm>
        </p:grpSpPr>
        <p:grpSp>
          <p:nvGrpSpPr>
            <p:cNvPr id="6154" name="Group 63">
              <a:extLst>
                <a:ext uri="{FF2B5EF4-FFF2-40B4-BE49-F238E27FC236}">
                  <a16:creationId xmlns:a16="http://schemas.microsoft.com/office/drawing/2014/main" id="{FEC6BACC-BA5A-65BC-A1A8-F4B92C2E77D1}"/>
                </a:ext>
              </a:extLst>
            </p:cNvPr>
            <p:cNvGrpSpPr>
              <a:grpSpLocks/>
            </p:cNvGrpSpPr>
            <p:nvPr/>
          </p:nvGrpSpPr>
          <p:grpSpPr bwMode="auto">
            <a:xfrm>
              <a:off x="1045369" y="1052736"/>
              <a:ext cx="2881313" cy="360363"/>
              <a:chOff x="385" y="1117"/>
              <a:chExt cx="1815" cy="227"/>
            </a:xfrm>
          </p:grpSpPr>
          <p:sp>
            <p:nvSpPr>
              <p:cNvPr id="6167" name="Rectangle 64">
                <a:extLst>
                  <a:ext uri="{FF2B5EF4-FFF2-40B4-BE49-F238E27FC236}">
                    <a16:creationId xmlns:a16="http://schemas.microsoft.com/office/drawing/2014/main" id="{F8F68FC8-F65D-137E-FE7D-ED388776ADCA}"/>
                  </a:ext>
                </a:extLst>
              </p:cNvPr>
              <p:cNvSpPr>
                <a:spLocks noChangeArrowheads="1"/>
              </p:cNvSpPr>
              <p:nvPr/>
            </p:nvSpPr>
            <p:spPr bwMode="auto">
              <a:xfrm>
                <a:off x="385" y="1117"/>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68" name="Line 65">
                <a:extLst>
                  <a:ext uri="{FF2B5EF4-FFF2-40B4-BE49-F238E27FC236}">
                    <a16:creationId xmlns:a16="http://schemas.microsoft.com/office/drawing/2014/main" id="{5F19A74B-0FE9-7E26-FF50-2201DCA6482C}"/>
                  </a:ext>
                </a:extLst>
              </p:cNvPr>
              <p:cNvSpPr>
                <a:spLocks noChangeShapeType="1"/>
              </p:cNvSpPr>
              <p:nvPr/>
            </p:nvSpPr>
            <p:spPr bwMode="auto">
              <a:xfrm>
                <a:off x="1655" y="1207"/>
                <a:ext cx="545"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55" name="Group 66">
              <a:extLst>
                <a:ext uri="{FF2B5EF4-FFF2-40B4-BE49-F238E27FC236}">
                  <a16:creationId xmlns:a16="http://schemas.microsoft.com/office/drawing/2014/main" id="{E84BA931-C55B-E4E9-5348-366459ADF603}"/>
                </a:ext>
              </a:extLst>
            </p:cNvPr>
            <p:cNvGrpSpPr>
              <a:grpSpLocks/>
            </p:cNvGrpSpPr>
            <p:nvPr/>
          </p:nvGrpSpPr>
          <p:grpSpPr bwMode="auto">
            <a:xfrm>
              <a:off x="542132" y="2601119"/>
              <a:ext cx="3384550" cy="647700"/>
              <a:chOff x="385" y="1661"/>
              <a:chExt cx="2132" cy="408"/>
            </a:xfrm>
          </p:grpSpPr>
          <p:sp>
            <p:nvSpPr>
              <p:cNvPr id="6165" name="Rectangle 67">
                <a:extLst>
                  <a:ext uri="{FF2B5EF4-FFF2-40B4-BE49-F238E27FC236}">
                    <a16:creationId xmlns:a16="http://schemas.microsoft.com/office/drawing/2014/main" id="{BD1ABC57-B3BB-E7DC-9197-1628D0FF47BC}"/>
                  </a:ext>
                </a:extLst>
              </p:cNvPr>
              <p:cNvSpPr>
                <a:spLocks noChangeArrowheads="1"/>
              </p:cNvSpPr>
              <p:nvPr/>
            </p:nvSpPr>
            <p:spPr bwMode="auto">
              <a:xfrm>
                <a:off x="385" y="166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66" name="Line 68">
                <a:extLst>
                  <a:ext uri="{FF2B5EF4-FFF2-40B4-BE49-F238E27FC236}">
                    <a16:creationId xmlns:a16="http://schemas.microsoft.com/office/drawing/2014/main" id="{595B43F7-689C-415E-3D28-5CF9C5B46145}"/>
                  </a:ext>
                </a:extLst>
              </p:cNvPr>
              <p:cNvSpPr>
                <a:spLocks noChangeShapeType="1"/>
              </p:cNvSpPr>
              <p:nvPr/>
            </p:nvSpPr>
            <p:spPr bwMode="auto">
              <a:xfrm>
                <a:off x="1655" y="1797"/>
                <a:ext cx="862"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56" name="Group 72">
              <a:extLst>
                <a:ext uri="{FF2B5EF4-FFF2-40B4-BE49-F238E27FC236}">
                  <a16:creationId xmlns:a16="http://schemas.microsoft.com/office/drawing/2014/main" id="{19353120-0888-258E-F586-4CF4AF41299D}"/>
                </a:ext>
              </a:extLst>
            </p:cNvPr>
            <p:cNvGrpSpPr>
              <a:grpSpLocks/>
            </p:cNvGrpSpPr>
            <p:nvPr/>
          </p:nvGrpSpPr>
          <p:grpSpPr bwMode="auto">
            <a:xfrm>
              <a:off x="1442245" y="5862638"/>
              <a:ext cx="2736850" cy="504825"/>
              <a:chOff x="385" y="2160"/>
              <a:chExt cx="1724" cy="318"/>
            </a:xfrm>
          </p:grpSpPr>
          <p:sp>
            <p:nvSpPr>
              <p:cNvPr id="6163" name="Rectangle 73">
                <a:extLst>
                  <a:ext uri="{FF2B5EF4-FFF2-40B4-BE49-F238E27FC236}">
                    <a16:creationId xmlns:a16="http://schemas.microsoft.com/office/drawing/2014/main" id="{233833CD-651F-C5DE-218A-342544F8CB07}"/>
                  </a:ext>
                </a:extLst>
              </p:cNvPr>
              <p:cNvSpPr>
                <a:spLocks noChangeArrowheads="1"/>
              </p:cNvSpPr>
              <p:nvPr/>
            </p:nvSpPr>
            <p:spPr bwMode="auto">
              <a:xfrm>
                <a:off x="385" y="225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64" name="Line 74">
                <a:extLst>
                  <a:ext uri="{FF2B5EF4-FFF2-40B4-BE49-F238E27FC236}">
                    <a16:creationId xmlns:a16="http://schemas.microsoft.com/office/drawing/2014/main" id="{4650FE46-3F2F-BEA3-FF5C-F2909AC59BAD}"/>
                  </a:ext>
                </a:extLst>
              </p:cNvPr>
              <p:cNvSpPr>
                <a:spLocks noChangeShapeType="1"/>
              </p:cNvSpPr>
              <p:nvPr/>
            </p:nvSpPr>
            <p:spPr bwMode="auto">
              <a:xfrm flipV="1">
                <a:off x="1655" y="2160"/>
                <a:ext cx="454"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57" name="Group 84">
              <a:extLst>
                <a:ext uri="{FF2B5EF4-FFF2-40B4-BE49-F238E27FC236}">
                  <a16:creationId xmlns:a16="http://schemas.microsoft.com/office/drawing/2014/main" id="{935F11A9-6209-3FBA-640F-45C15C4631C8}"/>
                </a:ext>
              </a:extLst>
            </p:cNvPr>
            <p:cNvGrpSpPr>
              <a:grpSpLocks/>
            </p:cNvGrpSpPr>
            <p:nvPr/>
          </p:nvGrpSpPr>
          <p:grpSpPr bwMode="auto">
            <a:xfrm>
              <a:off x="4427984" y="1016794"/>
              <a:ext cx="3311525" cy="1584325"/>
              <a:chOff x="2699" y="1026"/>
              <a:chExt cx="2086" cy="998"/>
            </a:xfrm>
          </p:grpSpPr>
          <p:sp>
            <p:nvSpPr>
              <p:cNvPr id="6161" name="Line 71">
                <a:extLst>
                  <a:ext uri="{FF2B5EF4-FFF2-40B4-BE49-F238E27FC236}">
                    <a16:creationId xmlns:a16="http://schemas.microsoft.com/office/drawing/2014/main" id="{F645ADE0-46DB-1554-7CD8-7C2ED0BFBEBD}"/>
                  </a:ext>
                </a:extLst>
              </p:cNvPr>
              <p:cNvSpPr>
                <a:spLocks noChangeShapeType="1"/>
              </p:cNvSpPr>
              <p:nvPr/>
            </p:nvSpPr>
            <p:spPr bwMode="auto">
              <a:xfrm flipH="1">
                <a:off x="2699" y="1253"/>
                <a:ext cx="453" cy="77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2" name="Rectangle 83">
                <a:extLst>
                  <a:ext uri="{FF2B5EF4-FFF2-40B4-BE49-F238E27FC236}">
                    <a16:creationId xmlns:a16="http://schemas.microsoft.com/office/drawing/2014/main" id="{C7D67B03-E2EC-B154-BDF6-5E00E94AA5BA}"/>
                  </a:ext>
                </a:extLst>
              </p:cNvPr>
              <p:cNvSpPr>
                <a:spLocks noChangeArrowheads="1"/>
              </p:cNvSpPr>
              <p:nvPr/>
            </p:nvSpPr>
            <p:spPr bwMode="auto">
              <a:xfrm>
                <a:off x="3152" y="1026"/>
                <a:ext cx="1633"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6158" name="Gruppieren 2">
              <a:extLst>
                <a:ext uri="{FF2B5EF4-FFF2-40B4-BE49-F238E27FC236}">
                  <a16:creationId xmlns:a16="http://schemas.microsoft.com/office/drawing/2014/main" id="{11DE39DB-18D9-6E2C-B312-F04276A6260D}"/>
                </a:ext>
              </a:extLst>
            </p:cNvPr>
            <p:cNvGrpSpPr>
              <a:grpSpLocks/>
            </p:cNvGrpSpPr>
            <p:nvPr/>
          </p:nvGrpSpPr>
          <p:grpSpPr bwMode="auto">
            <a:xfrm>
              <a:off x="1166019" y="4772025"/>
              <a:ext cx="3261965" cy="744538"/>
              <a:chOff x="1166019" y="4772025"/>
              <a:chExt cx="3261965" cy="744538"/>
            </a:xfrm>
          </p:grpSpPr>
          <p:sp>
            <p:nvSpPr>
              <p:cNvPr id="6159" name="Rectangle 76">
                <a:extLst>
                  <a:ext uri="{FF2B5EF4-FFF2-40B4-BE49-F238E27FC236}">
                    <a16:creationId xmlns:a16="http://schemas.microsoft.com/office/drawing/2014/main" id="{3217942C-1F03-6245-DE58-930CB169C6DD}"/>
                  </a:ext>
                </a:extLst>
              </p:cNvPr>
              <p:cNvSpPr>
                <a:spLocks noChangeArrowheads="1"/>
              </p:cNvSpPr>
              <p:nvPr/>
            </p:nvSpPr>
            <p:spPr bwMode="auto">
              <a:xfrm>
                <a:off x="1166019" y="4772025"/>
                <a:ext cx="2017713"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60" name="Line 77">
                <a:extLst>
                  <a:ext uri="{FF2B5EF4-FFF2-40B4-BE49-F238E27FC236}">
                    <a16:creationId xmlns:a16="http://schemas.microsoft.com/office/drawing/2014/main" id="{2298A2E7-6E8D-8116-7372-E2590537E1AE}"/>
                  </a:ext>
                </a:extLst>
              </p:cNvPr>
              <p:cNvSpPr>
                <a:spLocks noChangeShapeType="1"/>
              </p:cNvSpPr>
              <p:nvPr/>
            </p:nvSpPr>
            <p:spPr bwMode="auto">
              <a:xfrm>
                <a:off x="3169444" y="4950620"/>
                <a:ext cx="1258540" cy="56594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
        <p:nvSpPr>
          <p:cNvPr id="6153" name="Text Box 37">
            <a:extLst>
              <a:ext uri="{FF2B5EF4-FFF2-40B4-BE49-F238E27FC236}">
                <a16:creationId xmlns:a16="http://schemas.microsoft.com/office/drawing/2014/main" id="{87124766-0121-F6BE-CA2F-06C28852294F}"/>
              </a:ext>
            </a:extLst>
          </p:cNvPr>
          <p:cNvSpPr txBox="1">
            <a:spLocks noChangeArrowheads="1"/>
          </p:cNvSpPr>
          <p:nvPr/>
        </p:nvSpPr>
        <p:spPr bwMode="auto">
          <a:xfrm>
            <a:off x="1403350" y="4797425"/>
            <a:ext cx="16557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Zwiebel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3082B732-8C41-BB8A-A6FF-A7E3660DE9FB}"/>
              </a:ext>
            </a:extLst>
          </p:cNvPr>
          <p:cNvSpPr>
            <a:spLocks noGrp="1" noChangeArrowheads="1"/>
          </p:cNvSpPr>
          <p:nvPr>
            <p:ph type="title"/>
          </p:nvPr>
        </p:nvSpPr>
        <p:spPr/>
        <p:txBody>
          <a:bodyPr/>
          <a:lstStyle/>
          <a:p>
            <a:r>
              <a:rPr lang="de-DE" altLang="de-DE"/>
              <a:t>Der Aufbau einer Blütenpflanze</a:t>
            </a:r>
          </a:p>
        </p:txBody>
      </p:sp>
      <p:pic>
        <p:nvPicPr>
          <p:cNvPr id="7171" name="Grafik 1">
            <a:extLst>
              <a:ext uri="{FF2B5EF4-FFF2-40B4-BE49-F238E27FC236}">
                <a16:creationId xmlns:a16="http://schemas.microsoft.com/office/drawing/2014/main" id="{B0781B1F-1F4A-577A-8062-9D0C4749AD4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57500" y="571500"/>
            <a:ext cx="34290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72" name="Gruppieren 3">
            <a:extLst>
              <a:ext uri="{FF2B5EF4-FFF2-40B4-BE49-F238E27FC236}">
                <a16:creationId xmlns:a16="http://schemas.microsoft.com/office/drawing/2014/main" id="{A4A82616-BB5D-3201-688F-3C8EA86CFED6}"/>
              </a:ext>
            </a:extLst>
          </p:cNvPr>
          <p:cNvGrpSpPr>
            <a:grpSpLocks/>
          </p:cNvGrpSpPr>
          <p:nvPr/>
        </p:nvGrpSpPr>
        <p:grpSpPr bwMode="auto">
          <a:xfrm>
            <a:off x="542925" y="1017588"/>
            <a:ext cx="7196138" cy="5349875"/>
            <a:chOff x="542132" y="1016794"/>
            <a:chExt cx="7197377" cy="5350669"/>
          </a:xfrm>
        </p:grpSpPr>
        <p:grpSp>
          <p:nvGrpSpPr>
            <p:cNvPr id="7193" name="Group 63">
              <a:extLst>
                <a:ext uri="{FF2B5EF4-FFF2-40B4-BE49-F238E27FC236}">
                  <a16:creationId xmlns:a16="http://schemas.microsoft.com/office/drawing/2014/main" id="{D5766919-FC6D-9A60-8F38-2B14F4A04FA9}"/>
                </a:ext>
              </a:extLst>
            </p:cNvPr>
            <p:cNvGrpSpPr>
              <a:grpSpLocks/>
            </p:cNvGrpSpPr>
            <p:nvPr/>
          </p:nvGrpSpPr>
          <p:grpSpPr bwMode="auto">
            <a:xfrm>
              <a:off x="1045369" y="1052736"/>
              <a:ext cx="2881313" cy="360363"/>
              <a:chOff x="385" y="1117"/>
              <a:chExt cx="1815" cy="227"/>
            </a:xfrm>
          </p:grpSpPr>
          <p:sp>
            <p:nvSpPr>
              <p:cNvPr id="7206" name="Rectangle 64">
                <a:extLst>
                  <a:ext uri="{FF2B5EF4-FFF2-40B4-BE49-F238E27FC236}">
                    <a16:creationId xmlns:a16="http://schemas.microsoft.com/office/drawing/2014/main" id="{D6DA2B85-06AE-0E97-1C14-85F9ACBB7F17}"/>
                  </a:ext>
                </a:extLst>
              </p:cNvPr>
              <p:cNvSpPr>
                <a:spLocks noChangeArrowheads="1"/>
              </p:cNvSpPr>
              <p:nvPr/>
            </p:nvSpPr>
            <p:spPr bwMode="auto">
              <a:xfrm>
                <a:off x="385" y="1117"/>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7" name="Line 65">
                <a:extLst>
                  <a:ext uri="{FF2B5EF4-FFF2-40B4-BE49-F238E27FC236}">
                    <a16:creationId xmlns:a16="http://schemas.microsoft.com/office/drawing/2014/main" id="{1C55677D-0C18-5472-97B8-E868285BF0C4}"/>
                  </a:ext>
                </a:extLst>
              </p:cNvPr>
              <p:cNvSpPr>
                <a:spLocks noChangeShapeType="1"/>
              </p:cNvSpPr>
              <p:nvPr/>
            </p:nvSpPr>
            <p:spPr bwMode="auto">
              <a:xfrm>
                <a:off x="1655" y="1207"/>
                <a:ext cx="545"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94" name="Group 66">
              <a:extLst>
                <a:ext uri="{FF2B5EF4-FFF2-40B4-BE49-F238E27FC236}">
                  <a16:creationId xmlns:a16="http://schemas.microsoft.com/office/drawing/2014/main" id="{79359BCE-A8BC-C78E-B6E5-5FAFD07A083C}"/>
                </a:ext>
              </a:extLst>
            </p:cNvPr>
            <p:cNvGrpSpPr>
              <a:grpSpLocks/>
            </p:cNvGrpSpPr>
            <p:nvPr/>
          </p:nvGrpSpPr>
          <p:grpSpPr bwMode="auto">
            <a:xfrm>
              <a:off x="542132" y="2601119"/>
              <a:ext cx="3384550" cy="647700"/>
              <a:chOff x="385" y="1661"/>
              <a:chExt cx="2132" cy="408"/>
            </a:xfrm>
          </p:grpSpPr>
          <p:sp>
            <p:nvSpPr>
              <p:cNvPr id="7204" name="Rectangle 67">
                <a:extLst>
                  <a:ext uri="{FF2B5EF4-FFF2-40B4-BE49-F238E27FC236}">
                    <a16:creationId xmlns:a16="http://schemas.microsoft.com/office/drawing/2014/main" id="{1C9FE16B-A7C4-3327-AF1A-AE78779C58BA}"/>
                  </a:ext>
                </a:extLst>
              </p:cNvPr>
              <p:cNvSpPr>
                <a:spLocks noChangeArrowheads="1"/>
              </p:cNvSpPr>
              <p:nvPr/>
            </p:nvSpPr>
            <p:spPr bwMode="auto">
              <a:xfrm>
                <a:off x="385" y="166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5" name="Line 68">
                <a:extLst>
                  <a:ext uri="{FF2B5EF4-FFF2-40B4-BE49-F238E27FC236}">
                    <a16:creationId xmlns:a16="http://schemas.microsoft.com/office/drawing/2014/main" id="{C6CE7899-57FA-B190-161C-B7CD2CFA28F7}"/>
                  </a:ext>
                </a:extLst>
              </p:cNvPr>
              <p:cNvSpPr>
                <a:spLocks noChangeShapeType="1"/>
              </p:cNvSpPr>
              <p:nvPr/>
            </p:nvSpPr>
            <p:spPr bwMode="auto">
              <a:xfrm>
                <a:off x="1655" y="1797"/>
                <a:ext cx="862"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95" name="Group 72">
              <a:extLst>
                <a:ext uri="{FF2B5EF4-FFF2-40B4-BE49-F238E27FC236}">
                  <a16:creationId xmlns:a16="http://schemas.microsoft.com/office/drawing/2014/main" id="{C6387B76-9059-8F1B-88A8-9C59D51CAA33}"/>
                </a:ext>
              </a:extLst>
            </p:cNvPr>
            <p:cNvGrpSpPr>
              <a:grpSpLocks/>
            </p:cNvGrpSpPr>
            <p:nvPr/>
          </p:nvGrpSpPr>
          <p:grpSpPr bwMode="auto">
            <a:xfrm>
              <a:off x="1442245" y="5862638"/>
              <a:ext cx="2736850" cy="504825"/>
              <a:chOff x="385" y="2160"/>
              <a:chExt cx="1724" cy="318"/>
            </a:xfrm>
          </p:grpSpPr>
          <p:sp>
            <p:nvSpPr>
              <p:cNvPr id="7202" name="Rectangle 73">
                <a:extLst>
                  <a:ext uri="{FF2B5EF4-FFF2-40B4-BE49-F238E27FC236}">
                    <a16:creationId xmlns:a16="http://schemas.microsoft.com/office/drawing/2014/main" id="{2ECBD9A9-426A-066A-283C-734BAF11284A}"/>
                  </a:ext>
                </a:extLst>
              </p:cNvPr>
              <p:cNvSpPr>
                <a:spLocks noChangeArrowheads="1"/>
              </p:cNvSpPr>
              <p:nvPr/>
            </p:nvSpPr>
            <p:spPr bwMode="auto">
              <a:xfrm>
                <a:off x="385" y="225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3" name="Line 74">
                <a:extLst>
                  <a:ext uri="{FF2B5EF4-FFF2-40B4-BE49-F238E27FC236}">
                    <a16:creationId xmlns:a16="http://schemas.microsoft.com/office/drawing/2014/main" id="{7C802DF7-38E8-CA32-FCFD-8ED66656881D}"/>
                  </a:ext>
                </a:extLst>
              </p:cNvPr>
              <p:cNvSpPr>
                <a:spLocks noChangeShapeType="1"/>
              </p:cNvSpPr>
              <p:nvPr/>
            </p:nvSpPr>
            <p:spPr bwMode="auto">
              <a:xfrm flipV="1">
                <a:off x="1655" y="2160"/>
                <a:ext cx="454"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96" name="Group 84">
              <a:extLst>
                <a:ext uri="{FF2B5EF4-FFF2-40B4-BE49-F238E27FC236}">
                  <a16:creationId xmlns:a16="http://schemas.microsoft.com/office/drawing/2014/main" id="{8B4CF01E-C547-CB12-43D4-44910D0CFBA5}"/>
                </a:ext>
              </a:extLst>
            </p:cNvPr>
            <p:cNvGrpSpPr>
              <a:grpSpLocks/>
            </p:cNvGrpSpPr>
            <p:nvPr/>
          </p:nvGrpSpPr>
          <p:grpSpPr bwMode="auto">
            <a:xfrm>
              <a:off x="4427984" y="1016794"/>
              <a:ext cx="3311525" cy="1584325"/>
              <a:chOff x="2699" y="1026"/>
              <a:chExt cx="2086" cy="998"/>
            </a:xfrm>
          </p:grpSpPr>
          <p:sp>
            <p:nvSpPr>
              <p:cNvPr id="7200" name="Line 71">
                <a:extLst>
                  <a:ext uri="{FF2B5EF4-FFF2-40B4-BE49-F238E27FC236}">
                    <a16:creationId xmlns:a16="http://schemas.microsoft.com/office/drawing/2014/main" id="{004FF0AA-A9B8-993A-62D5-C8A86FEFC91F}"/>
                  </a:ext>
                </a:extLst>
              </p:cNvPr>
              <p:cNvSpPr>
                <a:spLocks noChangeShapeType="1"/>
              </p:cNvSpPr>
              <p:nvPr/>
            </p:nvSpPr>
            <p:spPr bwMode="auto">
              <a:xfrm flipH="1">
                <a:off x="2699" y="1253"/>
                <a:ext cx="453" cy="77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1" name="Rectangle 83">
                <a:extLst>
                  <a:ext uri="{FF2B5EF4-FFF2-40B4-BE49-F238E27FC236}">
                    <a16:creationId xmlns:a16="http://schemas.microsoft.com/office/drawing/2014/main" id="{5AFC0E0D-2F33-41A7-347A-79C8AB00ABF5}"/>
                  </a:ext>
                </a:extLst>
              </p:cNvPr>
              <p:cNvSpPr>
                <a:spLocks noChangeArrowheads="1"/>
              </p:cNvSpPr>
              <p:nvPr/>
            </p:nvSpPr>
            <p:spPr bwMode="auto">
              <a:xfrm>
                <a:off x="3152" y="1026"/>
                <a:ext cx="1633"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7197" name="Gruppieren 2">
              <a:extLst>
                <a:ext uri="{FF2B5EF4-FFF2-40B4-BE49-F238E27FC236}">
                  <a16:creationId xmlns:a16="http://schemas.microsoft.com/office/drawing/2014/main" id="{55FF393A-C855-5B58-8F26-D881F1A489A3}"/>
                </a:ext>
              </a:extLst>
            </p:cNvPr>
            <p:cNvGrpSpPr>
              <a:grpSpLocks/>
            </p:cNvGrpSpPr>
            <p:nvPr/>
          </p:nvGrpSpPr>
          <p:grpSpPr bwMode="auto">
            <a:xfrm>
              <a:off x="1166019" y="4772025"/>
              <a:ext cx="3261965" cy="744538"/>
              <a:chOff x="1166019" y="4772025"/>
              <a:chExt cx="3261965" cy="744538"/>
            </a:xfrm>
          </p:grpSpPr>
          <p:sp>
            <p:nvSpPr>
              <p:cNvPr id="7198" name="Rectangle 76">
                <a:extLst>
                  <a:ext uri="{FF2B5EF4-FFF2-40B4-BE49-F238E27FC236}">
                    <a16:creationId xmlns:a16="http://schemas.microsoft.com/office/drawing/2014/main" id="{3BC59992-4094-981E-62F6-21EC98EAB74E}"/>
                  </a:ext>
                </a:extLst>
              </p:cNvPr>
              <p:cNvSpPr>
                <a:spLocks noChangeArrowheads="1"/>
              </p:cNvSpPr>
              <p:nvPr/>
            </p:nvSpPr>
            <p:spPr bwMode="auto">
              <a:xfrm>
                <a:off x="1166019" y="4772025"/>
                <a:ext cx="2017713"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9" name="Line 77">
                <a:extLst>
                  <a:ext uri="{FF2B5EF4-FFF2-40B4-BE49-F238E27FC236}">
                    <a16:creationId xmlns:a16="http://schemas.microsoft.com/office/drawing/2014/main" id="{296E343E-8969-9843-4FAD-629CC859E695}"/>
                  </a:ext>
                </a:extLst>
              </p:cNvPr>
              <p:cNvSpPr>
                <a:spLocks noChangeShapeType="1"/>
              </p:cNvSpPr>
              <p:nvPr/>
            </p:nvSpPr>
            <p:spPr bwMode="auto">
              <a:xfrm>
                <a:off x="3169444" y="4950620"/>
                <a:ext cx="1258540" cy="56594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
        <p:nvSpPr>
          <p:cNvPr id="7173" name="Rectangle 27">
            <a:extLst>
              <a:ext uri="{FF2B5EF4-FFF2-40B4-BE49-F238E27FC236}">
                <a16:creationId xmlns:a16="http://schemas.microsoft.com/office/drawing/2014/main" id="{305233D3-ACCB-7034-EE18-DE14B04F010F}"/>
              </a:ext>
            </a:extLst>
          </p:cNvPr>
          <p:cNvSpPr>
            <a:spLocks noChangeArrowheads="1"/>
          </p:cNvSpPr>
          <p:nvPr/>
        </p:nvSpPr>
        <p:spPr bwMode="auto">
          <a:xfrm>
            <a:off x="5795963" y="4005263"/>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74" name="Rectangle 30">
            <a:extLst>
              <a:ext uri="{FF2B5EF4-FFF2-40B4-BE49-F238E27FC236}">
                <a16:creationId xmlns:a16="http://schemas.microsoft.com/office/drawing/2014/main" id="{51D1736D-1B4E-B8E0-BF9B-30C47C0C91FA}"/>
              </a:ext>
            </a:extLst>
          </p:cNvPr>
          <p:cNvSpPr>
            <a:spLocks noChangeArrowheads="1"/>
          </p:cNvSpPr>
          <p:nvPr/>
        </p:nvSpPr>
        <p:spPr bwMode="auto">
          <a:xfrm>
            <a:off x="5795963" y="5522913"/>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75" name="Rectangle 33">
            <a:extLst>
              <a:ext uri="{FF2B5EF4-FFF2-40B4-BE49-F238E27FC236}">
                <a16:creationId xmlns:a16="http://schemas.microsoft.com/office/drawing/2014/main" id="{7110D84B-B6B5-D711-086A-31C79C11B2C7}"/>
              </a:ext>
            </a:extLst>
          </p:cNvPr>
          <p:cNvSpPr>
            <a:spLocks noChangeArrowheads="1"/>
          </p:cNvSpPr>
          <p:nvPr/>
        </p:nvSpPr>
        <p:spPr bwMode="auto">
          <a:xfrm>
            <a:off x="5795963" y="4508500"/>
            <a:ext cx="201612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76" name="Rectangle 36">
            <a:extLst>
              <a:ext uri="{FF2B5EF4-FFF2-40B4-BE49-F238E27FC236}">
                <a16:creationId xmlns:a16="http://schemas.microsoft.com/office/drawing/2014/main" id="{06C43F44-6FE0-2A17-21D4-98CCD8A6D19A}"/>
              </a:ext>
            </a:extLst>
          </p:cNvPr>
          <p:cNvSpPr>
            <a:spLocks noChangeArrowheads="1"/>
          </p:cNvSpPr>
          <p:nvPr/>
        </p:nvSpPr>
        <p:spPr bwMode="auto">
          <a:xfrm>
            <a:off x="5795963" y="5011738"/>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77" name="Rectangle 24">
            <a:extLst>
              <a:ext uri="{FF2B5EF4-FFF2-40B4-BE49-F238E27FC236}">
                <a16:creationId xmlns:a16="http://schemas.microsoft.com/office/drawing/2014/main" id="{AC765080-1DD7-9454-ACCE-F1355A07A8F2}"/>
              </a:ext>
            </a:extLst>
          </p:cNvPr>
          <p:cNvSpPr>
            <a:spLocks noChangeArrowheads="1"/>
          </p:cNvSpPr>
          <p:nvPr/>
        </p:nvSpPr>
        <p:spPr bwMode="auto">
          <a:xfrm>
            <a:off x="5795963" y="3500438"/>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178" name="Group 44">
            <a:extLst>
              <a:ext uri="{FF2B5EF4-FFF2-40B4-BE49-F238E27FC236}">
                <a16:creationId xmlns:a16="http://schemas.microsoft.com/office/drawing/2014/main" id="{2852749C-9333-53D6-7E14-1CC1CA0E0457}"/>
              </a:ext>
            </a:extLst>
          </p:cNvPr>
          <p:cNvGrpSpPr>
            <a:grpSpLocks/>
          </p:cNvGrpSpPr>
          <p:nvPr/>
        </p:nvGrpSpPr>
        <p:grpSpPr bwMode="auto">
          <a:xfrm>
            <a:off x="5795963" y="3500438"/>
            <a:ext cx="2016125" cy="360362"/>
            <a:chOff x="431" y="3339"/>
            <a:chExt cx="1270" cy="227"/>
          </a:xfrm>
        </p:grpSpPr>
        <p:sp>
          <p:nvSpPr>
            <p:cNvPr id="7191" name="Rectangle 45">
              <a:extLst>
                <a:ext uri="{FF2B5EF4-FFF2-40B4-BE49-F238E27FC236}">
                  <a16:creationId xmlns:a16="http://schemas.microsoft.com/office/drawing/2014/main" id="{8F3327EF-59D7-7D69-4C02-6128299BCBE5}"/>
                </a:ext>
              </a:extLst>
            </p:cNvPr>
            <p:cNvSpPr>
              <a:spLocks noChangeArrowheads="1"/>
            </p:cNvSpPr>
            <p:nvPr/>
          </p:nvSpPr>
          <p:spPr bwMode="auto">
            <a:xfrm>
              <a:off x="431"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2" name="Text Box 46">
              <a:extLst>
                <a:ext uri="{FF2B5EF4-FFF2-40B4-BE49-F238E27FC236}">
                  <a16:creationId xmlns:a16="http://schemas.microsoft.com/office/drawing/2014/main" id="{4BFACF66-87DC-F5AC-D992-4B2C2C2C2E74}"/>
                </a:ext>
              </a:extLst>
            </p:cNvPr>
            <p:cNvSpPr txBox="1">
              <a:spLocks noChangeArrowheads="1"/>
            </p:cNvSpPr>
            <p:nvPr/>
          </p:nvSpPr>
          <p:spPr bwMode="auto">
            <a:xfrm>
              <a:off x="612" y="3339"/>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 Blüte</a:t>
              </a:r>
            </a:p>
          </p:txBody>
        </p:sp>
      </p:grpSp>
      <p:grpSp>
        <p:nvGrpSpPr>
          <p:cNvPr id="7179" name="Group 47">
            <a:extLst>
              <a:ext uri="{FF2B5EF4-FFF2-40B4-BE49-F238E27FC236}">
                <a16:creationId xmlns:a16="http://schemas.microsoft.com/office/drawing/2014/main" id="{760FF6D7-590C-85AB-9FEE-DACF36F979A7}"/>
              </a:ext>
            </a:extLst>
          </p:cNvPr>
          <p:cNvGrpSpPr>
            <a:grpSpLocks/>
          </p:cNvGrpSpPr>
          <p:nvPr/>
        </p:nvGrpSpPr>
        <p:grpSpPr bwMode="auto">
          <a:xfrm>
            <a:off x="5795963" y="4005263"/>
            <a:ext cx="2016125" cy="360362"/>
            <a:chOff x="431" y="3657"/>
            <a:chExt cx="1270" cy="227"/>
          </a:xfrm>
        </p:grpSpPr>
        <p:sp>
          <p:nvSpPr>
            <p:cNvPr id="7189" name="Rectangle 48">
              <a:extLst>
                <a:ext uri="{FF2B5EF4-FFF2-40B4-BE49-F238E27FC236}">
                  <a16:creationId xmlns:a16="http://schemas.microsoft.com/office/drawing/2014/main" id="{6504FAC1-AB86-3010-B2F6-87E53F815C38}"/>
                </a:ext>
              </a:extLst>
            </p:cNvPr>
            <p:cNvSpPr>
              <a:spLocks noChangeArrowheads="1"/>
            </p:cNvSpPr>
            <p:nvPr/>
          </p:nvSpPr>
          <p:spPr bwMode="auto">
            <a:xfrm>
              <a:off x="431" y="3657"/>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0" name="Text Box 49">
              <a:extLst>
                <a:ext uri="{FF2B5EF4-FFF2-40B4-BE49-F238E27FC236}">
                  <a16:creationId xmlns:a16="http://schemas.microsoft.com/office/drawing/2014/main" id="{45D97F23-3EC7-834B-EDEC-73A66F579983}"/>
                </a:ext>
              </a:extLst>
            </p:cNvPr>
            <p:cNvSpPr txBox="1">
              <a:spLocks noChangeArrowheads="1"/>
            </p:cNvSpPr>
            <p:nvPr/>
          </p:nvSpPr>
          <p:spPr bwMode="auto">
            <a:xfrm>
              <a:off x="612" y="3657"/>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 Laubblatt</a:t>
              </a:r>
            </a:p>
          </p:txBody>
        </p:sp>
      </p:grpSp>
      <p:grpSp>
        <p:nvGrpSpPr>
          <p:cNvPr id="7180" name="Group 50">
            <a:extLst>
              <a:ext uri="{FF2B5EF4-FFF2-40B4-BE49-F238E27FC236}">
                <a16:creationId xmlns:a16="http://schemas.microsoft.com/office/drawing/2014/main" id="{03DE39C0-2C09-AF8E-8F1E-FF7B7F42F622}"/>
              </a:ext>
            </a:extLst>
          </p:cNvPr>
          <p:cNvGrpSpPr>
            <a:grpSpLocks/>
          </p:cNvGrpSpPr>
          <p:nvPr/>
        </p:nvGrpSpPr>
        <p:grpSpPr bwMode="auto">
          <a:xfrm>
            <a:off x="5795963" y="5521325"/>
            <a:ext cx="2016125" cy="360363"/>
            <a:chOff x="1837" y="3339"/>
            <a:chExt cx="1270" cy="227"/>
          </a:xfrm>
        </p:grpSpPr>
        <p:sp>
          <p:nvSpPr>
            <p:cNvPr id="7187" name="Rectangle 51">
              <a:extLst>
                <a:ext uri="{FF2B5EF4-FFF2-40B4-BE49-F238E27FC236}">
                  <a16:creationId xmlns:a16="http://schemas.microsoft.com/office/drawing/2014/main" id="{B85A7DA0-99AE-CCE9-D349-DF7E1165F215}"/>
                </a:ext>
              </a:extLst>
            </p:cNvPr>
            <p:cNvSpPr>
              <a:spLocks noChangeArrowheads="1"/>
            </p:cNvSpPr>
            <p:nvPr/>
          </p:nvSpPr>
          <p:spPr bwMode="auto">
            <a:xfrm>
              <a:off x="1837"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88" name="Text Box 52">
              <a:extLst>
                <a:ext uri="{FF2B5EF4-FFF2-40B4-BE49-F238E27FC236}">
                  <a16:creationId xmlns:a16="http://schemas.microsoft.com/office/drawing/2014/main" id="{569AD9B9-8AB5-674B-5DD1-39DCE7EA87B9}"/>
                </a:ext>
              </a:extLst>
            </p:cNvPr>
            <p:cNvSpPr txBox="1">
              <a:spLocks noChangeArrowheads="1"/>
            </p:cNvSpPr>
            <p:nvPr/>
          </p:nvSpPr>
          <p:spPr bwMode="auto">
            <a:xfrm>
              <a:off x="2064" y="3339"/>
              <a:ext cx="9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Wurzel</a:t>
              </a:r>
            </a:p>
          </p:txBody>
        </p:sp>
      </p:grpSp>
      <p:grpSp>
        <p:nvGrpSpPr>
          <p:cNvPr id="7181" name="Group 56">
            <a:extLst>
              <a:ext uri="{FF2B5EF4-FFF2-40B4-BE49-F238E27FC236}">
                <a16:creationId xmlns:a16="http://schemas.microsoft.com/office/drawing/2014/main" id="{F2AB9596-6CA6-3EF2-2A2E-00D6A0A671B6}"/>
              </a:ext>
            </a:extLst>
          </p:cNvPr>
          <p:cNvGrpSpPr>
            <a:grpSpLocks/>
          </p:cNvGrpSpPr>
          <p:nvPr/>
        </p:nvGrpSpPr>
        <p:grpSpPr bwMode="auto">
          <a:xfrm>
            <a:off x="5795963" y="5011738"/>
            <a:ext cx="2016125" cy="360362"/>
            <a:chOff x="3243" y="3339"/>
            <a:chExt cx="1270" cy="227"/>
          </a:xfrm>
        </p:grpSpPr>
        <p:sp>
          <p:nvSpPr>
            <p:cNvPr id="7185" name="Rectangle 57">
              <a:extLst>
                <a:ext uri="{FF2B5EF4-FFF2-40B4-BE49-F238E27FC236}">
                  <a16:creationId xmlns:a16="http://schemas.microsoft.com/office/drawing/2014/main" id="{26A0EC96-C6BC-4F99-4805-76B0C382456D}"/>
                </a:ext>
              </a:extLst>
            </p:cNvPr>
            <p:cNvSpPr>
              <a:spLocks noChangeArrowheads="1"/>
            </p:cNvSpPr>
            <p:nvPr/>
          </p:nvSpPr>
          <p:spPr bwMode="auto">
            <a:xfrm>
              <a:off x="3243"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86" name="Text Box 58">
              <a:extLst>
                <a:ext uri="{FF2B5EF4-FFF2-40B4-BE49-F238E27FC236}">
                  <a16:creationId xmlns:a16="http://schemas.microsoft.com/office/drawing/2014/main" id="{0531131D-A7C0-BFF2-6636-9F201F442943}"/>
                </a:ext>
              </a:extLst>
            </p:cNvPr>
            <p:cNvSpPr txBox="1">
              <a:spLocks noChangeArrowheads="1"/>
            </p:cNvSpPr>
            <p:nvPr/>
          </p:nvSpPr>
          <p:spPr bwMode="auto">
            <a:xfrm>
              <a:off x="3379" y="3339"/>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   Zwiebel</a:t>
              </a:r>
            </a:p>
          </p:txBody>
        </p:sp>
      </p:grpSp>
      <p:grpSp>
        <p:nvGrpSpPr>
          <p:cNvPr id="7182" name="Group 79">
            <a:extLst>
              <a:ext uri="{FF2B5EF4-FFF2-40B4-BE49-F238E27FC236}">
                <a16:creationId xmlns:a16="http://schemas.microsoft.com/office/drawing/2014/main" id="{1C804650-329C-8C9B-B4DE-DD824A5F2BF3}"/>
              </a:ext>
            </a:extLst>
          </p:cNvPr>
          <p:cNvGrpSpPr>
            <a:grpSpLocks/>
          </p:cNvGrpSpPr>
          <p:nvPr/>
        </p:nvGrpSpPr>
        <p:grpSpPr bwMode="auto">
          <a:xfrm>
            <a:off x="5795963" y="4508500"/>
            <a:ext cx="2160587" cy="360363"/>
            <a:chOff x="3651" y="3158"/>
            <a:chExt cx="1361" cy="227"/>
          </a:xfrm>
        </p:grpSpPr>
        <p:sp>
          <p:nvSpPr>
            <p:cNvPr id="7183" name="Text Box 55">
              <a:extLst>
                <a:ext uri="{FF2B5EF4-FFF2-40B4-BE49-F238E27FC236}">
                  <a16:creationId xmlns:a16="http://schemas.microsoft.com/office/drawing/2014/main" id="{AAE3E325-3B1B-CA68-4439-5DE7E0F9F390}"/>
                </a:ext>
              </a:extLst>
            </p:cNvPr>
            <p:cNvSpPr txBox="1">
              <a:spLocks noChangeArrowheads="1"/>
            </p:cNvSpPr>
            <p:nvPr/>
          </p:nvSpPr>
          <p:spPr bwMode="auto">
            <a:xfrm>
              <a:off x="3787" y="3158"/>
              <a:ext cx="122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Sprossachse</a:t>
              </a:r>
            </a:p>
          </p:txBody>
        </p:sp>
        <p:sp>
          <p:nvSpPr>
            <p:cNvPr id="7184" name="Rectangle 78">
              <a:extLst>
                <a:ext uri="{FF2B5EF4-FFF2-40B4-BE49-F238E27FC236}">
                  <a16:creationId xmlns:a16="http://schemas.microsoft.com/office/drawing/2014/main" id="{1E61BBC3-AE99-ECED-2378-879D952F29B8}"/>
                </a:ext>
              </a:extLst>
            </p:cNvPr>
            <p:cNvSpPr>
              <a:spLocks noChangeArrowheads="1"/>
            </p:cNvSpPr>
            <p:nvPr/>
          </p:nvSpPr>
          <p:spPr bwMode="auto">
            <a:xfrm>
              <a:off x="3651" y="3158"/>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BFADF8B-A883-BCC1-3837-5A6B23406BE1}"/>
              </a:ext>
            </a:extLst>
          </p:cNvPr>
          <p:cNvSpPr>
            <a:spLocks noGrp="1" noChangeArrowheads="1"/>
          </p:cNvSpPr>
          <p:nvPr>
            <p:ph type="title" idx="4294967295"/>
          </p:nvPr>
        </p:nvSpPr>
        <p:spPr/>
        <p:txBody>
          <a:bodyPr/>
          <a:lstStyle/>
          <a:p>
            <a:pPr eaLnBrk="1" hangingPunct="1"/>
            <a:r>
              <a:rPr lang="de-DE" altLang="de-DE"/>
              <a:t>Tafelbildinfo</a:t>
            </a:r>
          </a:p>
        </p:txBody>
      </p:sp>
      <p:sp>
        <p:nvSpPr>
          <p:cNvPr id="8195" name="Rectangle 5">
            <a:extLst>
              <a:ext uri="{FF2B5EF4-FFF2-40B4-BE49-F238E27FC236}">
                <a16:creationId xmlns:a16="http://schemas.microsoft.com/office/drawing/2014/main" id="{6EFB3A6B-CC1D-2EA6-4959-B451BBD9D2EF}"/>
              </a:ext>
            </a:extLst>
          </p:cNvPr>
          <p:cNvSpPr>
            <a:spLocks noChangeArrowheads="1"/>
          </p:cNvSpPr>
          <p:nvPr/>
        </p:nvSpPr>
        <p:spPr bwMode="auto">
          <a:xfrm>
            <a:off x="0" y="6237288"/>
            <a:ext cx="9144000" cy="620712"/>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8196" name="Rectangle 6">
            <a:extLst>
              <a:ext uri="{FF2B5EF4-FFF2-40B4-BE49-F238E27FC236}">
                <a16:creationId xmlns:a16="http://schemas.microsoft.com/office/drawing/2014/main" id="{B8790959-F1F0-36FC-F665-F57577444EF5}"/>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a:t>
            </a:r>
            <a:r>
              <a:rPr lang="de-DE" altLang="de-DE" sz="1200">
                <a:latin typeface="Arial" panose="020B0604020202020204" pitchFamily="34" charset="0"/>
                <a:cs typeface="Arial" panose="020B0604020202020204" pitchFamily="34" charset="0"/>
              </a:rPr>
              <a:t>KG, Wien 2023</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cs typeface="Arial" panose="020B0604020202020204" pitchFamily="34" charset="0"/>
              </a:rPr>
              <a:t>Redaktion und Herstellung: Dr. </a:t>
            </a:r>
            <a:r>
              <a:rPr lang="de-DE" altLang="de-DE" sz="1200" dirty="0">
                <a:latin typeface="Arial" panose="020B0604020202020204" pitchFamily="34" charset="0"/>
                <a:cs typeface="Arial" panose="020B0604020202020204" pitchFamily="34" charset="0"/>
              </a:rPr>
              <a:t>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Rebecca Meyer, Wachtberg</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8197" name="AutoShape 5">
            <a:hlinkClick r:id="" action="ppaction://hlinkshowjump?jump=lastslideviewed" highlightClick="1"/>
            <a:extLst>
              <a:ext uri="{FF2B5EF4-FFF2-40B4-BE49-F238E27FC236}">
                <a16:creationId xmlns:a16="http://schemas.microsoft.com/office/drawing/2014/main" id="{10B2D9BA-0BEA-95C2-E782-9B9F5C69785C}"/>
              </a:ext>
            </a:extLst>
          </p:cNvPr>
          <p:cNvSpPr>
            <a:spLocks noChangeArrowheads="1"/>
          </p:cNvSpPr>
          <p:nvPr/>
        </p:nvSpPr>
        <p:spPr bwMode="auto">
          <a:xfrm>
            <a:off x="539750" y="5876925"/>
            <a:ext cx="287338" cy="287338"/>
          </a:xfrm>
          <a:prstGeom prst="actionButtonRetur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198" name="Rectangle 6">
            <a:extLst>
              <a:ext uri="{FF2B5EF4-FFF2-40B4-BE49-F238E27FC236}">
                <a16:creationId xmlns:a16="http://schemas.microsoft.com/office/drawing/2014/main" id="{222EE140-4040-5423-544E-E61AF8DABBF8}"/>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letzte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8199" name="Picture 2">
            <a:extLst>
              <a:ext uri="{FF2B5EF4-FFF2-40B4-BE49-F238E27FC236}">
                <a16:creationId xmlns:a16="http://schemas.microsoft.com/office/drawing/2014/main" id="{4A629B83-431D-E0E3-A123-AFA0BC7D6F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0650" y="5259388"/>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1">
  <a:themeElements>
    <a:clrScheme name="Benutzerdefiniert 40">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070327_EMFR</Template>
  <TotalTime>0</TotalTime>
  <Words>296</Words>
  <Application>Microsoft Office PowerPoint</Application>
  <PresentationFormat>Bildschirmpräsentation (4:3)</PresentationFormat>
  <Paragraphs>49</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PoloST11KLeicht</vt:lpstr>
      <vt:lpstr>Wingdings</vt:lpstr>
      <vt:lpstr>BioTOP  1</vt:lpstr>
      <vt:lpstr>Benutzerdefiniertes Design</vt:lpstr>
      <vt:lpstr>Der Aufbau einer Blütenpflanze</vt:lpstr>
      <vt:lpstr>Der Aufbau einer Blütenpflanze</vt:lpstr>
      <vt:lpstr>Der Aufbau einer Blütenpflanze</vt:lpstr>
      <vt:lpstr>Der Aufbau einer Blütenpflanze</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Aufbau einer Zwiebel</dc:title>
  <dc:creator>Reich, Dr. Marion</dc:creator>
  <cp:lastModifiedBy>Sabrina</cp:lastModifiedBy>
  <cp:revision>176</cp:revision>
  <dcterms:created xsi:type="dcterms:W3CDTF">2008-04-29T08:40:23Z</dcterms:created>
  <dcterms:modified xsi:type="dcterms:W3CDTF">2023-05-31T16:33:08Z</dcterms:modified>
</cp:coreProperties>
</file>