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06"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16.04.2026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Ende und Anfang</a:t>
            </a:r>
          </a:p>
        </p:txBody>
      </p:sp>
      <p:sp>
        <p:nvSpPr>
          <p:cNvPr id="5" name="Text Box 10"/>
          <p:cNvSpPr txBox="1">
            <a:spLocks noChangeArrowheads="1"/>
          </p:cNvSpPr>
          <p:nvPr/>
        </p:nvSpPr>
        <p:spPr bwMode="auto">
          <a:xfrm>
            <a:off x="430360" y="2806477"/>
            <a:ext cx="8211269" cy="95410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Angst vor Putschversuchen durch radikale Parteien  </a:t>
            </a:r>
            <a:r>
              <a:rPr lang="de-DE" altLang="de-DE" sz="2800" dirty="0">
                <a:solidFill>
                  <a:srgbClr val="333333"/>
                </a:solidFill>
                <a:latin typeface="Calibri" panose="020F0502020204030204" pitchFamily="34" charset="0"/>
              </a:rPr>
              <a:t>Versammlung des Parlaments in Weimar</a:t>
            </a:r>
          </a:p>
        </p:txBody>
      </p:sp>
      <p:sp>
        <p:nvSpPr>
          <p:cNvPr id="6" name="Text Box 10"/>
          <p:cNvSpPr txBox="1">
            <a:spLocks noChangeArrowheads="1"/>
          </p:cNvSpPr>
          <p:nvPr/>
        </p:nvSpPr>
        <p:spPr bwMode="auto">
          <a:xfrm>
            <a:off x="1160189" y="4712050"/>
            <a:ext cx="5361099"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Inflation und hohe Arbeitslosigkeit</a:t>
            </a:r>
            <a:endParaRPr lang="de-DE" altLang="de-DE" sz="2800" dirty="0">
              <a:solidFill>
                <a:srgbClr val="333333"/>
              </a:solidFill>
              <a:latin typeface="Calibri" panose="020F0502020204030204" pitchFamily="34" charset="0"/>
            </a:endParaRPr>
          </a:p>
        </p:txBody>
      </p:sp>
      <p:sp>
        <p:nvSpPr>
          <p:cNvPr id="7" name="Text Box 10"/>
          <p:cNvSpPr txBox="1">
            <a:spLocks noChangeArrowheads="1"/>
          </p:cNvSpPr>
          <p:nvPr/>
        </p:nvSpPr>
        <p:spPr bwMode="auto">
          <a:xfrm>
            <a:off x="2123728" y="4122796"/>
            <a:ext cx="5223718"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Herausforderungen und Probleme</a:t>
            </a:r>
          </a:p>
        </p:txBody>
      </p:sp>
      <p:sp>
        <p:nvSpPr>
          <p:cNvPr id="8" name="Pfeil nach unten 7"/>
          <p:cNvSpPr>
            <a:spLocks noChangeArrowheads="1"/>
          </p:cNvSpPr>
          <p:nvPr/>
        </p:nvSpPr>
        <p:spPr bwMode="auto">
          <a:xfrm rot="16200000">
            <a:off x="729081" y="4757760"/>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p:cNvSpPr txBox="1">
            <a:spLocks noChangeArrowheads="1"/>
          </p:cNvSpPr>
          <p:nvPr/>
        </p:nvSpPr>
        <p:spPr bwMode="auto">
          <a:xfrm>
            <a:off x="1442009" y="2229008"/>
            <a:ext cx="6480720"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1918: Abdankung des deutschen Kaisers</a:t>
            </a:r>
            <a:endParaRPr lang="de-DE" altLang="de-DE" sz="2800" dirty="0">
              <a:solidFill>
                <a:srgbClr val="333333"/>
              </a:solidFill>
              <a:latin typeface="Calibri" panose="020F0502020204030204" pitchFamily="34" charset="0"/>
            </a:endParaRPr>
          </a:p>
        </p:txBody>
      </p:sp>
      <p:sp>
        <p:nvSpPr>
          <p:cNvPr id="14" name="Text Box 10"/>
          <p:cNvSpPr txBox="1">
            <a:spLocks noChangeArrowheads="1"/>
          </p:cNvSpPr>
          <p:nvPr/>
        </p:nvSpPr>
        <p:spPr bwMode="auto">
          <a:xfrm>
            <a:off x="755364" y="1543352"/>
            <a:ext cx="75612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rPr>
              <a:t>Die „Weimarer Republik“</a:t>
            </a:r>
          </a:p>
        </p:txBody>
      </p:sp>
      <p:sp>
        <p:nvSpPr>
          <p:cNvPr id="12" name="Pfeil nach unten 7">
            <a:extLst>
              <a:ext uri="{FF2B5EF4-FFF2-40B4-BE49-F238E27FC236}">
                <a16:creationId xmlns:a16="http://schemas.microsoft.com/office/drawing/2014/main" id="{9CBC767C-5264-B7EE-2C90-D776A7537716}"/>
              </a:ext>
            </a:extLst>
          </p:cNvPr>
          <p:cNvSpPr>
            <a:spLocks noChangeArrowheads="1"/>
          </p:cNvSpPr>
          <p:nvPr/>
        </p:nvSpPr>
        <p:spPr bwMode="auto">
          <a:xfrm rot="16200000">
            <a:off x="729082" y="5236541"/>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F0422956-1BED-84E3-1D39-B2FD31D5AB84}"/>
              </a:ext>
            </a:extLst>
          </p:cNvPr>
          <p:cNvSpPr txBox="1">
            <a:spLocks noChangeArrowheads="1"/>
          </p:cNvSpPr>
          <p:nvPr/>
        </p:nvSpPr>
        <p:spPr bwMode="auto">
          <a:xfrm>
            <a:off x="1160191" y="5669611"/>
            <a:ext cx="4275906"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Zulauf für radikale Parteien</a:t>
            </a:r>
            <a:endParaRPr lang="de-DE" altLang="de-DE" sz="2800" dirty="0">
              <a:solidFill>
                <a:srgbClr val="333333"/>
              </a:solidFill>
              <a:latin typeface="Calibri" panose="020F0502020204030204" pitchFamily="34" charset="0"/>
            </a:endParaRPr>
          </a:p>
        </p:txBody>
      </p:sp>
      <p:sp>
        <p:nvSpPr>
          <p:cNvPr id="15" name="Pfeil nach unten 7">
            <a:extLst>
              <a:ext uri="{FF2B5EF4-FFF2-40B4-BE49-F238E27FC236}">
                <a16:creationId xmlns:a16="http://schemas.microsoft.com/office/drawing/2014/main" id="{B6AD37B4-EF87-52A4-B0B4-048C970DAC20}"/>
              </a:ext>
            </a:extLst>
          </p:cNvPr>
          <p:cNvSpPr>
            <a:spLocks noChangeArrowheads="1"/>
          </p:cNvSpPr>
          <p:nvPr/>
        </p:nvSpPr>
        <p:spPr bwMode="auto">
          <a:xfrm rot="16200000">
            <a:off x="729082" y="5715321"/>
            <a:ext cx="288925" cy="431800"/>
          </a:xfrm>
          <a:prstGeom prst="downArrow">
            <a:avLst>
              <a:gd name="adj1" fmla="val 50000"/>
              <a:gd name="adj2" fmla="val 4981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A34BE8EE-3C64-D19D-43B3-FB7B24953B45}"/>
              </a:ext>
            </a:extLst>
          </p:cNvPr>
          <p:cNvSpPr txBox="1">
            <a:spLocks noChangeArrowheads="1"/>
          </p:cNvSpPr>
          <p:nvPr/>
        </p:nvSpPr>
        <p:spPr bwMode="auto">
          <a:xfrm>
            <a:off x="1160190" y="5190831"/>
            <a:ext cx="7340100" cy="523220"/>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Ablehnung </a:t>
            </a:r>
            <a:r>
              <a:rPr lang="de-DE" altLang="de-DE" sz="2800">
                <a:solidFill>
                  <a:srgbClr val="333333"/>
                </a:solidFill>
                <a:latin typeface="Calibri" panose="020F0502020204030204" pitchFamily="34" charset="0"/>
                <a:sym typeface="Wingdings" panose="05000000000000000000" pitchFamily="2" charset="2"/>
              </a:rPr>
              <a:t>des Friedensvertrags </a:t>
            </a:r>
            <a:r>
              <a:rPr lang="de-DE" altLang="de-DE" sz="2800" dirty="0">
                <a:solidFill>
                  <a:srgbClr val="333333"/>
                </a:solidFill>
                <a:latin typeface="Calibri" panose="020F0502020204030204" pitchFamily="34" charset="0"/>
                <a:sym typeface="Wingdings" panose="05000000000000000000" pitchFamily="2" charset="2"/>
              </a:rPr>
              <a:t>von Versailles</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11" grpId="0"/>
      <p:bldP spid="12" grpId="0" animBg="1"/>
      <p:bldP spid="13" grpId="0"/>
      <p:bldP spid="15"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„Ende und Anfang“ auf den Seiten 10 bis 11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62</cp:revision>
  <dcterms:created xsi:type="dcterms:W3CDTF">2011-07-14T19:54:09Z</dcterms:created>
  <dcterms:modified xsi:type="dcterms:W3CDTF">2026-04-16T08:23:39Z</dcterms:modified>
</cp:coreProperties>
</file>