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80" r:id="rId3"/>
    <p:sldId id="281" r:id="rId4"/>
    <p:sldId id="282" r:id="rId5"/>
    <p:sldId id="287" r:id="rId6"/>
    <p:sldId id="286" r:id="rId7"/>
    <p:sldId id="285" r:id="rId8"/>
    <p:sldId id="284" r:id="rId9"/>
    <p:sldId id="288" r:id="rId10"/>
    <p:sldId id="289" r:id="rId11"/>
    <p:sldId id="291" r:id="rId12"/>
    <p:sldId id="290" r:id="rId13"/>
    <p:sldId id="279" r:id="rId14"/>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18.01.2024</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13</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Text Box 10"/>
          <p:cNvSpPr txBox="1">
            <a:spLocks noChangeArrowheads="1"/>
          </p:cNvSpPr>
          <p:nvPr/>
        </p:nvSpPr>
        <p:spPr bwMode="auto">
          <a:xfrm>
            <a:off x="1385800" y="2459504"/>
            <a:ext cx="637239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6000" dirty="0">
                <a:solidFill>
                  <a:srgbClr val="333333"/>
                </a:solidFill>
              </a:rPr>
              <a:t>Ein Spaziergang durch das alte Rom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Das Pantheon ist heute eine Kirche. Zur Zeit der Antike war es vermutlich ein Heiligtum für alle Götter. Die Kuppel des Gebäudes galt mehr als 1 500 Jahre als größte der Welt. Sie hat einen Durchmesser von ungefähr 44 Metern.</a:t>
            </a:r>
          </a:p>
        </p:txBody>
      </p:sp>
      <p:pic>
        <p:nvPicPr>
          <p:cNvPr id="5" name="Grafik 4" descr="Ein Bild, das Gebäude, Himmel, draußen, Ziegelstein enthält.&#10;&#10;Automatisch generierte Beschreibung">
            <a:extLst>
              <a:ext uri="{FF2B5EF4-FFF2-40B4-BE49-F238E27FC236}">
                <a16:creationId xmlns:a16="http://schemas.microsoft.com/office/drawing/2014/main" id="{6635BB11-C9C5-203B-F97E-3E86B23E573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936"/>
          <a:stretch/>
        </p:blipFill>
        <p:spPr>
          <a:xfrm>
            <a:off x="516376" y="620690"/>
            <a:ext cx="8123800" cy="5202698"/>
          </a:xfrm>
          <a:prstGeom prst="rect">
            <a:avLst/>
          </a:prstGeom>
        </p:spPr>
      </p:pic>
    </p:spTree>
    <p:extLst>
      <p:ext uri="{BB962C8B-B14F-4D97-AF65-F5344CB8AC3E}">
        <p14:creationId xmlns:p14="http://schemas.microsoft.com/office/powerpoint/2010/main" val="3774154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Für Kaiser Hadrian wurde, noch während er lebte, ein großes Grabmal errichtet. Im Mittelalter ließen es Päpste zu einer Festung umbauen. Papst Gregor I. soll im Jahr 590 nach Christus über dem Gebäude einen Engel gesehen haben, der das Ende der Pest ankündigte. Daher kommt der Name „Engelsburg“. </a:t>
            </a:r>
          </a:p>
        </p:txBody>
      </p:sp>
      <p:pic>
        <p:nvPicPr>
          <p:cNvPr id="5" name="Grafik 4" descr="Ein Bild, das Himmel, draußen, Gebäude, alt enthält.&#10;&#10;Automatisch generierte Beschreibung">
            <a:extLst>
              <a:ext uri="{FF2B5EF4-FFF2-40B4-BE49-F238E27FC236}">
                <a16:creationId xmlns:a16="http://schemas.microsoft.com/office/drawing/2014/main" id="{99F9B41B-5AEC-52AC-7D8F-56763E1C046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1687" b="4270"/>
          <a:stretch/>
        </p:blipFill>
        <p:spPr>
          <a:xfrm>
            <a:off x="516376" y="620687"/>
            <a:ext cx="8123800" cy="5202699"/>
          </a:xfrm>
          <a:prstGeom prst="rect">
            <a:avLst/>
          </a:prstGeom>
        </p:spPr>
      </p:pic>
    </p:spTree>
    <p:extLst>
      <p:ext uri="{BB962C8B-B14F-4D97-AF65-F5344CB8AC3E}">
        <p14:creationId xmlns:p14="http://schemas.microsoft.com/office/powerpoint/2010/main" val="4652029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257 nach Christus wurde Christinnen und Christen verboten, ihre Toten auf Friedhöfen zu begraben. Deshalb legten </a:t>
            </a:r>
            <a:r>
              <a:rPr lang="de-DE" altLang="de-DE" sz="1400">
                <a:solidFill>
                  <a:srgbClr val="333333"/>
                </a:solidFill>
              </a:rPr>
              <a:t>sie unterirdische </a:t>
            </a:r>
            <a:r>
              <a:rPr lang="de-DE" altLang="de-DE" sz="1400" dirty="0">
                <a:solidFill>
                  <a:srgbClr val="333333"/>
                </a:solidFill>
              </a:rPr>
              <a:t>Grabkammern an. Diese nennt man Katakomben. Eingewickelt in ein Leichentuch wurden die Toten in Nischen im Gestein bestattet. Anschließend verschloss man diese mit Ziegeln oder Stein.</a:t>
            </a:r>
          </a:p>
        </p:txBody>
      </p:sp>
      <p:pic>
        <p:nvPicPr>
          <p:cNvPr id="7" name="Grafik 6">
            <a:extLst>
              <a:ext uri="{FF2B5EF4-FFF2-40B4-BE49-F238E27FC236}">
                <a16:creationId xmlns:a16="http://schemas.microsoft.com/office/drawing/2014/main" id="{08F4FA99-D0DD-F97A-12F0-AD0027E5574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4643"/>
          <a:stretch/>
        </p:blipFill>
        <p:spPr>
          <a:xfrm>
            <a:off x="522678" y="620690"/>
            <a:ext cx="8117498" cy="5202698"/>
          </a:xfrm>
          <a:prstGeom prst="rect">
            <a:avLst/>
          </a:prstGeom>
        </p:spPr>
      </p:pic>
    </p:spTree>
    <p:extLst>
      <p:ext uri="{BB962C8B-B14F-4D97-AF65-F5344CB8AC3E}">
        <p14:creationId xmlns:p14="http://schemas.microsoft.com/office/powerpoint/2010/main" val="10694130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 Bausteine-Bilderreise „Ein Spaziergang durch das alte Rom“ bietet sich als anschaulicher Einstieg zu Schulbuch Seite 42/43 an bzw. kann zur Vertiefung der Inhalte herangezogen werden.</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Fotos: Folie 2: </a:t>
            </a:r>
            <a:r>
              <a:rPr lang="de-DE" altLang="de-DE" sz="1200" b="0" dirty="0" err="1">
                <a:solidFill>
                  <a:schemeClr val="tx1"/>
                </a:solidFill>
              </a:rPr>
              <a:t>nycshooter</a:t>
            </a:r>
            <a:r>
              <a:rPr lang="de-DE" altLang="de-DE" sz="1200" b="0" dirty="0">
                <a:solidFill>
                  <a:schemeClr val="tx1"/>
                </a:solidFill>
              </a:rPr>
              <a:t> / iStockphoto.com; Folie 3: johny007pan / iStockphoto.com; Folie 4: </a:t>
            </a:r>
            <a:r>
              <a:rPr lang="de-DE" altLang="de-DE" sz="1200" b="0" dirty="0" err="1">
                <a:solidFill>
                  <a:schemeClr val="tx1"/>
                </a:solidFill>
              </a:rPr>
              <a:t>Eloi_Omella</a:t>
            </a:r>
            <a:r>
              <a:rPr lang="de-DE" altLang="de-DE" sz="1200" b="0" dirty="0">
                <a:solidFill>
                  <a:schemeClr val="tx1"/>
                </a:solidFill>
              </a:rPr>
              <a:t>/ iStockphoto.com; Folie 5: </a:t>
            </a:r>
            <a:r>
              <a:rPr lang="de-DE" altLang="de-DE" sz="1200" b="0" dirty="0" err="1">
                <a:solidFill>
                  <a:schemeClr val="tx1"/>
                </a:solidFill>
              </a:rPr>
              <a:t>Fortgens</a:t>
            </a:r>
            <a:r>
              <a:rPr lang="de-DE" altLang="de-DE" sz="1200" b="0" dirty="0">
                <a:solidFill>
                  <a:schemeClr val="tx1"/>
                </a:solidFill>
              </a:rPr>
              <a:t> </a:t>
            </a:r>
            <a:r>
              <a:rPr lang="de-DE" altLang="de-DE" sz="1200" b="0" dirty="0" err="1">
                <a:solidFill>
                  <a:schemeClr val="tx1"/>
                </a:solidFill>
              </a:rPr>
              <a:t>Photography</a:t>
            </a:r>
            <a:r>
              <a:rPr lang="de-DE" altLang="de-DE" sz="1200" b="0" dirty="0">
                <a:solidFill>
                  <a:schemeClr val="tx1"/>
                </a:solidFill>
              </a:rPr>
              <a:t> / iStockphoto.com; Folie 6: piola666/ iStockphoto.com; Folie 7: </a:t>
            </a:r>
            <a:r>
              <a:rPr lang="de-DE" altLang="de-DE" sz="1200" b="0" dirty="0" err="1">
                <a:solidFill>
                  <a:schemeClr val="tx1"/>
                </a:solidFill>
              </a:rPr>
              <a:t>lucamato</a:t>
            </a:r>
            <a:r>
              <a:rPr lang="de-DE" altLang="de-DE" sz="1200" b="0" dirty="0">
                <a:solidFill>
                  <a:schemeClr val="tx1"/>
                </a:solidFill>
              </a:rPr>
              <a:t> / iStockphoto.com; Folie 8: </a:t>
            </a:r>
            <a:r>
              <a:rPr lang="de-DE" altLang="de-DE" sz="1200" b="0" dirty="0" err="1">
                <a:solidFill>
                  <a:schemeClr val="tx1"/>
                </a:solidFill>
              </a:rPr>
              <a:t>trotalo</a:t>
            </a:r>
            <a:r>
              <a:rPr lang="de-DE" altLang="de-DE" sz="1200" b="0" dirty="0">
                <a:solidFill>
                  <a:schemeClr val="tx1"/>
                </a:solidFill>
              </a:rPr>
              <a:t> / iStockphoto.com; Folie 9: </a:t>
            </a:r>
            <a:r>
              <a:rPr lang="de-DE" altLang="de-DE" sz="1200" b="0" dirty="0" err="1">
                <a:solidFill>
                  <a:schemeClr val="tx1"/>
                </a:solidFill>
              </a:rPr>
              <a:t>nejdetduzen</a:t>
            </a:r>
            <a:r>
              <a:rPr lang="de-DE" altLang="de-DE" sz="1200" b="0" dirty="0">
                <a:solidFill>
                  <a:schemeClr val="tx1"/>
                </a:solidFill>
              </a:rPr>
              <a:t> / iStockphoto.com; Folie 10: </a:t>
            </a:r>
            <a:r>
              <a:rPr lang="de-DE" altLang="de-DE" sz="1200" b="0" dirty="0" err="1">
                <a:solidFill>
                  <a:schemeClr val="tx1"/>
                </a:solidFill>
              </a:rPr>
              <a:t>sborisov</a:t>
            </a:r>
            <a:r>
              <a:rPr lang="de-DE" altLang="de-DE" sz="1200" b="0" dirty="0">
                <a:solidFill>
                  <a:schemeClr val="tx1"/>
                </a:solidFill>
              </a:rPr>
              <a:t> / iStockphoto.com; Folie 11: Todis53 / iStockphoto.com; Folie 12: </a:t>
            </a:r>
            <a:r>
              <a:rPr lang="de-DE" altLang="de-DE" sz="1200" b="0" dirty="0" err="1">
                <a:solidFill>
                  <a:schemeClr val="tx1"/>
                </a:solidFill>
              </a:rPr>
              <a:t>Frankix</a:t>
            </a:r>
            <a:r>
              <a:rPr lang="de-DE" altLang="de-DE" sz="1200" b="0" dirty="0">
                <a:solidFill>
                  <a:schemeClr val="tx1"/>
                </a:solidFill>
              </a:rPr>
              <a:t> / iStockphoto.com;</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8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8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Das Zentrum der Macht in Rom war das Forum Romanum. Hier standen mehrere Tempel, das Senatsgebäude, eine Rednertribüne, Basiliken (= Markthallen) und das Gefängnis. Das Foto zeigt die Überreste des Tempels des Saturns sowie ganz rechts die Überreste des Tempels des Vespasian und des Titus.</a:t>
            </a:r>
          </a:p>
        </p:txBody>
      </p:sp>
      <p:sp>
        <p:nvSpPr>
          <p:cNvPr id="8" name="Rechteck 7">
            <a:extLst>
              <a:ext uri="{FF2B5EF4-FFF2-40B4-BE49-F238E27FC236}">
                <a16:creationId xmlns:a16="http://schemas.microsoft.com/office/drawing/2014/main" id="{25BAC1ED-F08F-3FB7-F1E5-8367DE6A520B}"/>
              </a:ext>
            </a:extLst>
          </p:cNvPr>
          <p:cNvSpPr/>
          <p:nvPr/>
        </p:nvSpPr>
        <p:spPr>
          <a:xfrm>
            <a:off x="2506336" y="3429000"/>
            <a:ext cx="346570" cy="477054"/>
          </a:xfrm>
          <a:prstGeom prst="rect">
            <a:avLst/>
          </a:prstGeom>
          <a:noFill/>
        </p:spPr>
        <p:txBody>
          <a:bodyPr wrap="none" lIns="91440" tIns="45720" rIns="91440" bIns="45720">
            <a:spAutoFit/>
          </a:bodyPr>
          <a:lstStyle/>
          <a:p>
            <a:pPr algn="ctr"/>
            <a:r>
              <a:rPr lang="de-DE" sz="2500" b="0" cap="none" spc="0" dirty="0">
                <a:ln w="0"/>
              </a:rPr>
              <a:t>1</a:t>
            </a:r>
          </a:p>
        </p:txBody>
      </p:sp>
      <p:sp>
        <p:nvSpPr>
          <p:cNvPr id="9" name="Rechteck 8">
            <a:extLst>
              <a:ext uri="{FF2B5EF4-FFF2-40B4-BE49-F238E27FC236}">
                <a16:creationId xmlns:a16="http://schemas.microsoft.com/office/drawing/2014/main" id="{203EE86A-1321-0752-76E0-7B987492E583}"/>
              </a:ext>
            </a:extLst>
          </p:cNvPr>
          <p:cNvSpPr/>
          <p:nvPr/>
        </p:nvSpPr>
        <p:spPr>
          <a:xfrm>
            <a:off x="6117811" y="3414839"/>
            <a:ext cx="346570" cy="477054"/>
          </a:xfrm>
          <a:prstGeom prst="rect">
            <a:avLst/>
          </a:prstGeom>
          <a:noFill/>
        </p:spPr>
        <p:txBody>
          <a:bodyPr wrap="none" lIns="91440" tIns="45720" rIns="91440" bIns="45720">
            <a:spAutoFit/>
          </a:bodyPr>
          <a:lstStyle/>
          <a:p>
            <a:pPr algn="ctr"/>
            <a:r>
              <a:rPr lang="de-DE" sz="2500" b="0" cap="none" spc="0" dirty="0">
                <a:ln w="0"/>
              </a:rPr>
              <a:t>2</a:t>
            </a:r>
          </a:p>
        </p:txBody>
      </p:sp>
      <p:pic>
        <p:nvPicPr>
          <p:cNvPr id="3" name="Grafik 2" descr="Ein Bild, das Gras, draußen, Gebäude, alt enthält.&#10;&#10;Automatisch generierte Beschreibung">
            <a:extLst>
              <a:ext uri="{FF2B5EF4-FFF2-40B4-BE49-F238E27FC236}">
                <a16:creationId xmlns:a16="http://schemas.microsoft.com/office/drawing/2014/main" id="{C46BF327-CF90-36AE-50D8-CEA1932565C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936"/>
          <a:stretch/>
        </p:blipFill>
        <p:spPr>
          <a:xfrm>
            <a:off x="516376" y="620687"/>
            <a:ext cx="8123800" cy="5202698"/>
          </a:xfrm>
          <a:prstGeom prst="rect">
            <a:avLst/>
          </a:prstGeom>
        </p:spPr>
      </p:pic>
    </p:spTree>
    <p:extLst>
      <p:ext uri="{BB962C8B-B14F-4D97-AF65-F5344CB8AC3E}">
        <p14:creationId xmlns:p14="http://schemas.microsoft.com/office/powerpoint/2010/main" val="2263971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Nach dem Untergang des römischen Reiches verfielen die Gebäude. Sie wurden als Steinbruch verwendet oder zu Kirchen umgestaltet. Das Bodenniveau hatte sich erhöht und das Forum wurde als Kuhweide genutzt. Erst Ende des 19. Jahrhunderts begann man damit, das Gebiet zu erforschen und die Überreste freizulegen.</a:t>
            </a:r>
          </a:p>
        </p:txBody>
      </p:sp>
      <p:pic>
        <p:nvPicPr>
          <p:cNvPr id="5" name="Grafik 4" descr="Ein Bild, das Gebäude, draußen, Schloss enthält.&#10;&#10;Automatisch generierte Beschreibung">
            <a:extLst>
              <a:ext uri="{FF2B5EF4-FFF2-40B4-BE49-F238E27FC236}">
                <a16:creationId xmlns:a16="http://schemas.microsoft.com/office/drawing/2014/main" id="{B4B017C6-B290-BDF3-92AE-A6DD8FD5EF9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787"/>
          <a:stretch/>
        </p:blipFill>
        <p:spPr>
          <a:xfrm>
            <a:off x="528928" y="620689"/>
            <a:ext cx="8111248" cy="5202698"/>
          </a:xfrm>
          <a:prstGeom prst="rect">
            <a:avLst/>
          </a:prstGeom>
        </p:spPr>
      </p:pic>
    </p:spTree>
    <p:extLst>
      <p:ext uri="{BB962C8B-B14F-4D97-AF65-F5344CB8AC3E}">
        <p14:creationId xmlns:p14="http://schemas.microsoft.com/office/powerpoint/2010/main" val="2544832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Das zwischen 72 und 80 nach Christus erbaute Kolosseum bot Platz für etwa 50 000 Menschen. Seinen Namen erhielt es von einer riesigen Statue, die in der Nähe stand. Vor allem Gladiatorenkämpfe und Tierhetzen wurden hier veranstaltet. Eine Art Markise bot den Zusehenden an heißen Tagen Schutz vor der Sonne.</a:t>
            </a:r>
          </a:p>
        </p:txBody>
      </p:sp>
      <p:pic>
        <p:nvPicPr>
          <p:cNvPr id="7" name="Grafik 6" descr="Ein Bild, das Himmel, draußen, Gebäude, Schloss enthält.&#10;&#10;Automatisch generierte Beschreibung">
            <a:extLst>
              <a:ext uri="{FF2B5EF4-FFF2-40B4-BE49-F238E27FC236}">
                <a16:creationId xmlns:a16="http://schemas.microsoft.com/office/drawing/2014/main" id="{D6BAFF59-8968-0FF8-D786-7E9FC832335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885"/>
          <a:stretch/>
        </p:blipFill>
        <p:spPr>
          <a:xfrm>
            <a:off x="516414" y="620688"/>
            <a:ext cx="8123762" cy="5202698"/>
          </a:xfrm>
          <a:prstGeom prst="rect">
            <a:avLst/>
          </a:prstGeom>
        </p:spPr>
      </p:pic>
    </p:spTree>
    <p:extLst>
      <p:ext uri="{BB962C8B-B14F-4D97-AF65-F5344CB8AC3E}">
        <p14:creationId xmlns:p14="http://schemas.microsoft.com/office/powerpoint/2010/main" val="1778405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Auf dem Hügel Palatin hatten unter anderem die römischen Kaiser ihre Paläste. Unterhalb davon lag der Circus Maximus. In dieser ovalen Arena wurden vor allem Wagenrennen, aber auch Gladiatorenkämpfe und Tierhetzen veranstaltet. Von den Tribünen aus konnten bis zu 250 000 Menschen dabei zusehen.</a:t>
            </a:r>
          </a:p>
        </p:txBody>
      </p:sp>
      <p:pic>
        <p:nvPicPr>
          <p:cNvPr id="7" name="Grafik 6" descr="Ein Bild, das Gras, Himmel, draußen, Gebäude enthält.&#10;&#10;Automatisch generierte Beschreibung">
            <a:extLst>
              <a:ext uri="{FF2B5EF4-FFF2-40B4-BE49-F238E27FC236}">
                <a16:creationId xmlns:a16="http://schemas.microsoft.com/office/drawing/2014/main" id="{B149DCE0-C83E-F1C5-4B6F-371FCC64F3B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899"/>
          <a:stretch/>
        </p:blipFill>
        <p:spPr>
          <a:xfrm>
            <a:off x="528928" y="626729"/>
            <a:ext cx="8111248" cy="5196657"/>
          </a:xfrm>
          <a:prstGeom prst="rect">
            <a:avLst/>
          </a:prstGeom>
        </p:spPr>
      </p:pic>
    </p:spTree>
    <p:extLst>
      <p:ext uri="{BB962C8B-B14F-4D97-AF65-F5344CB8AC3E}">
        <p14:creationId xmlns:p14="http://schemas.microsoft.com/office/powerpoint/2010/main" val="4108593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Elf Wasserleitungen, Aquädukte genannt, lieferten täglich tausende Liter Wasser in die Stadt.</a:t>
            </a:r>
            <a:endParaRPr lang="de-AT" sz="800" b="1" dirty="0">
              <a:solidFill>
                <a:srgbClr val="FF0000"/>
              </a:solidFill>
            </a:endParaRPr>
          </a:p>
        </p:txBody>
      </p:sp>
      <p:pic>
        <p:nvPicPr>
          <p:cNvPr id="5" name="Grafik 4" descr="Ein Bild, das Gras, Gebäude, Bogen enthält.&#10;&#10;Automatisch generierte Beschreibung">
            <a:extLst>
              <a:ext uri="{FF2B5EF4-FFF2-40B4-BE49-F238E27FC236}">
                <a16:creationId xmlns:a16="http://schemas.microsoft.com/office/drawing/2014/main" id="{5543730D-D5DA-5ACE-5477-C04BD4CF773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787"/>
          <a:stretch/>
        </p:blipFill>
        <p:spPr>
          <a:xfrm>
            <a:off x="526960" y="620689"/>
            <a:ext cx="8111248" cy="5202698"/>
          </a:xfrm>
          <a:prstGeom prst="rect">
            <a:avLst/>
          </a:prstGeom>
        </p:spPr>
      </p:pic>
    </p:spTree>
    <p:extLst>
      <p:ext uri="{BB962C8B-B14F-4D97-AF65-F5344CB8AC3E}">
        <p14:creationId xmlns:p14="http://schemas.microsoft.com/office/powerpoint/2010/main" val="154574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Abwasser der Stadt wurden über ein Kanalsystem in den Tiber geleitet. Der größte Abwasserkanal war die </a:t>
            </a:r>
            <a:r>
              <a:rPr lang="de-DE" altLang="de-DE" sz="1400" dirty="0" err="1">
                <a:solidFill>
                  <a:srgbClr val="333333"/>
                </a:solidFill>
              </a:rPr>
              <a:t>Cloaca</a:t>
            </a:r>
            <a:r>
              <a:rPr lang="de-DE" altLang="de-DE" sz="1400" dirty="0">
                <a:solidFill>
                  <a:srgbClr val="333333"/>
                </a:solidFill>
              </a:rPr>
              <a:t> Maxima. Er ist etwa drei Meter breit und vier Meter hoch.</a:t>
            </a:r>
          </a:p>
        </p:txBody>
      </p:sp>
      <p:pic>
        <p:nvPicPr>
          <p:cNvPr id="5" name="Grafik 4" descr="Ein Bild, das Baum, draußen, Stein, Gebäude enthält.&#10;&#10;Automatisch generierte Beschreibung">
            <a:extLst>
              <a:ext uri="{FF2B5EF4-FFF2-40B4-BE49-F238E27FC236}">
                <a16:creationId xmlns:a16="http://schemas.microsoft.com/office/drawing/2014/main" id="{C2F6705B-A17F-DD16-D738-D8A4E951125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8321" b="6157"/>
          <a:stretch/>
        </p:blipFill>
        <p:spPr>
          <a:xfrm>
            <a:off x="531542" y="620688"/>
            <a:ext cx="8111248" cy="5202698"/>
          </a:xfrm>
          <a:prstGeom prst="rect">
            <a:avLst/>
          </a:prstGeom>
        </p:spPr>
      </p:pic>
    </p:spTree>
    <p:extLst>
      <p:ext uri="{BB962C8B-B14F-4D97-AF65-F5344CB8AC3E}">
        <p14:creationId xmlns:p14="http://schemas.microsoft.com/office/powerpoint/2010/main" val="1886421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Thermen waren Freizeiteinrichtungen. Neben Becken mit heißem oder kalten Wasser gab es hier auch Saunen, Sportstätten, Bibliotheken und Dienstleistungsbetriebe wie Friseure. Die abgebildeten Caracalla-Thermen waren eine der größten Thermenanlagen Roms.</a:t>
            </a:r>
          </a:p>
        </p:txBody>
      </p:sp>
      <p:pic>
        <p:nvPicPr>
          <p:cNvPr id="5" name="Grafik 4" descr="Ein Bild, das Gras, Gebäude, Schloss, Stein enthält.&#10;&#10;Automatisch generierte Beschreibung">
            <a:extLst>
              <a:ext uri="{FF2B5EF4-FFF2-40B4-BE49-F238E27FC236}">
                <a16:creationId xmlns:a16="http://schemas.microsoft.com/office/drawing/2014/main" id="{5DFA6F32-C826-E206-9928-B1A8AF764E1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9857" r="16071" b="5793"/>
          <a:stretch/>
        </p:blipFill>
        <p:spPr>
          <a:xfrm>
            <a:off x="532249" y="620689"/>
            <a:ext cx="8111249" cy="5202698"/>
          </a:xfrm>
          <a:prstGeom prst="rect">
            <a:avLst/>
          </a:prstGeom>
        </p:spPr>
      </p:pic>
    </p:spTree>
    <p:extLst>
      <p:ext uri="{BB962C8B-B14F-4D97-AF65-F5344CB8AC3E}">
        <p14:creationId xmlns:p14="http://schemas.microsoft.com/office/powerpoint/2010/main" val="3081300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a:t>
            </a:r>
            <a:r>
              <a:rPr lang="de-DE" altLang="de-DE" sz="1400" dirty="0" err="1">
                <a:solidFill>
                  <a:srgbClr val="333333"/>
                </a:solidFill>
              </a:rPr>
              <a:t>Trajansmärkte</a:t>
            </a:r>
            <a:r>
              <a:rPr lang="de-DE" altLang="de-DE" sz="1400" dirty="0">
                <a:solidFill>
                  <a:srgbClr val="333333"/>
                </a:solidFill>
              </a:rPr>
              <a:t> waren vermutlich eine Art antikes Kaufhaus. Auf mehreren Stockwerken gab es Geschäfte, Lagerräume und Büros. Im Mittelalter wurde das Gebäude zu einer Festung umgebaut. Heute beherbergen die </a:t>
            </a:r>
            <a:r>
              <a:rPr lang="de-DE" altLang="de-DE" sz="1400" dirty="0" err="1">
                <a:solidFill>
                  <a:srgbClr val="333333"/>
                </a:solidFill>
              </a:rPr>
              <a:t>Trajansmärkte</a:t>
            </a:r>
            <a:r>
              <a:rPr lang="de-DE" altLang="de-DE" sz="1400" dirty="0">
                <a:solidFill>
                  <a:srgbClr val="333333"/>
                </a:solidFill>
              </a:rPr>
              <a:t> ein Museum.</a:t>
            </a:r>
          </a:p>
        </p:txBody>
      </p:sp>
      <p:pic>
        <p:nvPicPr>
          <p:cNvPr id="5" name="Grafik 4" descr="Ein Bild, das Gebäude, Gras, draußen, Stein enthält.&#10;&#10;Automatisch generierte Beschreibung">
            <a:extLst>
              <a:ext uri="{FF2B5EF4-FFF2-40B4-BE49-F238E27FC236}">
                <a16:creationId xmlns:a16="http://schemas.microsoft.com/office/drawing/2014/main" id="{820701CE-1456-90D4-D1C8-06C7EF2B11B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786" r="5371" b="5003"/>
          <a:stretch/>
        </p:blipFill>
        <p:spPr>
          <a:xfrm>
            <a:off x="516376" y="620690"/>
            <a:ext cx="8123800" cy="5202698"/>
          </a:xfrm>
          <a:prstGeom prst="rect">
            <a:avLst/>
          </a:prstGeom>
        </p:spPr>
      </p:pic>
    </p:spTree>
    <p:extLst>
      <p:ext uri="{BB962C8B-B14F-4D97-AF65-F5344CB8AC3E}">
        <p14:creationId xmlns:p14="http://schemas.microsoft.com/office/powerpoint/2010/main" val="1544020182"/>
      </p:ext>
    </p:extLst>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764</Words>
  <Application>Microsoft Office PowerPoint</Application>
  <PresentationFormat>Bildschirmpräsentation (4:3)</PresentationFormat>
  <Paragraphs>33</Paragraphs>
  <Slides>13</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13</vt:i4>
      </vt:variant>
    </vt:vector>
  </HeadingPairs>
  <TitlesOfParts>
    <vt:vector size="19" baseType="lpstr">
      <vt:lpstr>Arial</vt:lpstr>
      <vt:lpstr>Calibri</vt:lpstr>
      <vt:lpstr>PoloST11K-Buch</vt:lpstr>
      <vt:lpstr>Syntax LT Std</vt:lpstr>
      <vt:lpstr>Wingdings</vt:lpstr>
      <vt:lpstr>Standarddesign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65</cp:revision>
  <dcterms:created xsi:type="dcterms:W3CDTF">2011-07-14T19:54:09Z</dcterms:created>
  <dcterms:modified xsi:type="dcterms:W3CDTF">2024-01-18T09:21:36Z</dcterms:modified>
</cp:coreProperties>
</file>