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Erinnerungspolitik</a:t>
            </a:r>
          </a:p>
        </p:txBody>
      </p:sp>
      <p:sp>
        <p:nvSpPr>
          <p:cNvPr id="10" name="Text Box 10"/>
          <p:cNvSpPr txBox="1">
            <a:spLocks noChangeArrowheads="1"/>
          </p:cNvSpPr>
          <p:nvPr/>
        </p:nvSpPr>
        <p:spPr bwMode="auto">
          <a:xfrm>
            <a:off x="2147691" y="1426998"/>
            <a:ext cx="4824536"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nach dem Zweiten Weltkrieg</a:t>
            </a:r>
          </a:p>
        </p:txBody>
      </p:sp>
      <p:sp>
        <p:nvSpPr>
          <p:cNvPr id="11" name="Text Box 10"/>
          <p:cNvSpPr txBox="1">
            <a:spLocks noChangeArrowheads="1"/>
          </p:cNvSpPr>
          <p:nvPr/>
        </p:nvSpPr>
        <p:spPr bwMode="auto">
          <a:xfrm>
            <a:off x="923056" y="2431943"/>
            <a:ext cx="729788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„Opfermythos“ =</a:t>
            </a:r>
          </a:p>
          <a:p>
            <a:pPr algn="ctr" eaLnBrk="1" hangingPunct="1"/>
            <a:r>
              <a:rPr lang="de-DE" altLang="de-DE" sz="2400" dirty="0">
                <a:solidFill>
                  <a:srgbClr val="333333"/>
                </a:solidFill>
                <a:latin typeface="Calibri" panose="020F0502020204030204" pitchFamily="34" charset="0"/>
              </a:rPr>
              <a:t>Österreich als erstes Opfer von Hitlers Angriffspolitik</a:t>
            </a:r>
          </a:p>
        </p:txBody>
      </p:sp>
      <p:sp>
        <p:nvSpPr>
          <p:cNvPr id="12" name="Pfeil nach unten 11"/>
          <p:cNvSpPr>
            <a:spLocks noChangeArrowheads="1"/>
          </p:cNvSpPr>
          <p:nvPr/>
        </p:nvSpPr>
        <p:spPr bwMode="auto">
          <a:xfrm>
            <a:off x="4446587" y="2040883"/>
            <a:ext cx="250825" cy="3600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p:cNvSpPr txBox="1">
            <a:spLocks noChangeArrowheads="1"/>
          </p:cNvSpPr>
          <p:nvPr/>
        </p:nvSpPr>
        <p:spPr bwMode="auto">
          <a:xfrm>
            <a:off x="2608052" y="3262940"/>
            <a:ext cx="3927894"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Ehrung gefallener Soldaten</a:t>
            </a:r>
          </a:p>
        </p:txBody>
      </p:sp>
      <p:sp>
        <p:nvSpPr>
          <p:cNvPr id="14" name="Text Box 10"/>
          <p:cNvSpPr txBox="1">
            <a:spLocks noChangeArrowheads="1"/>
          </p:cNvSpPr>
          <p:nvPr/>
        </p:nvSpPr>
        <p:spPr bwMode="auto">
          <a:xfrm>
            <a:off x="2451174" y="3857926"/>
            <a:ext cx="4248150" cy="52387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heute</a:t>
            </a:r>
          </a:p>
        </p:txBody>
      </p:sp>
      <p:sp>
        <p:nvSpPr>
          <p:cNvPr id="15" name="Text Box 10"/>
          <p:cNvSpPr txBox="1">
            <a:spLocks noChangeArrowheads="1"/>
          </p:cNvSpPr>
          <p:nvPr/>
        </p:nvSpPr>
        <p:spPr bwMode="auto">
          <a:xfrm>
            <a:off x="512675" y="4900537"/>
            <a:ext cx="81186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Hinterfragen des „Opfermythos“ =</a:t>
            </a:r>
          </a:p>
          <a:p>
            <a:pPr algn="ctr" eaLnBrk="1" hangingPunct="1"/>
            <a:r>
              <a:rPr lang="de-DE" altLang="de-DE" sz="2400" dirty="0">
                <a:solidFill>
                  <a:srgbClr val="333333"/>
                </a:solidFill>
                <a:latin typeface="Calibri" panose="020F0502020204030204" pitchFamily="34" charset="0"/>
              </a:rPr>
              <a:t>Österreicherinnen und Österreicher auch Täterinnen und Täter</a:t>
            </a:r>
          </a:p>
        </p:txBody>
      </p:sp>
      <p:sp>
        <p:nvSpPr>
          <p:cNvPr id="16" name="Pfeil nach unten 15"/>
          <p:cNvSpPr>
            <a:spLocks noChangeArrowheads="1"/>
          </p:cNvSpPr>
          <p:nvPr/>
        </p:nvSpPr>
        <p:spPr bwMode="auto">
          <a:xfrm>
            <a:off x="4451350" y="4461169"/>
            <a:ext cx="250825" cy="3600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Text Box 10"/>
          <p:cNvSpPr txBox="1">
            <a:spLocks noChangeArrowheads="1"/>
          </p:cNvSpPr>
          <p:nvPr/>
        </p:nvSpPr>
        <p:spPr bwMode="auto">
          <a:xfrm>
            <a:off x="1442746" y="5696171"/>
            <a:ext cx="625850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Ehrung auch für Menschen aus dem Widerstand</a:t>
            </a:r>
          </a:p>
          <a:p>
            <a:pPr algn="ctr" eaLnBrk="1" hangingPunct="1"/>
            <a:r>
              <a:rPr lang="de-DE" altLang="de-DE" sz="2400" dirty="0">
                <a:solidFill>
                  <a:srgbClr val="333333"/>
                </a:solidFill>
                <a:latin typeface="Calibri" panose="020F0502020204030204" pitchFamily="34" charset="0"/>
              </a:rPr>
              <a:t>und Opfer des Nationalsozialismus</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3" grpId="0"/>
      <p:bldP spid="14" grpId="0"/>
      <p:bldP spid="15" grpId="0"/>
      <p:bldP spid="16" grpId="0" animBg="1"/>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„Erinnerungspolitik“ auf den Seiten 68 </a:t>
            </a:r>
            <a:r>
              <a:rPr lang="de-DE" altLang="de-DE" sz="1100" b="0">
                <a:solidFill>
                  <a:schemeClr val="tx1"/>
                </a:solidFill>
                <a:latin typeface="Arial" charset="0"/>
                <a:cs typeface="Arial" charset="0"/>
              </a:rPr>
              <a:t>bis 69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213</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2025-03-29T17:39:38Z</dcterms:modified>
</cp:coreProperties>
</file>