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Griechische Kolonisation</a:t>
            </a:r>
          </a:p>
        </p:txBody>
      </p:sp>
      <p:sp>
        <p:nvSpPr>
          <p:cNvPr id="4" name="Text Box 10">
            <a:extLst>
              <a:ext uri="{FF2B5EF4-FFF2-40B4-BE49-F238E27FC236}">
                <a16:creationId xmlns:a16="http://schemas.microsoft.com/office/drawing/2014/main" id="{C63415EA-8FEC-F7FE-86BE-3BA116E737E5}"/>
              </a:ext>
            </a:extLst>
          </p:cNvPr>
          <p:cNvSpPr txBox="1">
            <a:spLocks noChangeArrowheads="1"/>
          </p:cNvSpPr>
          <p:nvPr/>
        </p:nvSpPr>
        <p:spPr bwMode="auto">
          <a:xfrm>
            <a:off x="1194334" y="1363431"/>
            <a:ext cx="3744416"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Stadtstaaten (= Poleis)</a:t>
            </a:r>
          </a:p>
        </p:txBody>
      </p:sp>
      <p:sp>
        <p:nvSpPr>
          <p:cNvPr id="5" name="Abgerundetes Rechteck 6">
            <a:extLst>
              <a:ext uri="{FF2B5EF4-FFF2-40B4-BE49-F238E27FC236}">
                <a16:creationId xmlns:a16="http://schemas.microsoft.com/office/drawing/2014/main" id="{31EED6E1-0BFA-7194-1408-7B888272181F}"/>
              </a:ext>
            </a:extLst>
          </p:cNvPr>
          <p:cNvSpPr>
            <a:spLocks noChangeArrowheads="1"/>
          </p:cNvSpPr>
          <p:nvPr/>
        </p:nvSpPr>
        <p:spPr bwMode="auto">
          <a:xfrm>
            <a:off x="316087" y="2276872"/>
            <a:ext cx="1700659" cy="1567883"/>
          </a:xfrm>
          <a:prstGeom prst="roundRect">
            <a:avLst>
              <a:gd name="adj" fmla="val 16667"/>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AT" altLang="de-DE" sz="2800" dirty="0">
                <a:solidFill>
                  <a:srgbClr val="333333"/>
                </a:solidFill>
                <a:latin typeface="Calibri" panose="020F0502020204030204" pitchFamily="34" charset="0"/>
              </a:rPr>
              <a:t>Umland</a:t>
            </a:r>
          </a:p>
          <a:p>
            <a:pPr algn="ctr" eaLnBrk="1" hangingPunct="1">
              <a:spcBef>
                <a:spcPct val="50000"/>
              </a:spcBef>
            </a:pPr>
            <a:endParaRPr lang="de-AT" altLang="de-DE" sz="2800" dirty="0">
              <a:solidFill>
                <a:schemeClr val="tx1"/>
              </a:solidFill>
            </a:endParaRPr>
          </a:p>
        </p:txBody>
      </p:sp>
      <p:sp>
        <p:nvSpPr>
          <p:cNvPr id="6" name="Abgerundetes Rechteck 7">
            <a:extLst>
              <a:ext uri="{FF2B5EF4-FFF2-40B4-BE49-F238E27FC236}">
                <a16:creationId xmlns:a16="http://schemas.microsoft.com/office/drawing/2014/main" id="{56D37158-4182-839C-36A2-E4A5C1796B90}"/>
              </a:ext>
            </a:extLst>
          </p:cNvPr>
          <p:cNvSpPr>
            <a:spLocks noChangeArrowheads="1"/>
          </p:cNvSpPr>
          <p:nvPr/>
        </p:nvSpPr>
        <p:spPr bwMode="auto">
          <a:xfrm>
            <a:off x="4211638" y="5301208"/>
            <a:ext cx="4681537" cy="1151980"/>
          </a:xfrm>
          <a:prstGeom prst="roundRect">
            <a:avLst>
              <a:gd name="adj" fmla="val 16667"/>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AT" altLang="de-DE" sz="2800" dirty="0">
                <a:solidFill>
                  <a:srgbClr val="333333"/>
                </a:solidFill>
                <a:latin typeface="Calibri" panose="020F0502020204030204" pitchFamily="34" charset="0"/>
              </a:rPr>
              <a:t>Kolonien</a:t>
            </a:r>
          </a:p>
          <a:p>
            <a:pPr algn="ctr" eaLnBrk="1" hangingPunct="1">
              <a:spcBef>
                <a:spcPts val="0"/>
              </a:spcBef>
            </a:pPr>
            <a:r>
              <a:rPr lang="de-AT" altLang="de-DE" sz="2400" dirty="0">
                <a:solidFill>
                  <a:srgbClr val="333333"/>
                </a:solidFill>
                <a:latin typeface="Calibri" panose="020F0502020204030204" pitchFamily="34" charset="0"/>
              </a:rPr>
              <a:t>Mittelmeerraum Schwarzmeerküste</a:t>
            </a:r>
            <a:endParaRPr lang="de-AT" altLang="de-DE" sz="2400" dirty="0">
              <a:solidFill>
                <a:schemeClr val="tx1"/>
              </a:solidFill>
              <a:latin typeface="Calibri" panose="020F0502020204030204" pitchFamily="34" charset="0"/>
            </a:endParaRPr>
          </a:p>
        </p:txBody>
      </p:sp>
      <p:pic>
        <p:nvPicPr>
          <p:cNvPr id="7" name="Bild 1">
            <a:extLst>
              <a:ext uri="{FF2B5EF4-FFF2-40B4-BE49-F238E27FC236}">
                <a16:creationId xmlns:a16="http://schemas.microsoft.com/office/drawing/2014/main" id="{69FBEF76-3CD6-3B5B-3C27-8AFF118904D7}"/>
              </a:ext>
            </a:extLst>
          </p:cNvPr>
          <p:cNvPicPr>
            <a:picLocks noChangeAspect="1" noChangeArrowheads="1"/>
          </p:cNvPicPr>
          <p:nvPr/>
        </p:nvPicPr>
        <p:blipFill>
          <a:blip r:embed="rId3">
            <a:clrChange>
              <a:clrFrom>
                <a:srgbClr val="FFFFFF"/>
              </a:clrFrom>
              <a:clrTo>
                <a:srgbClr val="FFFFFF">
                  <a:alpha val="0"/>
                </a:srgbClr>
              </a:clrTo>
            </a:clrChange>
            <a:grayscl/>
            <a:biLevel thresh="50000"/>
            <a:extLst>
              <a:ext uri="{28A0092B-C50C-407E-A947-70E740481C1C}">
                <a14:useLocalDpi xmlns:a14="http://schemas.microsoft.com/office/drawing/2010/main" val="0"/>
              </a:ext>
            </a:extLst>
          </a:blip>
          <a:srcRect/>
          <a:stretch>
            <a:fillRect/>
          </a:stretch>
        </p:blipFill>
        <p:spPr bwMode="white">
          <a:xfrm rot="729754">
            <a:off x="1255549" y="3642232"/>
            <a:ext cx="717483" cy="65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 name="Ellipse 7">
            <a:extLst>
              <a:ext uri="{FF2B5EF4-FFF2-40B4-BE49-F238E27FC236}">
                <a16:creationId xmlns:a16="http://schemas.microsoft.com/office/drawing/2014/main" id="{9C8AA389-0574-A92F-2561-C4C83AD9DA56}"/>
              </a:ext>
            </a:extLst>
          </p:cNvPr>
          <p:cNvSpPr>
            <a:spLocks noChangeArrowheads="1"/>
          </p:cNvSpPr>
          <p:nvPr/>
        </p:nvSpPr>
        <p:spPr bwMode="auto">
          <a:xfrm>
            <a:off x="486707" y="3016913"/>
            <a:ext cx="1415255" cy="717723"/>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AT" altLang="de-DE" sz="2400" dirty="0">
                <a:solidFill>
                  <a:srgbClr val="333333"/>
                </a:solidFill>
                <a:latin typeface="Calibri" panose="020F0502020204030204" pitchFamily="34" charset="0"/>
              </a:rPr>
              <a:t>Stadt</a:t>
            </a:r>
          </a:p>
        </p:txBody>
      </p:sp>
      <p:sp>
        <p:nvSpPr>
          <p:cNvPr id="9" name="Abgerundetes Rechteck 6">
            <a:extLst>
              <a:ext uri="{FF2B5EF4-FFF2-40B4-BE49-F238E27FC236}">
                <a16:creationId xmlns:a16="http://schemas.microsoft.com/office/drawing/2014/main" id="{8BB47959-2F28-D758-EA43-56C6152D79F9}"/>
              </a:ext>
            </a:extLst>
          </p:cNvPr>
          <p:cNvSpPr>
            <a:spLocks noChangeArrowheads="1"/>
          </p:cNvSpPr>
          <p:nvPr/>
        </p:nvSpPr>
        <p:spPr bwMode="auto">
          <a:xfrm>
            <a:off x="2267744" y="2276872"/>
            <a:ext cx="1700659" cy="1567883"/>
          </a:xfrm>
          <a:prstGeom prst="roundRect">
            <a:avLst>
              <a:gd name="adj" fmla="val 16667"/>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AT" altLang="de-DE" sz="2800" dirty="0">
                <a:solidFill>
                  <a:srgbClr val="333333"/>
                </a:solidFill>
                <a:latin typeface="Calibri" panose="020F0502020204030204" pitchFamily="34" charset="0"/>
              </a:rPr>
              <a:t>Umland</a:t>
            </a:r>
          </a:p>
          <a:p>
            <a:pPr algn="ctr" eaLnBrk="1" hangingPunct="1">
              <a:spcBef>
                <a:spcPct val="50000"/>
              </a:spcBef>
            </a:pPr>
            <a:endParaRPr lang="de-AT" altLang="de-DE" sz="2800" dirty="0">
              <a:solidFill>
                <a:schemeClr val="tx1"/>
              </a:solidFill>
            </a:endParaRPr>
          </a:p>
        </p:txBody>
      </p:sp>
      <p:sp>
        <p:nvSpPr>
          <p:cNvPr id="10" name="Ellipse 9">
            <a:extLst>
              <a:ext uri="{FF2B5EF4-FFF2-40B4-BE49-F238E27FC236}">
                <a16:creationId xmlns:a16="http://schemas.microsoft.com/office/drawing/2014/main" id="{99B61865-A79B-D8BA-EFD7-CC668F873E20}"/>
              </a:ext>
            </a:extLst>
          </p:cNvPr>
          <p:cNvSpPr>
            <a:spLocks noChangeArrowheads="1"/>
          </p:cNvSpPr>
          <p:nvPr/>
        </p:nvSpPr>
        <p:spPr bwMode="auto">
          <a:xfrm>
            <a:off x="2438364" y="3016913"/>
            <a:ext cx="1415255" cy="717723"/>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AT" altLang="de-DE" sz="2400" dirty="0">
                <a:solidFill>
                  <a:srgbClr val="333333"/>
                </a:solidFill>
                <a:latin typeface="Calibri" panose="020F0502020204030204" pitchFamily="34" charset="0"/>
              </a:rPr>
              <a:t>Stadt</a:t>
            </a:r>
          </a:p>
        </p:txBody>
      </p:sp>
      <p:sp>
        <p:nvSpPr>
          <p:cNvPr id="15" name="Abgerundetes Rechteck 6">
            <a:extLst>
              <a:ext uri="{FF2B5EF4-FFF2-40B4-BE49-F238E27FC236}">
                <a16:creationId xmlns:a16="http://schemas.microsoft.com/office/drawing/2014/main" id="{9CFA7265-23C5-F9DD-0DDC-5229C5F6093D}"/>
              </a:ext>
            </a:extLst>
          </p:cNvPr>
          <p:cNvSpPr>
            <a:spLocks noChangeArrowheads="1"/>
          </p:cNvSpPr>
          <p:nvPr/>
        </p:nvSpPr>
        <p:spPr bwMode="auto">
          <a:xfrm>
            <a:off x="4219401" y="2299709"/>
            <a:ext cx="1700659" cy="1567883"/>
          </a:xfrm>
          <a:prstGeom prst="roundRect">
            <a:avLst>
              <a:gd name="adj" fmla="val 16667"/>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AT" altLang="de-DE" sz="2800" dirty="0">
                <a:solidFill>
                  <a:srgbClr val="333333"/>
                </a:solidFill>
                <a:latin typeface="Calibri" panose="020F0502020204030204" pitchFamily="34" charset="0"/>
              </a:rPr>
              <a:t>Umland</a:t>
            </a:r>
          </a:p>
          <a:p>
            <a:pPr algn="ctr" eaLnBrk="1" hangingPunct="1">
              <a:spcBef>
                <a:spcPct val="50000"/>
              </a:spcBef>
            </a:pPr>
            <a:endParaRPr lang="de-AT" altLang="de-DE" sz="2800" dirty="0">
              <a:solidFill>
                <a:schemeClr val="tx1"/>
              </a:solidFill>
            </a:endParaRPr>
          </a:p>
        </p:txBody>
      </p:sp>
      <p:sp>
        <p:nvSpPr>
          <p:cNvPr id="16" name="Ellipse 15">
            <a:extLst>
              <a:ext uri="{FF2B5EF4-FFF2-40B4-BE49-F238E27FC236}">
                <a16:creationId xmlns:a16="http://schemas.microsoft.com/office/drawing/2014/main" id="{1AC2F6F1-85EE-FCDF-6A9B-4F441B968E55}"/>
              </a:ext>
            </a:extLst>
          </p:cNvPr>
          <p:cNvSpPr>
            <a:spLocks noChangeArrowheads="1"/>
          </p:cNvSpPr>
          <p:nvPr/>
        </p:nvSpPr>
        <p:spPr bwMode="auto">
          <a:xfrm>
            <a:off x="4390021" y="3039750"/>
            <a:ext cx="1415255" cy="717723"/>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AT" altLang="de-DE" sz="2400" dirty="0">
                <a:solidFill>
                  <a:srgbClr val="333333"/>
                </a:solidFill>
                <a:latin typeface="Calibri" panose="020F0502020204030204" pitchFamily="34" charset="0"/>
              </a:rPr>
              <a:t>Stadt</a:t>
            </a:r>
          </a:p>
        </p:txBody>
      </p:sp>
      <p:sp>
        <p:nvSpPr>
          <p:cNvPr id="17" name="Text Box 10">
            <a:extLst>
              <a:ext uri="{FF2B5EF4-FFF2-40B4-BE49-F238E27FC236}">
                <a16:creationId xmlns:a16="http://schemas.microsoft.com/office/drawing/2014/main" id="{DC73637C-E6B7-6DD5-5F91-A85D91D8B94C}"/>
              </a:ext>
            </a:extLst>
          </p:cNvPr>
          <p:cNvSpPr txBox="1">
            <a:spLocks noChangeArrowheads="1"/>
          </p:cNvSpPr>
          <p:nvPr/>
        </p:nvSpPr>
        <p:spPr bwMode="auto">
          <a:xfrm>
            <a:off x="437849" y="1734694"/>
            <a:ext cx="54162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gemeinsame Sprache und Religion</a:t>
            </a:r>
          </a:p>
        </p:txBody>
      </p:sp>
      <p:sp>
        <p:nvSpPr>
          <p:cNvPr id="19" name="Explosion: 14 Zacken 18">
            <a:extLst>
              <a:ext uri="{FF2B5EF4-FFF2-40B4-BE49-F238E27FC236}">
                <a16:creationId xmlns:a16="http://schemas.microsoft.com/office/drawing/2014/main" id="{F78B8CC6-0462-74A1-48A6-12CA4542C89B}"/>
              </a:ext>
            </a:extLst>
          </p:cNvPr>
          <p:cNvSpPr/>
          <p:nvPr/>
        </p:nvSpPr>
        <p:spPr bwMode="auto">
          <a:xfrm>
            <a:off x="3450713" y="3406619"/>
            <a:ext cx="5652119" cy="1814367"/>
          </a:xfrm>
          <a:prstGeom prst="irregularSeal2">
            <a:avLst/>
          </a:prstGeom>
          <a:solidFill>
            <a:schemeClr val="bg1"/>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20" name="Text Box 10">
            <a:extLst>
              <a:ext uri="{FF2B5EF4-FFF2-40B4-BE49-F238E27FC236}">
                <a16:creationId xmlns:a16="http://schemas.microsoft.com/office/drawing/2014/main" id="{925784C6-59B5-C28D-E36B-EE159071F1FB}"/>
              </a:ext>
            </a:extLst>
          </p:cNvPr>
          <p:cNvSpPr txBox="1">
            <a:spLocks noChangeArrowheads="1"/>
          </p:cNvSpPr>
          <p:nvPr/>
        </p:nvSpPr>
        <p:spPr bwMode="auto">
          <a:xfrm>
            <a:off x="4130075" y="3959191"/>
            <a:ext cx="39682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Bevölkerungsüberschuss, Nahrungsmangel</a:t>
            </a:r>
          </a:p>
        </p:txBody>
      </p:sp>
      <p:pic>
        <p:nvPicPr>
          <p:cNvPr id="21" name="Bild 1">
            <a:extLst>
              <a:ext uri="{FF2B5EF4-FFF2-40B4-BE49-F238E27FC236}">
                <a16:creationId xmlns:a16="http://schemas.microsoft.com/office/drawing/2014/main" id="{29B297F0-2CBF-43D5-2B8D-B5E9ADD10E9E}"/>
              </a:ext>
            </a:extLst>
          </p:cNvPr>
          <p:cNvPicPr>
            <a:picLocks noChangeAspect="1" noChangeArrowheads="1"/>
          </p:cNvPicPr>
          <p:nvPr/>
        </p:nvPicPr>
        <p:blipFill>
          <a:blip r:embed="rId3">
            <a:clrChange>
              <a:clrFrom>
                <a:srgbClr val="FFFFFF"/>
              </a:clrFrom>
              <a:clrTo>
                <a:srgbClr val="FFFFFF">
                  <a:alpha val="0"/>
                </a:srgbClr>
              </a:clrTo>
            </a:clrChange>
            <a:grayscl/>
            <a:biLevel thresh="50000"/>
            <a:extLst>
              <a:ext uri="{28A0092B-C50C-407E-A947-70E740481C1C}">
                <a14:useLocalDpi xmlns:a14="http://schemas.microsoft.com/office/drawing/2010/main" val="0"/>
              </a:ext>
            </a:extLst>
          </a:blip>
          <a:srcRect/>
          <a:stretch>
            <a:fillRect/>
          </a:stretch>
        </p:blipFill>
        <p:spPr bwMode="white">
          <a:xfrm rot="729754">
            <a:off x="2025520" y="3665454"/>
            <a:ext cx="717483" cy="65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2" name="Bild 1">
            <a:extLst>
              <a:ext uri="{FF2B5EF4-FFF2-40B4-BE49-F238E27FC236}">
                <a16:creationId xmlns:a16="http://schemas.microsoft.com/office/drawing/2014/main" id="{DE600300-848B-2253-9BD1-51B33F83A585}"/>
              </a:ext>
            </a:extLst>
          </p:cNvPr>
          <p:cNvPicPr>
            <a:picLocks noChangeAspect="1" noChangeArrowheads="1"/>
          </p:cNvPicPr>
          <p:nvPr/>
        </p:nvPicPr>
        <p:blipFill>
          <a:blip r:embed="rId3">
            <a:clrChange>
              <a:clrFrom>
                <a:srgbClr val="FFFFFF"/>
              </a:clrFrom>
              <a:clrTo>
                <a:srgbClr val="FFFFFF">
                  <a:alpha val="0"/>
                </a:srgbClr>
              </a:clrTo>
            </a:clrChange>
            <a:grayscl/>
            <a:biLevel thresh="50000"/>
            <a:extLst>
              <a:ext uri="{28A0092B-C50C-407E-A947-70E740481C1C}">
                <a14:useLocalDpi xmlns:a14="http://schemas.microsoft.com/office/drawing/2010/main" val="0"/>
              </a:ext>
            </a:extLst>
          </a:blip>
          <a:srcRect/>
          <a:stretch>
            <a:fillRect/>
          </a:stretch>
        </p:blipFill>
        <p:spPr bwMode="white">
          <a:xfrm rot="729754">
            <a:off x="3852895" y="3460140"/>
            <a:ext cx="717483" cy="65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3" name="Text Box 10">
            <a:extLst>
              <a:ext uri="{FF2B5EF4-FFF2-40B4-BE49-F238E27FC236}">
                <a16:creationId xmlns:a16="http://schemas.microsoft.com/office/drawing/2014/main" id="{8469D575-C8A6-4DF5-604B-0193AA7F3950}"/>
              </a:ext>
            </a:extLst>
          </p:cNvPr>
          <p:cNvSpPr txBox="1">
            <a:spLocks noChangeArrowheads="1"/>
          </p:cNvSpPr>
          <p:nvPr/>
        </p:nvSpPr>
        <p:spPr bwMode="auto">
          <a:xfrm>
            <a:off x="5920060" y="2799669"/>
            <a:ext cx="241252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Mutterstädte</a:t>
            </a:r>
          </a:p>
        </p:txBody>
      </p:sp>
      <p:sp>
        <p:nvSpPr>
          <p:cNvPr id="24" name="Text Box 10">
            <a:extLst>
              <a:ext uri="{FF2B5EF4-FFF2-40B4-BE49-F238E27FC236}">
                <a16:creationId xmlns:a16="http://schemas.microsoft.com/office/drawing/2014/main" id="{E3EAC863-52B3-E19B-2B98-623CB2049B9E}"/>
              </a:ext>
            </a:extLst>
          </p:cNvPr>
          <p:cNvSpPr txBox="1">
            <a:spLocks noChangeArrowheads="1"/>
          </p:cNvSpPr>
          <p:nvPr/>
        </p:nvSpPr>
        <p:spPr bwMode="auto">
          <a:xfrm>
            <a:off x="1649452" y="5665779"/>
            <a:ext cx="241252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Tochterstädte</a:t>
            </a:r>
          </a:p>
        </p:txBody>
      </p:sp>
      <p:cxnSp>
        <p:nvCxnSpPr>
          <p:cNvPr id="26" name="Gerader Verbinder 25">
            <a:extLst>
              <a:ext uri="{FF2B5EF4-FFF2-40B4-BE49-F238E27FC236}">
                <a16:creationId xmlns:a16="http://schemas.microsoft.com/office/drawing/2014/main" id="{1B2769A6-02CB-1BCF-9C14-22FE2F68A20C}"/>
              </a:ext>
            </a:extLst>
          </p:cNvPr>
          <p:cNvCxnSpPr/>
          <p:nvPr/>
        </p:nvCxnSpPr>
        <p:spPr bwMode="auto">
          <a:xfrm>
            <a:off x="2538359" y="4284258"/>
            <a:ext cx="1151199" cy="1305983"/>
          </a:xfrm>
          <a:prstGeom prst="line">
            <a:avLst/>
          </a:prstGeom>
          <a:noFill/>
          <a:ln w="38100" cap="flat" cmpd="sng" algn="ctr">
            <a:solidFill>
              <a:schemeClr val="tx1"/>
            </a:solidFill>
            <a:prstDash val="solid"/>
            <a:round/>
            <a:headEnd type="none" w="med" len="med"/>
            <a:tailEnd type="none" w="med" len="med"/>
          </a:ln>
          <a:effectLst/>
        </p:spPr>
      </p:cxnSp>
      <p:sp>
        <p:nvSpPr>
          <p:cNvPr id="27" name="Text Box 10">
            <a:extLst>
              <a:ext uri="{FF2B5EF4-FFF2-40B4-BE49-F238E27FC236}">
                <a16:creationId xmlns:a16="http://schemas.microsoft.com/office/drawing/2014/main" id="{BACF23F6-C54D-BC48-D564-98103C977AE0}"/>
              </a:ext>
            </a:extLst>
          </p:cNvPr>
          <p:cNvSpPr txBox="1">
            <a:spLocks noChangeArrowheads="1"/>
          </p:cNvSpPr>
          <p:nvPr/>
        </p:nvSpPr>
        <p:spPr bwMode="auto">
          <a:xfrm rot="2973816">
            <a:off x="2527352" y="4427972"/>
            <a:ext cx="161373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Handel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0" presetClass="path" presetSubtype="0" accel="50000" decel="50000" fill="hold" nodeType="clickEffect">
                                  <p:stCondLst>
                                    <p:cond delay="0"/>
                                  </p:stCondLst>
                                  <p:childTnLst>
                                    <p:animMotion origin="layout" path="M -0.00955 -0.00579 L -0.00955 -0.00579 C -0.0158 -0.00047 -0.0217 0.00555 -0.02812 0.01064 C -0.03107 0.01296 -0.03437 0.01412 -0.03732 0.0162 C -0.04028 0.01782 -0.04288 0.0199 -0.04566 0.02152 C -0.05434 0.02662 -0.05295 0.02453 -0.06111 0.02986 C -0.06354 0.03148 -0.0658 0.03402 -0.0684 0.03541 C -0.08055 0.04189 -0.08906 0.04212 -0.10243 0.04629 C -0.10451 0.04699 -0.10642 0.04814 -0.1085 0.04907 C -0.11059 0.05092 -0.1125 0.053 -0.11475 0.05462 C -0.11632 0.05578 -0.1184 0.05578 -0.11979 0.0574 C -0.12205 0.05949 -0.12361 0.0625 -0.125 0.0655 C -0.13142 0.07939 -0.13246 0.08703 -0.13628 0.10277 C -0.13576 0.10995 -0.13593 0.11759 -0.13437 0.12476 C -0.1335 0.12824 -0.13107 0.13055 -0.12916 0.13287 C -0.12725 0.13541 -0.12153 0.14143 -0.11892 0.14398 C -0.11788 0.1449 -0.11666 0.1456 -0.1158 0.14675 C -0.10746 0.15555 -0.10972 0.15509 -0.10034 0.1618 C -0.09861 0.16296 -0.09687 0.16365 -0.09514 0.16458 C -0.09375 0.1655 -0.09236 0.16643 -0.09097 0.16736 C -0.08576 0.17129 -0.08663 0.17129 -0.08177 0.1743 C -0.07899 0.17592 -0.07326 0.1787 -0.07031 0.17962 C -0.06597 0.18125 -0.06146 0.18287 -0.05694 0.18379 C -0.05225 0.18472 -0.04739 0.18472 -0.04253 0.18518 L 0.01216 0.18379 C 0.01441 0.18379 0.01684 0.18287 0.01927 0.1824 C 0.03559 0.17962 0.0375 0.17939 0.05434 0.17708 C 0.08577 0.18425 0.08559 0.18009 0.10903 0.19629 C 0.11302 0.19907 0.11684 0.20208 0.12032 0.20578 C 0.12136 0.20694 0.12917 0.21875 0.13264 0.22106 C 0.14045 0.22569 0.14306 0.22523 0.15122 0.22638 C 0.15278 0.22731 0.15729 0.22986 0.15955 0.23055 C 0.16111 0.23125 0.16285 0.23148 0.16459 0.23194 C 0.16597 0.23287 0.16736 0.23402 0.16875 0.23472 C 0.17257 0.2368 0.17639 0.23796 0.18004 0.24027 C 0.18768 0.2449 0.20018 0.25532 0.20903 0.25949 C 0.22188 0.2655 0.24809 0.27592 0.24809 0.27592 C 0.26424 0.29328 0.2533 0.28009 0.26354 0.29513 C 0.26493 0.29722 0.2665 0.29861 0.26771 0.30069 C 0.27136 0.30717 0.27309 0.31527 0.275 0.32268 C 0.27535 0.33263 0.27344 0.34421 0.27795 0.353 C 0.27882 0.35462 0.28004 0.35578 0.28108 0.35717 C 0.28212 0.3581 0.28299 0.35925 0.2842 0.35995 C 0.28577 0.36064 0.28768 0.36087 0.28941 0.36134 C 0.29306 0.35949 0.29722 0.35833 0.3007 0.35578 C 0.30226 0.35462 0.30278 0.35208 0.30382 0.35023 C 0.30782 0.34259 0.30695 0.34444 0.30903 0.33912 " pathEditMode="relative" ptsTypes="AAAAAAAAAAAAAAAAAAAAAAAAAAAAAAAAAAAAAAAAAAAAAAA">
                                      <p:cBhvr>
                                        <p:cTn id="42" dur="4000" fill="hold"/>
                                        <p:tgtEl>
                                          <p:spTgt spid="7"/>
                                        </p:tgtEl>
                                        <p:attrNameLst>
                                          <p:attrName>ppt_x</p:attrName>
                                          <p:attrName>ppt_y</p:attrName>
                                        </p:attrNameLst>
                                      </p:cBhvr>
                                    </p:animMotion>
                                  </p:childTnLst>
                                </p:cTn>
                              </p:par>
                              <p:par>
                                <p:cTn id="43" presetID="0" presetClass="path" presetSubtype="0" accel="50000" decel="50000" fill="hold" nodeType="withEffect">
                                  <p:stCondLst>
                                    <p:cond delay="0"/>
                                  </p:stCondLst>
                                  <p:childTnLst>
                                    <p:animMotion origin="layout" path="M -0.00104 -0.01343 L -0.00104 -0.01343 C -0.00138 0.00023 -0.00086 0.01412 -0.00208 0.02778 C -0.00225 0.03009 -0.00451 0.03102 -0.0052 0.0331 C -0.00625 0.0368 -0.00573 0.04097 -0.00729 0.04421 C -0.00798 0.04606 -0.01007 0.04583 -0.01128 0.04699 C -0.01354 0.04907 -0.01527 0.05208 -0.01753 0.05393 C -0.02552 0.06041 -0.02673 0.06065 -0.03298 0.06342 C -0.03402 0.06528 -0.03489 0.06736 -0.03611 0.06898 C -0.03732 0.07083 -0.03906 0.07245 -0.04027 0.07453 C -0.04496 0.0831 -0.03854 0.07801 -0.04739 0.08541 C -0.04843 0.08634 -0.04965 0.08611 -0.05052 0.0868 C -0.0526 0.08842 -0.05451 0.09097 -0.05677 0.09236 C -0.05937 0.09375 -0.06232 0.09352 -0.06493 0.09514 C -0.07725 0.10231 -0.08975 0.10879 -0.10104 0.11852 C -0.10798 0.12453 -0.11423 0.13171 -0.1217 0.13634 L -0.16076 0.16111 C -0.17187 0.16805 -0.17569 0.16805 -0.1835 0.18032 C -0.19444 0.19768 -0.18993 0.19421 -0.19583 0.21342 C -0.19757 0.21898 -0.20052 0.22407 -0.20208 0.22986 C -0.20347 0.23518 -0.20399 0.24097 -0.2052 0.24629 C -0.20607 0.25092 -0.20729 0.25555 -0.20816 0.26018 C -0.20763 0.27199 -0.20781 0.28426 -0.20625 0.29583 C -0.20538 0.30092 -0.20277 0.30509 -0.20104 0.30972 C -0.20017 0.31203 -0.19878 0.31412 -0.19791 0.31643 C -0.19704 0.31875 -0.19704 0.32153 -0.19583 0.32338 C -0.18576 0.34028 -0.17934 0.34259 -0.16284 0.35231 C -0.16128 0.35324 -0.15937 0.35301 -0.15781 0.3537 C -0.15416 0.35509 -0.15086 0.3574 -0.14739 0.35926 C -0.12986 0.35833 -0.11232 0.3581 -0.09479 0.35648 C -0.08125 0.35509 -0.07378 0.34815 -0.06076 0.3412 C -0.05329 0.33727 -0.03107 0.3287 -0.0217 0.31921 C -0.01406 0.31157 -0.00711 0.30301 -3.88889E-6 0.29444 C 0.00955 0.28287 0.01407 0.27639 0.02066 0.26157 C 0.0224 0.25764 0.02327 0.25324 0.02466 0.24907 C 0.03004 0.23518 0.03612 0.2206 0.04532 0.21065 C 0.04653 0.20926 0.04809 0.20903 0.04948 0.20787 C 0.05157 0.20625 0.05348 0.2037 0.05573 0.20231 C 0.0573 0.20139 0.05903 0.20162 0.06077 0.20092 C 0.06181 0.20069 0.06285 0.2 0.06389 0.19953 C 0.0691 0.2 0.07431 0.2 0.07934 0.20092 C 0.08125 0.20139 0.08282 0.20254 0.08455 0.2037 C 0.10382 0.21759 0.08577 0.20625 0.10712 0.2243 C 0.10938 0.22615 0.11216 0.22685 0.11441 0.22847 C 0.12674 0.2368 0.12344 0.23703 0.13924 0.2449 C 0.1533 0.25208 0.15799 0.25139 0.17414 0.25185 L 0.23403 0.25324 C 0.23507 0.25602 0.23629 0.25856 0.23716 0.26157 C 0.23785 0.26412 0.23802 0.26736 0.23924 0.26967 C 0.24167 0.27453 0.24115 0.27222 0.24115 0.27662 " pathEditMode="relative" ptsTypes="AAAAAAAAAAAAAAAAAAAAAAAAAAAAAAAAAAAAAAAAAAAAAAAAAA">
                                      <p:cBhvr>
                                        <p:cTn id="44" dur="4000" fill="hold"/>
                                        <p:tgtEl>
                                          <p:spTgt spid="21"/>
                                        </p:tgtEl>
                                        <p:attrNameLst>
                                          <p:attrName>ppt_x</p:attrName>
                                          <p:attrName>ppt_y</p:attrName>
                                        </p:attrNameLst>
                                      </p:cBhvr>
                                    </p:animMotion>
                                  </p:childTnLst>
                                </p:cTn>
                              </p:par>
                              <p:par>
                                <p:cTn id="45" presetID="0" presetClass="path" presetSubtype="0" accel="50000" decel="50000" fill="hold" nodeType="withEffect">
                                  <p:stCondLst>
                                    <p:cond delay="0"/>
                                  </p:stCondLst>
                                  <p:childTnLst>
                                    <p:animMotion origin="layout" path="M -0.00295 -0.00811 L -0.00295 -0.00811 C -0.00469 -0.00371 -0.00573 0.00139 -0.00799 0.00555 C -0.01146 0.0118 -0.01649 0.01226 -0.02135 0.01504 C -0.02257 0.01574 -0.02344 0.01713 -0.02448 0.01782 C -0.02587 0.01851 -0.02743 0.01851 -0.02865 0.01921 C -0.03142 0.02083 -0.0342 0.02268 -0.03698 0.02476 C -0.03906 0.02639 -0.04097 0.02847 -0.04306 0.03032 C -0.04514 0.03171 -0.04722 0.03287 -0.04931 0.03426 C -0.05104 0.03564 -0.0526 0.03726 -0.05451 0.03842 C -0.06875 0.04884 -0.0526 0.03703 -0.06684 0.04537 C -0.06788 0.04606 -0.06875 0.04745 -0.06996 0.04814 C -0.07257 0.05 -0.07517 0.04976 -0.07812 0.05092 C -0.07986 0.05162 -0.0816 0.05277 -0.08333 0.0537 C -0.08437 0.05416 -0.08542 0.05463 -0.08646 0.05509 C -0.0875 0.05578 -0.08837 0.05694 -0.08941 0.05764 C -0.09045 0.05833 -0.09167 0.0581 -0.09253 0.05902 C -0.09375 0.06041 -0.09618 0.06736 -0.0967 0.06875 C -0.09861 0.08148 -0.09965 0.08518 -0.0967 0.10301 C -0.09635 0.10532 -0.0941 0.10625 -0.09253 0.10717 C -0.09132 0.1081 -0.08976 0.10787 -0.08837 0.10856 C -0.08663 0.10926 -0.08507 0.11041 -0.08333 0.11134 C -0.07309 0.1162 -0.07743 0.11365 -0.06163 0.11551 C -0.02309 0.11967 -0.05486 0.11713 -0.01632 0.11944 C 0.02257 0.11851 0.06146 0.11967 0.10017 0.11689 C 0.1059 0.11643 0.11111 0.11157 0.11667 0.10995 C 0.13194 0.10532 0.13958 0.10555 0.15486 0.10439 C 0.15868 0.10347 0.1625 0.10301 0.16615 0.10162 C 0.17031 0.10023 0.17431 0.09791 0.17847 0.09629 C 0.18333 0.09421 0.18819 0.09236 0.19306 0.09074 L 0.23837 0.07569 C 0.24809 0.07222 0.25729 0.06643 0.26719 0.06458 C 0.33281 0.05208 0.25885 0.06643 0.30122 0.05764 C 0.30608 0.05671 0.31076 0.05601 0.31563 0.05509 L 0.33524 0.05092 C 0.35104 0.05231 0.36701 0.05162 0.38264 0.05509 C 0.38507 0.05555 0.38629 0.05926 0.38785 0.0618 C 0.38976 0.06481 0.39149 0.06805 0.39288 0.07152 C 0.3941 0.07407 0.39653 0.08426 0.39705 0.08657 C 0.3974 0.08981 0.39844 0.09305 0.39809 0.09629 C 0.39705 0.1074 0.39635 0.11875 0.39288 0.12916 C 0.39167 0.13333 0.38785 0.13588 0.38472 0.1375 C 0.37326 0.14328 0.36129 0.14652 0.34965 0.15115 C 0.33455 0.15717 0.33507 0.15787 0.31771 0.16203 C 0.30747 0.16458 0.29809 0.16551 0.28785 0.1662 L 0.26823 0.16759 L 0.25069 0.16898 C 0.20799 0.17893 0.26076 0.16574 0.2125 0.18148 C 0.20538 0.18379 0.19809 0.18472 0.19097 0.1868 C 0.18629 0.18819 0.18194 0.19051 0.17743 0.19236 C 0.17379 0.19375 0.16979 0.19467 0.16615 0.19652 C 0.16233 0.19838 0.15868 0.20139 0.15486 0.20324 C 0.14879 0.20648 0.14219 0.20764 0.13629 0.21157 C 0.11997 0.22245 0.13611 0.21134 0.11979 0.22384 C 0.10938 0.23217 0.12118 0.22176 0.1125 0.22939 C 0.10955 0.23541 0.11181 0.23217 0.10747 0.23634 C 0.10608 0.23773 0.10451 0.23889 0.1033 0.24051 C 0.10226 0.24166 0.10139 0.24351 0.10017 0.24467 C 0.09861 0.24583 0.09688 0.24652 0.09497 0.24722 C 0.08715 0.25046 0.07604 0.24861 0.06927 0.24861 " pathEditMode="relative" ptsTypes="AAAAAAAAAAAAAAAAAAAAAAAAAAAAAAAAAAAAAAAAAAAAAAAAAAAAAAAAAAAA">
                                      <p:cBhvr>
                                        <p:cTn id="46" dur="4000" fill="hold"/>
                                        <p:tgtEl>
                                          <p:spTgt spid="22"/>
                                        </p:tgtEl>
                                        <p:attrNameLst>
                                          <p:attrName>ppt_x</p:attrName>
                                          <p:attrName>ppt_y</p:attrName>
                                        </p:attrNameLst>
                                      </p:cBhvr>
                                    </p:animMotion>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8" grpId="0" animBg="1"/>
      <p:bldP spid="9" grpId="0" animBg="1"/>
      <p:bldP spid="10" grpId="0" animBg="1"/>
      <p:bldP spid="15" grpId="0" animBg="1"/>
      <p:bldP spid="16" grpId="0" animBg="1"/>
      <p:bldP spid="17" grpId="0"/>
      <p:bldP spid="19" grpId="0" animBg="1"/>
      <p:bldP spid="20" grpId="0"/>
      <p:bldP spid="23" grpId="0"/>
      <p:bldP spid="24"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Welt der Griechen“ auf den Seiten 32 bis 33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199</Words>
  <Application>Microsoft Office PowerPoint</Application>
  <PresentationFormat>Bildschirmpräsentation (4:3)</PresentationFormat>
  <Paragraphs>35</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69</cp:revision>
  <dcterms:created xsi:type="dcterms:W3CDTF">2011-07-14T19:54:09Z</dcterms:created>
  <dcterms:modified xsi:type="dcterms:W3CDTF">2022-11-07T07:40:22Z</dcterms:modified>
</cp:coreProperties>
</file>