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Das Ende der Sowjetunion</a:t>
            </a:r>
          </a:p>
        </p:txBody>
      </p:sp>
      <p:sp>
        <p:nvSpPr>
          <p:cNvPr id="3" name="Text Box 10">
            <a:extLst>
              <a:ext uri="{FF2B5EF4-FFF2-40B4-BE49-F238E27FC236}">
                <a16:creationId xmlns:a16="http://schemas.microsoft.com/office/drawing/2014/main" id="{95B6F086-3F38-2175-232A-78D6F80698EB}"/>
              </a:ext>
            </a:extLst>
          </p:cNvPr>
          <p:cNvSpPr txBox="1">
            <a:spLocks noChangeArrowheads="1"/>
          </p:cNvSpPr>
          <p:nvPr/>
        </p:nvSpPr>
        <p:spPr bwMode="auto">
          <a:xfrm>
            <a:off x="1655561" y="3167063"/>
            <a:ext cx="3455987" cy="523875"/>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FF6600"/>
                </a:solidFill>
                <a:latin typeface="Calibri" panose="020F0502020204030204" pitchFamily="34" charset="0"/>
              </a:rPr>
              <a:t>Perestroika</a:t>
            </a:r>
          </a:p>
        </p:txBody>
      </p:sp>
      <p:sp>
        <p:nvSpPr>
          <p:cNvPr id="4" name="Text Box 10">
            <a:extLst>
              <a:ext uri="{FF2B5EF4-FFF2-40B4-BE49-F238E27FC236}">
                <a16:creationId xmlns:a16="http://schemas.microsoft.com/office/drawing/2014/main" id="{BCB8FC1B-1F01-AF3C-A212-F36C55318519}"/>
              </a:ext>
            </a:extLst>
          </p:cNvPr>
          <p:cNvSpPr txBox="1">
            <a:spLocks noChangeArrowheads="1"/>
          </p:cNvSpPr>
          <p:nvPr/>
        </p:nvSpPr>
        <p:spPr bwMode="auto">
          <a:xfrm>
            <a:off x="5327448" y="3167063"/>
            <a:ext cx="3457575" cy="523875"/>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FF6600"/>
                </a:solidFill>
                <a:latin typeface="Calibri" panose="020F0502020204030204" pitchFamily="34" charset="0"/>
              </a:rPr>
              <a:t>Glasnost</a:t>
            </a:r>
          </a:p>
        </p:txBody>
      </p:sp>
      <p:sp>
        <p:nvSpPr>
          <p:cNvPr id="5" name="Text Box 10">
            <a:extLst>
              <a:ext uri="{FF2B5EF4-FFF2-40B4-BE49-F238E27FC236}">
                <a16:creationId xmlns:a16="http://schemas.microsoft.com/office/drawing/2014/main" id="{EFB61BCA-246D-6260-4E5E-B0386999F14E}"/>
              </a:ext>
            </a:extLst>
          </p:cNvPr>
          <p:cNvSpPr txBox="1">
            <a:spLocks noChangeArrowheads="1"/>
          </p:cNvSpPr>
          <p:nvPr/>
        </p:nvSpPr>
        <p:spPr bwMode="auto">
          <a:xfrm>
            <a:off x="77298" y="1867575"/>
            <a:ext cx="1627187" cy="523220"/>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Problem</a:t>
            </a:r>
            <a:endParaRPr lang="de-DE" altLang="de-DE" sz="2800" dirty="0">
              <a:solidFill>
                <a:srgbClr val="333333"/>
              </a:solidFill>
              <a:latin typeface="Calibri" panose="020F0502020204030204" pitchFamily="34" charset="0"/>
            </a:endParaRPr>
          </a:p>
        </p:txBody>
      </p:sp>
      <p:sp>
        <p:nvSpPr>
          <p:cNvPr id="6" name="Text Box 10">
            <a:extLst>
              <a:ext uri="{FF2B5EF4-FFF2-40B4-BE49-F238E27FC236}">
                <a16:creationId xmlns:a16="http://schemas.microsoft.com/office/drawing/2014/main" id="{B857E7F2-8370-F19C-A459-93EDBA87AAE3}"/>
              </a:ext>
            </a:extLst>
          </p:cNvPr>
          <p:cNvSpPr txBox="1">
            <a:spLocks noChangeArrowheads="1"/>
          </p:cNvSpPr>
          <p:nvPr/>
        </p:nvSpPr>
        <p:spPr bwMode="auto">
          <a:xfrm>
            <a:off x="1655561" y="1428632"/>
            <a:ext cx="3455987" cy="1386000"/>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Scheitern der Planwirtschaft</a:t>
            </a:r>
          </a:p>
        </p:txBody>
      </p:sp>
      <p:sp>
        <p:nvSpPr>
          <p:cNvPr id="7" name="Text Box 10">
            <a:extLst>
              <a:ext uri="{FF2B5EF4-FFF2-40B4-BE49-F238E27FC236}">
                <a16:creationId xmlns:a16="http://schemas.microsoft.com/office/drawing/2014/main" id="{555C4F56-C5F0-E467-4683-94B9AE36E3C4}"/>
              </a:ext>
            </a:extLst>
          </p:cNvPr>
          <p:cNvSpPr txBox="1">
            <a:spLocks noChangeArrowheads="1"/>
          </p:cNvSpPr>
          <p:nvPr/>
        </p:nvSpPr>
        <p:spPr bwMode="auto">
          <a:xfrm>
            <a:off x="5368723" y="1436688"/>
            <a:ext cx="3455988" cy="1384995"/>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Diktatur;</a:t>
            </a:r>
            <a:br>
              <a:rPr lang="de-DE" altLang="de-DE" sz="2800" dirty="0">
                <a:solidFill>
                  <a:srgbClr val="333333"/>
                </a:solidFill>
                <a:latin typeface="Calibri" panose="020F0502020204030204" pitchFamily="34" charset="0"/>
                <a:sym typeface="Wingdings" panose="05000000000000000000" pitchFamily="2" charset="2"/>
              </a:rPr>
            </a:br>
            <a:r>
              <a:rPr lang="de-DE" altLang="de-DE" sz="2800" dirty="0">
                <a:solidFill>
                  <a:srgbClr val="333333"/>
                </a:solidFill>
                <a:latin typeface="Calibri" panose="020F0502020204030204" pitchFamily="34" charset="0"/>
                <a:sym typeface="Wingdings" panose="05000000000000000000" pitchFamily="2" charset="2"/>
              </a:rPr>
              <a:t>Unterdrückung der Bevölkerung</a:t>
            </a:r>
            <a:endParaRPr lang="de-DE" altLang="de-DE" sz="2800" dirty="0">
              <a:solidFill>
                <a:srgbClr val="333333"/>
              </a:solidFill>
              <a:latin typeface="Calibri" panose="020F0502020204030204" pitchFamily="34" charset="0"/>
            </a:endParaRPr>
          </a:p>
        </p:txBody>
      </p:sp>
      <p:sp>
        <p:nvSpPr>
          <p:cNvPr id="8" name="Pfeil nach unten 7">
            <a:extLst>
              <a:ext uri="{FF2B5EF4-FFF2-40B4-BE49-F238E27FC236}">
                <a16:creationId xmlns:a16="http://schemas.microsoft.com/office/drawing/2014/main" id="{BD377F9B-4B69-373A-E4AA-04EEC2DC26E4}"/>
              </a:ext>
            </a:extLst>
          </p:cNvPr>
          <p:cNvSpPr>
            <a:spLocks noChangeArrowheads="1"/>
          </p:cNvSpPr>
          <p:nvPr/>
        </p:nvSpPr>
        <p:spPr bwMode="auto">
          <a:xfrm>
            <a:off x="3212898" y="2842088"/>
            <a:ext cx="252413" cy="288000"/>
          </a:xfrm>
          <a:prstGeom prst="downArrow">
            <a:avLst>
              <a:gd name="adj1" fmla="val 50000"/>
              <a:gd name="adj2" fmla="val 49689"/>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Pfeil nach unten 8">
            <a:extLst>
              <a:ext uri="{FF2B5EF4-FFF2-40B4-BE49-F238E27FC236}">
                <a16:creationId xmlns:a16="http://schemas.microsoft.com/office/drawing/2014/main" id="{A4F46E5B-8423-3929-7585-06487AC6DAB6}"/>
              </a:ext>
            </a:extLst>
          </p:cNvPr>
          <p:cNvSpPr>
            <a:spLocks noChangeArrowheads="1"/>
          </p:cNvSpPr>
          <p:nvPr/>
        </p:nvSpPr>
        <p:spPr bwMode="auto">
          <a:xfrm>
            <a:off x="6949873" y="2853502"/>
            <a:ext cx="250825" cy="288000"/>
          </a:xfrm>
          <a:prstGeom prst="downArrow">
            <a:avLst>
              <a:gd name="adj1" fmla="val 50000"/>
              <a:gd name="adj2" fmla="val 50004"/>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 name="Pfeil nach unten 9">
            <a:extLst>
              <a:ext uri="{FF2B5EF4-FFF2-40B4-BE49-F238E27FC236}">
                <a16:creationId xmlns:a16="http://schemas.microsoft.com/office/drawing/2014/main" id="{F1BD335C-6F91-CA8B-CB34-3687AF063DF7}"/>
              </a:ext>
            </a:extLst>
          </p:cNvPr>
          <p:cNvSpPr>
            <a:spLocks noChangeArrowheads="1"/>
          </p:cNvSpPr>
          <p:nvPr/>
        </p:nvSpPr>
        <p:spPr bwMode="auto">
          <a:xfrm>
            <a:off x="3225598" y="3763963"/>
            <a:ext cx="252413" cy="288000"/>
          </a:xfrm>
          <a:prstGeom prst="downArrow">
            <a:avLst>
              <a:gd name="adj1" fmla="val 50000"/>
              <a:gd name="adj2" fmla="val 49689"/>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1" name="Pfeil nach unten 10">
            <a:extLst>
              <a:ext uri="{FF2B5EF4-FFF2-40B4-BE49-F238E27FC236}">
                <a16:creationId xmlns:a16="http://schemas.microsoft.com/office/drawing/2014/main" id="{242E19F6-91B0-970E-05C4-C7228DDD17A8}"/>
              </a:ext>
            </a:extLst>
          </p:cNvPr>
          <p:cNvSpPr>
            <a:spLocks noChangeArrowheads="1"/>
          </p:cNvSpPr>
          <p:nvPr/>
        </p:nvSpPr>
        <p:spPr bwMode="auto">
          <a:xfrm>
            <a:off x="6962573" y="3765550"/>
            <a:ext cx="250825" cy="288000"/>
          </a:xfrm>
          <a:prstGeom prst="downArrow">
            <a:avLst>
              <a:gd name="adj1" fmla="val 50000"/>
              <a:gd name="adj2" fmla="val 50004"/>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2" name="Text Box 10">
            <a:extLst>
              <a:ext uri="{FF2B5EF4-FFF2-40B4-BE49-F238E27FC236}">
                <a16:creationId xmlns:a16="http://schemas.microsoft.com/office/drawing/2014/main" id="{AA6C3617-0308-B006-2FF5-11418EE1539A}"/>
              </a:ext>
            </a:extLst>
          </p:cNvPr>
          <p:cNvSpPr txBox="1">
            <a:spLocks noChangeArrowheads="1"/>
          </p:cNvSpPr>
          <p:nvPr/>
        </p:nvSpPr>
        <p:spPr bwMode="auto">
          <a:xfrm>
            <a:off x="77298" y="4752378"/>
            <a:ext cx="1039416" cy="523220"/>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Ziel</a:t>
            </a:r>
            <a:endParaRPr lang="de-DE" altLang="de-DE" sz="2800" dirty="0">
              <a:solidFill>
                <a:srgbClr val="333333"/>
              </a:solidFill>
              <a:latin typeface="Calibri" panose="020F0502020204030204" pitchFamily="34" charset="0"/>
            </a:endParaRPr>
          </a:p>
        </p:txBody>
      </p:sp>
      <p:sp>
        <p:nvSpPr>
          <p:cNvPr id="13" name="Text Box 10">
            <a:extLst>
              <a:ext uri="{FF2B5EF4-FFF2-40B4-BE49-F238E27FC236}">
                <a16:creationId xmlns:a16="http://schemas.microsoft.com/office/drawing/2014/main" id="{713293D6-AB08-343E-6BB8-B60814008303}"/>
              </a:ext>
            </a:extLst>
          </p:cNvPr>
          <p:cNvSpPr txBox="1">
            <a:spLocks noChangeArrowheads="1"/>
          </p:cNvSpPr>
          <p:nvPr/>
        </p:nvSpPr>
        <p:spPr bwMode="auto">
          <a:xfrm>
            <a:off x="1657148" y="4106047"/>
            <a:ext cx="3455988" cy="1815882"/>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Modernisierung der Wirtschaft;</a:t>
            </a:r>
          </a:p>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Heranführung an die Marktwirtschaft</a:t>
            </a:r>
            <a:endParaRPr lang="de-DE" altLang="de-DE" sz="2800" dirty="0">
              <a:solidFill>
                <a:srgbClr val="333333"/>
              </a:solidFill>
              <a:latin typeface="Calibri" panose="020F0502020204030204" pitchFamily="34" charset="0"/>
            </a:endParaRPr>
          </a:p>
        </p:txBody>
      </p:sp>
      <p:sp>
        <p:nvSpPr>
          <p:cNvPr id="14" name="Text Box 10">
            <a:extLst>
              <a:ext uri="{FF2B5EF4-FFF2-40B4-BE49-F238E27FC236}">
                <a16:creationId xmlns:a16="http://schemas.microsoft.com/office/drawing/2014/main" id="{48608E5A-07D0-BB57-0D92-8EA81A4AB359}"/>
              </a:ext>
            </a:extLst>
          </p:cNvPr>
          <p:cNvSpPr txBox="1">
            <a:spLocks noChangeArrowheads="1"/>
          </p:cNvSpPr>
          <p:nvPr/>
        </p:nvSpPr>
        <p:spPr bwMode="auto">
          <a:xfrm>
            <a:off x="5370311" y="4107634"/>
            <a:ext cx="3455987" cy="1815882"/>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Einschränkung der Macht der Partei und des Geheimdienstes; </a:t>
            </a:r>
          </a:p>
          <a:p>
            <a:pPr algn="ctr" eaLnBrk="1" hangingPunct="1">
              <a:spcBef>
                <a:spcPts val="0"/>
              </a:spcBef>
            </a:pPr>
            <a:r>
              <a:rPr lang="de-DE" altLang="de-DE" sz="2800" dirty="0">
                <a:solidFill>
                  <a:srgbClr val="333333"/>
                </a:solidFill>
                <a:latin typeface="Calibri" panose="020F0502020204030204" pitchFamily="34" charset="0"/>
                <a:sym typeface="Wingdings" panose="05000000000000000000" pitchFamily="2" charset="2"/>
              </a:rPr>
              <a:t>Demokratisierung</a:t>
            </a:r>
            <a:endParaRPr lang="de-DE" altLang="de-DE" sz="2800" dirty="0">
              <a:solidFill>
                <a:srgbClr val="333333"/>
              </a:solidFill>
              <a:latin typeface="Calibri" panose="020F0502020204030204" pitchFamily="34" charset="0"/>
            </a:endParaRPr>
          </a:p>
        </p:txBody>
      </p:sp>
      <p:sp>
        <p:nvSpPr>
          <p:cNvPr id="15" name="Text Box 10">
            <a:extLst>
              <a:ext uri="{FF2B5EF4-FFF2-40B4-BE49-F238E27FC236}">
                <a16:creationId xmlns:a16="http://schemas.microsoft.com/office/drawing/2014/main" id="{22A300AC-E071-E0F1-40BC-57016DE73E49}"/>
              </a:ext>
            </a:extLst>
          </p:cNvPr>
          <p:cNvSpPr txBox="1">
            <a:spLocks noChangeArrowheads="1"/>
          </p:cNvSpPr>
          <p:nvPr/>
        </p:nvSpPr>
        <p:spPr bwMode="auto">
          <a:xfrm>
            <a:off x="77298" y="6021887"/>
            <a:ext cx="1185962" cy="523220"/>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Folgen</a:t>
            </a:r>
            <a:endParaRPr lang="de-DE" altLang="de-DE" sz="2800" dirty="0">
              <a:solidFill>
                <a:srgbClr val="333333"/>
              </a:solidFill>
              <a:latin typeface="Calibri" panose="020F0502020204030204" pitchFamily="34" charset="0"/>
            </a:endParaRPr>
          </a:p>
        </p:txBody>
      </p:sp>
      <p:sp>
        <p:nvSpPr>
          <p:cNvPr id="16" name="Text Box 10">
            <a:extLst>
              <a:ext uri="{FF2B5EF4-FFF2-40B4-BE49-F238E27FC236}">
                <a16:creationId xmlns:a16="http://schemas.microsoft.com/office/drawing/2014/main" id="{4EA86805-C814-88FF-518F-62C25503E2A1}"/>
              </a:ext>
            </a:extLst>
          </p:cNvPr>
          <p:cNvSpPr txBox="1">
            <a:spLocks noChangeArrowheads="1"/>
          </p:cNvSpPr>
          <p:nvPr/>
        </p:nvSpPr>
        <p:spPr bwMode="auto">
          <a:xfrm>
            <a:off x="1223256" y="6021887"/>
            <a:ext cx="7992888"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FF6600"/>
                </a:solidFill>
                <a:latin typeface="Calibri" panose="020F0502020204030204" pitchFamily="34" charset="0"/>
                <a:sym typeface="Wingdings" panose="05000000000000000000" pitchFamily="2" charset="2"/>
              </a:rPr>
              <a:t>Zerfall der Sowjetunion / Fall des Eisernen Vorhangs</a:t>
            </a:r>
            <a:endParaRPr lang="de-DE" altLang="de-DE" sz="2800" dirty="0">
              <a:solidFill>
                <a:srgbClr val="FF6600"/>
              </a:solidFill>
              <a:latin typeface="Calibri" panose="020F0502020204030204" pitchFamily="34" charset="0"/>
            </a:endParaRPr>
          </a:p>
        </p:txBody>
      </p:sp>
      <p:sp>
        <p:nvSpPr>
          <p:cNvPr id="17" name="Text Box 10">
            <a:extLst>
              <a:ext uri="{FF2B5EF4-FFF2-40B4-BE49-F238E27FC236}">
                <a16:creationId xmlns:a16="http://schemas.microsoft.com/office/drawing/2014/main" id="{04958393-089A-9878-D02F-6FEEDF9B300C}"/>
              </a:ext>
            </a:extLst>
          </p:cNvPr>
          <p:cNvSpPr txBox="1">
            <a:spLocks noChangeArrowheads="1"/>
          </p:cNvSpPr>
          <p:nvPr/>
        </p:nvSpPr>
        <p:spPr bwMode="auto">
          <a:xfrm>
            <a:off x="77298" y="3167718"/>
            <a:ext cx="1362363" cy="523220"/>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Lösung</a:t>
            </a:r>
            <a:endParaRPr lang="de-DE" altLang="de-DE" sz="2800" dirty="0">
              <a:solidFill>
                <a:srgbClr val="333333"/>
              </a:solidFill>
              <a:latin typeface="Calibri" panose="020F0502020204030204" pitchFamily="34" charset="0"/>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„Die Sowjetunion“ auf den Seiten 96 </a:t>
            </a:r>
            <a:r>
              <a:rPr lang="de-DE" altLang="de-DE" sz="1100" b="0">
                <a:solidFill>
                  <a:schemeClr val="tx1"/>
                </a:solidFill>
                <a:latin typeface="Arial" charset="0"/>
                <a:cs typeface="Arial" charset="0"/>
              </a:rPr>
              <a:t>bis 97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215</Words>
  <Application>Microsoft Office PowerPoint</Application>
  <PresentationFormat>Bildschirmpräsentation (4:3)</PresentationFormat>
  <Paragraphs>33</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63</cp:revision>
  <dcterms:created xsi:type="dcterms:W3CDTF">2011-07-14T19:54:09Z</dcterms:created>
  <dcterms:modified xsi:type="dcterms:W3CDTF">2025-03-29T17:44:50Z</dcterms:modified>
</cp:coreProperties>
</file>