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93" r:id="rId2"/>
    <p:sldId id="294" r:id="rId3"/>
    <p:sldId id="306" r:id="rId4"/>
    <p:sldId id="305" r:id="rId5"/>
    <p:sldId id="304" r:id="rId6"/>
    <p:sldId id="303" r:id="rId7"/>
    <p:sldId id="295" r:id="rId8"/>
    <p:sldId id="297" r:id="rId9"/>
    <p:sldId id="301" r:id="rId10"/>
    <p:sldId id="302" r:id="rId11"/>
    <p:sldId id="300" r:id="rId12"/>
    <p:sldId id="296" r:id="rId13"/>
    <p:sldId id="308" r:id="rId14"/>
    <p:sldId id="299" r:id="rId15"/>
    <p:sldId id="309" r:id="rId16"/>
    <p:sldId id="307" r:id="rId17"/>
    <p:sldId id="311" r:id="rId18"/>
    <p:sldId id="310" r:id="rId19"/>
    <p:sldId id="292" r:id="rId20"/>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86">
          <p15:clr>
            <a:srgbClr val="A4A3A4"/>
          </p15:clr>
        </p15:guide>
        <p15:guide id="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0A0A0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545" autoAdjust="0"/>
  </p:normalViewPr>
  <p:slideViewPr>
    <p:cSldViewPr>
      <p:cViewPr varScale="1">
        <p:scale>
          <a:sx n="109" d="100"/>
          <a:sy n="109" d="100"/>
        </p:scale>
        <p:origin x="1656" y="264"/>
      </p:cViewPr>
      <p:guideLst>
        <p:guide orient="horz" pos="2886"/>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725FD65-D922-C866-86D4-6DCE2786EFF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26469146-3492-42BF-22D4-C5F358AA374F}"/>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7457419-DE44-4D7E-8C40-D9E20E2583D6}" type="datetimeFigureOut">
              <a:rPr lang="de-AT"/>
              <a:pPr>
                <a:defRPr/>
              </a:pPr>
              <a:t>29.04.2025</a:t>
            </a:fld>
            <a:endParaRPr lang="de-AT"/>
          </a:p>
        </p:txBody>
      </p:sp>
      <p:sp>
        <p:nvSpPr>
          <p:cNvPr id="4" name="Fußzeilenplatzhalter 3">
            <a:extLst>
              <a:ext uri="{FF2B5EF4-FFF2-40B4-BE49-F238E27FC236}">
                <a16:creationId xmlns:a16="http://schemas.microsoft.com/office/drawing/2014/main" id="{E6EDB7E3-7376-CDD7-56C0-C02B1127E3F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AT"/>
          </a:p>
        </p:txBody>
      </p:sp>
      <p:sp>
        <p:nvSpPr>
          <p:cNvPr id="5" name="Foliennummernplatzhalter 4">
            <a:extLst>
              <a:ext uri="{FF2B5EF4-FFF2-40B4-BE49-F238E27FC236}">
                <a16:creationId xmlns:a16="http://schemas.microsoft.com/office/drawing/2014/main" id="{798D7ACE-F65B-B34E-498F-3E3998E8ECE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437C492-28D5-4DE8-B004-EA7F2E199100}" type="slidenum">
              <a:rPr lang="de-AT" altLang="de-DE"/>
              <a:pPr>
                <a:defRPr/>
              </a:pPr>
              <a:t>‹Nr.›</a:t>
            </a:fld>
            <a:endParaRPr lang="de-AT"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6044DF3-9C65-59E4-0134-539D6E3E765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5434B167-7477-BF89-22F2-CE23180C328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CD97F0E-C109-48AF-AFC7-7FCFE2A9FDCC}" type="datetimeFigureOut">
              <a:rPr lang="de-AT"/>
              <a:pPr>
                <a:defRPr/>
              </a:pPr>
              <a:t>29.04.2025</a:t>
            </a:fld>
            <a:endParaRPr lang="de-AT"/>
          </a:p>
        </p:txBody>
      </p:sp>
      <p:sp>
        <p:nvSpPr>
          <p:cNvPr id="4" name="Folienbildplatzhalter 3">
            <a:extLst>
              <a:ext uri="{FF2B5EF4-FFF2-40B4-BE49-F238E27FC236}">
                <a16:creationId xmlns:a16="http://schemas.microsoft.com/office/drawing/2014/main" id="{25F2C248-9FEA-AAE6-1314-C014B39480D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a:extLst>
              <a:ext uri="{FF2B5EF4-FFF2-40B4-BE49-F238E27FC236}">
                <a16:creationId xmlns:a16="http://schemas.microsoft.com/office/drawing/2014/main" id="{E1ED7551-6A1E-7F15-81E0-A3FFB9925D7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a:extLst>
              <a:ext uri="{FF2B5EF4-FFF2-40B4-BE49-F238E27FC236}">
                <a16:creationId xmlns:a16="http://schemas.microsoft.com/office/drawing/2014/main" id="{9DBC43E2-EBEB-B231-17FF-3C71A09A2D9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AT"/>
          </a:p>
        </p:txBody>
      </p:sp>
      <p:sp>
        <p:nvSpPr>
          <p:cNvPr id="7" name="Foliennummernplatzhalter 6">
            <a:extLst>
              <a:ext uri="{FF2B5EF4-FFF2-40B4-BE49-F238E27FC236}">
                <a16:creationId xmlns:a16="http://schemas.microsoft.com/office/drawing/2014/main" id="{80E26B34-3087-DCFB-F9F3-CF252E2F633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680A5B1-8D30-4F6F-AC56-693FC2C4AA75}" type="slidenum">
              <a:rPr lang="de-AT" altLang="de-DE"/>
              <a:pPr>
                <a:defRPr/>
              </a:pPr>
              <a:t>‹Nr.›</a:t>
            </a:fld>
            <a:endParaRPr lang="de-A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1560" y="2348880"/>
            <a:ext cx="8229600" cy="1143000"/>
          </a:xfrm>
        </p:spPr>
        <p:txBody>
          <a:bodyPr/>
          <a:lstStyle/>
          <a:p>
            <a:r>
              <a:rPr lang="de-DE" dirty="0"/>
              <a:t>Titelmasterformat durch Klicken bearbeiten</a:t>
            </a:r>
            <a:endParaRPr lang="de-AT" dirty="0"/>
          </a:p>
        </p:txBody>
      </p:sp>
    </p:spTree>
    <p:extLst>
      <p:ext uri="{BB962C8B-B14F-4D97-AF65-F5344CB8AC3E}">
        <p14:creationId xmlns:p14="http://schemas.microsoft.com/office/powerpoint/2010/main" val="39415819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a:extLst>
              <a:ext uri="{FF2B5EF4-FFF2-40B4-BE49-F238E27FC236}">
                <a16:creationId xmlns:a16="http://schemas.microsoft.com/office/drawing/2014/main" id="{B297B94A-4A69-1C97-AA08-830AB4B91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5987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elplatzhalter 1">
            <a:extLst>
              <a:ext uri="{FF2B5EF4-FFF2-40B4-BE49-F238E27FC236}">
                <a16:creationId xmlns:a16="http://schemas.microsoft.com/office/drawing/2014/main" id="{266AF0A5-38AB-7C56-A289-CE7EBBBC57B8}"/>
              </a:ext>
            </a:extLst>
          </p:cNvPr>
          <p:cNvSpPr>
            <a:spLocks noGrp="1"/>
          </p:cNvSpPr>
          <p:nvPr>
            <p:ph type="title"/>
          </p:nvPr>
        </p:nvSpPr>
        <p:spPr bwMode="auto">
          <a:xfrm>
            <a:off x="314325" y="3213100"/>
            <a:ext cx="8229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endParaRPr lang="de-AT" altLang="de-DE"/>
          </a:p>
        </p:txBody>
      </p:sp>
      <p:sp>
        <p:nvSpPr>
          <p:cNvPr id="1028" name="Textplatzhalter 2">
            <a:extLst>
              <a:ext uri="{FF2B5EF4-FFF2-40B4-BE49-F238E27FC236}">
                <a16:creationId xmlns:a16="http://schemas.microsoft.com/office/drawing/2014/main" id="{6398C8B5-06C1-ADD8-4515-C221262E5550}"/>
              </a:ext>
            </a:extLst>
          </p:cNvPr>
          <p:cNvSpPr>
            <a:spLocks noGrp="1"/>
          </p:cNvSpPr>
          <p:nvPr>
            <p:ph type="body" idx="1"/>
          </p:nvPr>
        </p:nvSpPr>
        <p:spPr bwMode="auto">
          <a:xfrm>
            <a:off x="684213" y="5589588"/>
            <a:ext cx="78327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AT" altLang="de-DE"/>
              <a:t>XXX</a:t>
            </a:r>
          </a:p>
        </p:txBody>
      </p:sp>
      <p:pic>
        <p:nvPicPr>
          <p:cNvPr id="1029" name="Picture 19">
            <a:extLst>
              <a:ext uri="{FF2B5EF4-FFF2-40B4-BE49-F238E27FC236}">
                <a16:creationId xmlns:a16="http://schemas.microsoft.com/office/drawing/2014/main" id="{CF132B4C-3805-BB75-692E-70492691237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12138" y="0"/>
            <a:ext cx="608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9">
            <a:extLst>
              <a:ext uri="{FF2B5EF4-FFF2-40B4-BE49-F238E27FC236}">
                <a16:creationId xmlns:a16="http://schemas.microsoft.com/office/drawing/2014/main" id="{9B62C888-857A-BB3C-4E06-3B3A72B3CF66}"/>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 y="566738"/>
            <a:ext cx="915987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9">
            <a:extLst>
              <a:ext uri="{FF2B5EF4-FFF2-40B4-BE49-F238E27FC236}">
                <a16:creationId xmlns:a16="http://schemas.microsoft.com/office/drawing/2014/main" id="{4B0E3456-435F-7267-4C01-ED1A9171AE20}"/>
              </a:ext>
            </a:extLst>
          </p:cNvPr>
          <p:cNvPicPr preferRelativeResize="0">
            <a:picLocks noChangeArrowheads="1"/>
          </p:cNvPicPr>
          <p:nvPr/>
        </p:nvPicPr>
        <p:blipFill>
          <a:blip r:embed="rId5"/>
          <a:stretch>
            <a:fillRect/>
          </a:stretch>
        </p:blipFill>
        <p:spPr bwMode="auto">
          <a:xfrm>
            <a:off x="0" y="6602413"/>
            <a:ext cx="9144000" cy="2555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pic>
      <p:sp>
        <p:nvSpPr>
          <p:cNvPr id="1035" name="Rechteck 21">
            <a:extLst>
              <a:ext uri="{FF2B5EF4-FFF2-40B4-BE49-F238E27FC236}">
                <a16:creationId xmlns:a16="http://schemas.microsoft.com/office/drawing/2014/main" id="{386739E7-4E77-C5A9-2576-BBE3503D9529}"/>
              </a:ext>
            </a:extLst>
          </p:cNvPr>
          <p:cNvSpPr>
            <a:spLocks noChangeArrowheads="1"/>
          </p:cNvSpPr>
          <p:nvPr/>
        </p:nvSpPr>
        <p:spPr bwMode="auto">
          <a:xfrm>
            <a:off x="-15875" y="6516688"/>
            <a:ext cx="9144000" cy="3683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de-DE" altLang="de-DE" dirty="0">
                <a:solidFill>
                  <a:srgbClr val="333333"/>
                </a:solidFill>
                <a:cs typeface="Arial" charset="0"/>
              </a:rPr>
              <a:t> </a:t>
            </a:r>
            <a:r>
              <a:rPr lang="de-DE" altLang="de-DE" sz="1000" dirty="0">
                <a:solidFill>
                  <a:srgbClr val="333333"/>
                </a:solidFill>
                <a:latin typeface="Syntax LT Std" pitchFamily="34" charset="0"/>
                <a:cs typeface="Arial" charset="0"/>
              </a:rPr>
              <a:t>© Österreichischer Bundesverlag Schulbuch GmbH &amp; Co. KG, Wien 2025</a:t>
            </a:r>
          </a:p>
        </p:txBody>
      </p:sp>
      <p:pic>
        <p:nvPicPr>
          <p:cNvPr id="1033" name="Picture 13" descr="I:\500-vs_hs\Aushilfen\___Carina\Unterwegs\uw1_schriftzug_weiss.gif">
            <a:extLst>
              <a:ext uri="{FF2B5EF4-FFF2-40B4-BE49-F238E27FC236}">
                <a16:creationId xmlns:a16="http://schemas.microsoft.com/office/drawing/2014/main" id="{C21311BA-2E92-2F2F-CE1B-A006CF9F0F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7387"/>
          <a:stretch>
            <a:fillRect/>
          </a:stretch>
        </p:blipFill>
        <p:spPr bwMode="auto">
          <a:xfrm>
            <a:off x="250825" y="77788"/>
            <a:ext cx="16065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feld 1">
            <a:extLst>
              <a:ext uri="{FF2B5EF4-FFF2-40B4-BE49-F238E27FC236}">
                <a16:creationId xmlns:a16="http://schemas.microsoft.com/office/drawing/2014/main" id="{18686086-502D-B923-B077-B6236CE4901E}"/>
              </a:ext>
            </a:extLst>
          </p:cNvPr>
          <p:cNvSpPr txBox="1">
            <a:spLocks noChangeArrowheads="1"/>
          </p:cNvSpPr>
          <p:nvPr userDrawn="1"/>
        </p:nvSpPr>
        <p:spPr bwMode="auto">
          <a:xfrm>
            <a:off x="1835150" y="-128588"/>
            <a:ext cx="496888" cy="830263"/>
          </a:xfrm>
          <a:prstGeom prst="rect">
            <a:avLst/>
          </a:prstGeom>
          <a:noFill/>
          <a:ln>
            <a:noFill/>
          </a:ln>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de-AT" altLang="de-DE" sz="4800" b="1" dirty="0">
                <a:solidFill>
                  <a:schemeClr val="bg1"/>
                </a:solidFill>
                <a:latin typeface="+mj-lt"/>
              </a:rPr>
              <a:t>3</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rtl="0" eaLnBrk="0" fontAlgn="base" hangingPunct="0">
        <a:spcBef>
          <a:spcPct val="0"/>
        </a:spcBef>
        <a:spcAft>
          <a:spcPct val="0"/>
        </a:spcAft>
        <a:defRPr sz="3800" b="1" kern="1200">
          <a:solidFill>
            <a:srgbClr val="333333"/>
          </a:solidFill>
          <a:latin typeface="Syntax LT Std" pitchFamily="34" charset="0"/>
          <a:ea typeface="+mj-ea"/>
          <a:cs typeface="+mj-cs"/>
        </a:defRPr>
      </a:lvl1pPr>
      <a:lvl2pPr algn="ctr" rtl="0" eaLnBrk="0" fontAlgn="base" hangingPunct="0">
        <a:spcBef>
          <a:spcPct val="0"/>
        </a:spcBef>
        <a:spcAft>
          <a:spcPct val="0"/>
        </a:spcAft>
        <a:defRPr sz="3800" b="1">
          <a:solidFill>
            <a:srgbClr val="333333"/>
          </a:solidFill>
          <a:latin typeface="Syntax LT Std" pitchFamily="34" charset="0"/>
        </a:defRPr>
      </a:lvl2pPr>
      <a:lvl3pPr algn="ctr" rtl="0" eaLnBrk="0" fontAlgn="base" hangingPunct="0">
        <a:spcBef>
          <a:spcPct val="0"/>
        </a:spcBef>
        <a:spcAft>
          <a:spcPct val="0"/>
        </a:spcAft>
        <a:defRPr sz="3800" b="1">
          <a:solidFill>
            <a:srgbClr val="333333"/>
          </a:solidFill>
          <a:latin typeface="Syntax LT Std" pitchFamily="34" charset="0"/>
        </a:defRPr>
      </a:lvl3pPr>
      <a:lvl4pPr algn="ctr" rtl="0" eaLnBrk="0" fontAlgn="base" hangingPunct="0">
        <a:spcBef>
          <a:spcPct val="0"/>
        </a:spcBef>
        <a:spcAft>
          <a:spcPct val="0"/>
        </a:spcAft>
        <a:defRPr sz="3800" b="1">
          <a:solidFill>
            <a:srgbClr val="333333"/>
          </a:solidFill>
          <a:latin typeface="Syntax LT Std" pitchFamily="34" charset="0"/>
        </a:defRPr>
      </a:lvl4pPr>
      <a:lvl5pPr algn="ctr" rtl="0" eaLnBrk="0" fontAlgn="base" hangingPunct="0">
        <a:spcBef>
          <a:spcPct val="0"/>
        </a:spcBef>
        <a:spcAft>
          <a:spcPct val="0"/>
        </a:spcAft>
        <a:defRPr sz="3800" b="1">
          <a:solidFill>
            <a:srgbClr val="333333"/>
          </a:solidFill>
          <a:latin typeface="Syntax LT Std" pitchFamily="34" charset="0"/>
        </a:defRPr>
      </a:lvl5pPr>
      <a:lvl6pPr marL="457200" algn="ctr" rtl="0" fontAlgn="base">
        <a:spcBef>
          <a:spcPct val="0"/>
        </a:spcBef>
        <a:spcAft>
          <a:spcPct val="0"/>
        </a:spcAft>
        <a:defRPr sz="3800" b="1">
          <a:solidFill>
            <a:srgbClr val="333333"/>
          </a:solidFill>
          <a:latin typeface="Syntax LT Std" pitchFamily="34" charset="0"/>
        </a:defRPr>
      </a:lvl6pPr>
      <a:lvl7pPr marL="914400" algn="ctr" rtl="0" fontAlgn="base">
        <a:spcBef>
          <a:spcPct val="0"/>
        </a:spcBef>
        <a:spcAft>
          <a:spcPct val="0"/>
        </a:spcAft>
        <a:defRPr sz="3800" b="1">
          <a:solidFill>
            <a:srgbClr val="333333"/>
          </a:solidFill>
          <a:latin typeface="Syntax LT Std" pitchFamily="34" charset="0"/>
        </a:defRPr>
      </a:lvl7pPr>
      <a:lvl8pPr marL="1371600" algn="ctr" rtl="0" fontAlgn="base">
        <a:spcBef>
          <a:spcPct val="0"/>
        </a:spcBef>
        <a:spcAft>
          <a:spcPct val="0"/>
        </a:spcAft>
        <a:defRPr sz="3800" b="1">
          <a:solidFill>
            <a:srgbClr val="333333"/>
          </a:solidFill>
          <a:latin typeface="Syntax LT Std" pitchFamily="34" charset="0"/>
        </a:defRPr>
      </a:lvl8pPr>
      <a:lvl9pPr marL="1828800" algn="ctr" rtl="0" fontAlgn="base">
        <a:spcBef>
          <a:spcPct val="0"/>
        </a:spcBef>
        <a:spcAft>
          <a:spcPct val="0"/>
        </a:spcAft>
        <a:defRPr sz="3800" b="1">
          <a:solidFill>
            <a:srgbClr val="333333"/>
          </a:solidFill>
          <a:latin typeface="Syntax LT Std" pitchFamily="34" charset="0"/>
        </a:defRPr>
      </a:lvl9pPr>
    </p:titleStyle>
    <p:bodyStyle>
      <a:lvl1pPr algn="l" rtl="0" eaLnBrk="0" fontAlgn="base" hangingPunct="0">
        <a:spcBef>
          <a:spcPct val="20000"/>
        </a:spcBef>
        <a:spcAft>
          <a:spcPct val="0"/>
        </a:spcAft>
        <a:defRPr lang="de-AT" sz="1400" kern="1200" dirty="0">
          <a:solidFill>
            <a:srgbClr val="333333"/>
          </a:solidFill>
          <a:latin typeface="Arial" panose="020B0604020202020204" pitchFamily="34" charset="0"/>
          <a:ea typeface="+mj-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07C77C1A-1956-CD0D-8C7C-E65AA0E8BF35}"/>
              </a:ext>
            </a:extLst>
          </p:cNvPr>
          <p:cNvSpPr>
            <a:spLocks noGrp="1"/>
          </p:cNvSpPr>
          <p:nvPr>
            <p:ph type="title"/>
          </p:nvPr>
        </p:nvSpPr>
        <p:spPr>
          <a:xfrm>
            <a:off x="611188" y="3302000"/>
            <a:ext cx="8229600" cy="676275"/>
          </a:xfrm>
        </p:spPr>
        <p:txBody>
          <a:bodyPr/>
          <a:lstStyle/>
          <a:p>
            <a:r>
              <a:rPr lang="de-AT" altLang="de-DE">
                <a:latin typeface="Syntax LT Std"/>
              </a:rPr>
              <a:t>In einem Dorf an der Peripherie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hteck 3">
            <a:extLst>
              <a:ext uri="{FF2B5EF4-FFF2-40B4-BE49-F238E27FC236}">
                <a16:creationId xmlns:a16="http://schemas.microsoft.com/office/drawing/2014/main" id="{31D09FB5-185D-0AE7-592E-2976352BB551}"/>
              </a:ext>
            </a:extLst>
          </p:cNvPr>
          <p:cNvSpPr>
            <a:spLocks noChangeArrowheads="1"/>
          </p:cNvSpPr>
          <p:nvPr/>
        </p:nvSpPr>
        <p:spPr bwMode="auto">
          <a:xfrm>
            <a:off x="684213" y="5661025"/>
            <a:ext cx="7891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dirty="0">
                <a:solidFill>
                  <a:srgbClr val="000000"/>
                </a:solidFill>
              </a:rPr>
              <a:t>Am Ortsrand von </a:t>
            </a:r>
            <a:r>
              <a:rPr lang="de-AT" altLang="de-DE" dirty="0" err="1">
                <a:solidFill>
                  <a:srgbClr val="000000"/>
                </a:solidFill>
              </a:rPr>
              <a:t>Niederfladnitz</a:t>
            </a:r>
            <a:r>
              <a:rPr lang="de-AT" altLang="de-DE" dirty="0">
                <a:solidFill>
                  <a:srgbClr val="000000"/>
                </a:solidFill>
              </a:rPr>
              <a:t> wurden vor einigen Jahren moderne </a:t>
            </a:r>
            <a:r>
              <a:rPr lang="de-AT" altLang="de-DE" b="1" dirty="0">
                <a:solidFill>
                  <a:srgbClr val="000000"/>
                </a:solidFill>
              </a:rPr>
              <a:t>Wohnbauten</a:t>
            </a:r>
            <a:r>
              <a:rPr lang="de-AT" altLang="de-DE" dirty="0">
                <a:solidFill>
                  <a:srgbClr val="000000"/>
                </a:solidFill>
              </a:rPr>
              <a:t> errichtet. </a:t>
            </a:r>
          </a:p>
          <a:p>
            <a:pPr eaLnBrk="1" hangingPunct="1">
              <a:spcBef>
                <a:spcPct val="0"/>
              </a:spcBef>
            </a:pPr>
            <a:r>
              <a:rPr lang="de-AT" altLang="de-DE" dirty="0">
                <a:solidFill>
                  <a:srgbClr val="000000"/>
                </a:solidFill>
              </a:rPr>
              <a:t>Die Wohnungen sind sehr günstig. Sie liegen ruhig und im Grünen. Doch die nächsten Schulen, Spitäler und Unterhaltungsmöglichkeiten sind viele Kilometer entfernt.</a:t>
            </a:r>
            <a:endParaRPr lang="de-DE" altLang="de-DE" dirty="0">
              <a:solidFill>
                <a:srgbClr val="000000"/>
              </a:solidFill>
            </a:endParaRPr>
          </a:p>
        </p:txBody>
      </p:sp>
      <p:pic>
        <p:nvPicPr>
          <p:cNvPr id="13315" name="Grafik 1">
            <a:extLst>
              <a:ext uri="{FF2B5EF4-FFF2-40B4-BE49-F238E27FC236}">
                <a16:creationId xmlns:a16="http://schemas.microsoft.com/office/drawing/2014/main" id="{4C5D873D-E38D-D865-AA91-50856E4EC18B}"/>
              </a:ext>
            </a:extLst>
          </p:cNvPr>
          <p:cNvPicPr>
            <a:picLocks noChangeAspect="1"/>
          </p:cNvPicPr>
          <p:nvPr/>
        </p:nvPicPr>
        <p:blipFill rotWithShape="1">
          <a:blip r:embed="rId2">
            <a:extLst>
              <a:ext uri="{28A0092B-C50C-407E-A947-70E740481C1C}">
                <a14:useLocalDpi xmlns:a14="http://schemas.microsoft.com/office/drawing/2010/main" val="0"/>
              </a:ext>
            </a:extLst>
          </a:blip>
          <a:srcRect l="7368" t="10564" r="7033" b="25542"/>
          <a:stretch/>
        </p:blipFill>
        <p:spPr bwMode="auto">
          <a:xfrm>
            <a:off x="611560" y="980728"/>
            <a:ext cx="7692299"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hteck 3">
            <a:extLst>
              <a:ext uri="{FF2B5EF4-FFF2-40B4-BE49-F238E27FC236}">
                <a16:creationId xmlns:a16="http://schemas.microsoft.com/office/drawing/2014/main" id="{BE9373B4-1F8D-F4AF-CC51-33C2FB66DE92}"/>
              </a:ext>
            </a:extLst>
          </p:cNvPr>
          <p:cNvSpPr>
            <a:spLocks noChangeArrowheads="1"/>
          </p:cNvSpPr>
          <p:nvPr/>
        </p:nvSpPr>
        <p:spPr bwMode="auto">
          <a:xfrm>
            <a:off x="684213" y="5661025"/>
            <a:ext cx="7891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dirty="0">
                <a:solidFill>
                  <a:srgbClr val="000000"/>
                </a:solidFill>
              </a:rPr>
              <a:t>Da es kaum Arbeitsplätze in </a:t>
            </a:r>
            <a:r>
              <a:rPr lang="de-AT" altLang="de-DE" dirty="0" err="1">
                <a:solidFill>
                  <a:srgbClr val="000000"/>
                </a:solidFill>
              </a:rPr>
              <a:t>Niederfladnitz</a:t>
            </a:r>
            <a:r>
              <a:rPr lang="de-AT" altLang="de-DE" dirty="0">
                <a:solidFill>
                  <a:srgbClr val="000000"/>
                </a:solidFill>
              </a:rPr>
              <a:t> und Umgebung gibt, sind immer mehr Menschen abgewandert. Im Jahre 1950 hatte </a:t>
            </a:r>
            <a:r>
              <a:rPr lang="de-AT" altLang="de-DE" dirty="0" err="1">
                <a:solidFill>
                  <a:srgbClr val="000000"/>
                </a:solidFill>
              </a:rPr>
              <a:t>Niederfladnitz</a:t>
            </a:r>
            <a:r>
              <a:rPr lang="de-AT" altLang="de-DE" dirty="0">
                <a:solidFill>
                  <a:srgbClr val="000000"/>
                </a:solidFill>
              </a:rPr>
              <a:t> noch rund 680 Einwohnerinnen und Einwohner. Heute sind es weniger als die Hälfte. Manche Häuser werden deswegen </a:t>
            </a:r>
            <a:r>
              <a:rPr lang="de-AT" altLang="de-DE" b="1" dirty="0">
                <a:solidFill>
                  <a:srgbClr val="000000"/>
                </a:solidFill>
              </a:rPr>
              <a:t>verkauft</a:t>
            </a:r>
            <a:r>
              <a:rPr lang="de-AT" altLang="de-DE" dirty="0">
                <a:solidFill>
                  <a:srgbClr val="000000"/>
                </a:solidFill>
              </a:rPr>
              <a:t>.</a:t>
            </a:r>
            <a:endParaRPr lang="de-DE" altLang="de-DE" dirty="0">
              <a:solidFill>
                <a:srgbClr val="000000"/>
              </a:solidFill>
            </a:endParaRPr>
          </a:p>
        </p:txBody>
      </p:sp>
      <p:pic>
        <p:nvPicPr>
          <p:cNvPr id="14339" name="Grafik 1">
            <a:extLst>
              <a:ext uri="{FF2B5EF4-FFF2-40B4-BE49-F238E27FC236}">
                <a16:creationId xmlns:a16="http://schemas.microsoft.com/office/drawing/2014/main" id="{51E5752D-44D2-AD1C-10A0-EB596BC78DA7}"/>
              </a:ext>
            </a:extLst>
          </p:cNvPr>
          <p:cNvPicPr>
            <a:picLocks noChangeAspect="1"/>
          </p:cNvPicPr>
          <p:nvPr/>
        </p:nvPicPr>
        <p:blipFill rotWithShape="1">
          <a:blip r:embed="rId2">
            <a:extLst>
              <a:ext uri="{28A0092B-C50C-407E-A947-70E740481C1C}">
                <a14:useLocalDpi xmlns:a14="http://schemas.microsoft.com/office/drawing/2010/main" val="0"/>
              </a:ext>
            </a:extLst>
          </a:blip>
          <a:srcRect t="1064" b="9956"/>
          <a:stretch/>
        </p:blipFill>
        <p:spPr bwMode="auto">
          <a:xfrm>
            <a:off x="684212" y="836712"/>
            <a:ext cx="7056139" cy="470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hteck 3">
            <a:extLst>
              <a:ext uri="{FF2B5EF4-FFF2-40B4-BE49-F238E27FC236}">
                <a16:creationId xmlns:a16="http://schemas.microsoft.com/office/drawing/2014/main" id="{CCDFAB3A-FCF8-3F9B-4377-ADE9C5E6C839}"/>
              </a:ext>
            </a:extLst>
          </p:cNvPr>
          <p:cNvSpPr>
            <a:spLocks noChangeArrowheads="1"/>
          </p:cNvSpPr>
          <p:nvPr/>
        </p:nvSpPr>
        <p:spPr bwMode="auto">
          <a:xfrm>
            <a:off x="684213" y="5661025"/>
            <a:ext cx="7891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a:solidFill>
                  <a:srgbClr val="000000"/>
                </a:solidFill>
              </a:rPr>
              <a:t>Eine </a:t>
            </a:r>
            <a:r>
              <a:rPr lang="de-AT" altLang="de-DE" b="1">
                <a:solidFill>
                  <a:srgbClr val="000000"/>
                </a:solidFill>
              </a:rPr>
              <a:t>Dorfstraße</a:t>
            </a:r>
            <a:r>
              <a:rPr lang="de-AT" altLang="de-DE">
                <a:solidFill>
                  <a:srgbClr val="000000"/>
                </a:solidFill>
              </a:rPr>
              <a:t> in Niederfladnitz: Neubauten stehen neben älteren, meist eingeschoßigen Bauernhäusern. Geschäfte, Gasthäuser oder Unterhaltungsmöglichkeiten sind jedoch nicht zu sehen. </a:t>
            </a:r>
            <a:endParaRPr lang="de-DE" altLang="de-DE">
              <a:solidFill>
                <a:srgbClr val="000000"/>
              </a:solidFill>
            </a:endParaRPr>
          </a:p>
        </p:txBody>
      </p:sp>
      <p:pic>
        <p:nvPicPr>
          <p:cNvPr id="15363" name="Grafik 1">
            <a:extLst>
              <a:ext uri="{FF2B5EF4-FFF2-40B4-BE49-F238E27FC236}">
                <a16:creationId xmlns:a16="http://schemas.microsoft.com/office/drawing/2014/main" id="{D3C4274B-E68B-932E-9804-5F975F387D8B}"/>
              </a:ext>
            </a:extLst>
          </p:cNvPr>
          <p:cNvPicPr>
            <a:picLocks noChangeAspect="1"/>
          </p:cNvPicPr>
          <p:nvPr/>
        </p:nvPicPr>
        <p:blipFill rotWithShape="1">
          <a:blip r:embed="rId2">
            <a:extLst>
              <a:ext uri="{28A0092B-C50C-407E-A947-70E740481C1C}">
                <a14:useLocalDpi xmlns:a14="http://schemas.microsoft.com/office/drawing/2010/main" val="0"/>
              </a:ext>
            </a:extLst>
          </a:blip>
          <a:srcRect t="8895" r="3029" b="14552"/>
          <a:stretch/>
        </p:blipFill>
        <p:spPr bwMode="auto">
          <a:xfrm>
            <a:off x="674087" y="908720"/>
            <a:ext cx="7786345" cy="460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hteck 3">
            <a:extLst>
              <a:ext uri="{FF2B5EF4-FFF2-40B4-BE49-F238E27FC236}">
                <a16:creationId xmlns:a16="http://schemas.microsoft.com/office/drawing/2014/main" id="{02AF09DF-5D70-C851-8FE4-8F142B6D863B}"/>
              </a:ext>
            </a:extLst>
          </p:cNvPr>
          <p:cNvSpPr>
            <a:spLocks noChangeArrowheads="1"/>
          </p:cNvSpPr>
          <p:nvPr/>
        </p:nvSpPr>
        <p:spPr bwMode="auto">
          <a:xfrm>
            <a:off x="684213" y="5661025"/>
            <a:ext cx="7891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a:solidFill>
                  <a:srgbClr val="000000"/>
                </a:solidFill>
              </a:rPr>
              <a:t>Der ehemalige </a:t>
            </a:r>
            <a:r>
              <a:rPr lang="de-AT" altLang="de-DE" b="1">
                <a:solidFill>
                  <a:srgbClr val="000000"/>
                </a:solidFill>
              </a:rPr>
              <a:t>Nahversorger</a:t>
            </a:r>
            <a:r>
              <a:rPr lang="de-AT" altLang="de-DE">
                <a:solidFill>
                  <a:srgbClr val="000000"/>
                </a:solidFill>
              </a:rPr>
              <a:t> hat seit einiger Zeit für immer geschlossen. Da viele Menschen abgewandert sind, waren nicht mehr genug Kundinnen und Kunden im Ort vorhanden, um das Geschäft mit Gewinn betreiben zu können.</a:t>
            </a:r>
            <a:endParaRPr lang="de-DE" altLang="de-DE">
              <a:solidFill>
                <a:srgbClr val="000000"/>
              </a:solidFill>
            </a:endParaRPr>
          </a:p>
        </p:txBody>
      </p:sp>
      <p:pic>
        <p:nvPicPr>
          <p:cNvPr id="16387" name="Grafik 1">
            <a:extLst>
              <a:ext uri="{FF2B5EF4-FFF2-40B4-BE49-F238E27FC236}">
                <a16:creationId xmlns:a16="http://schemas.microsoft.com/office/drawing/2014/main" id="{D482CBB7-0B87-C361-0FBC-431CF94D724F}"/>
              </a:ext>
            </a:extLst>
          </p:cNvPr>
          <p:cNvPicPr>
            <a:picLocks noChangeAspect="1"/>
          </p:cNvPicPr>
          <p:nvPr/>
        </p:nvPicPr>
        <p:blipFill rotWithShape="1">
          <a:blip r:embed="rId2">
            <a:extLst>
              <a:ext uri="{28A0092B-C50C-407E-A947-70E740481C1C}">
                <a14:useLocalDpi xmlns:a14="http://schemas.microsoft.com/office/drawing/2010/main" val="0"/>
              </a:ext>
            </a:extLst>
          </a:blip>
          <a:srcRect t="7316" b="10533"/>
          <a:stretch/>
        </p:blipFill>
        <p:spPr bwMode="auto">
          <a:xfrm>
            <a:off x="684213" y="908720"/>
            <a:ext cx="7596187"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hteck 3">
            <a:extLst>
              <a:ext uri="{FF2B5EF4-FFF2-40B4-BE49-F238E27FC236}">
                <a16:creationId xmlns:a16="http://schemas.microsoft.com/office/drawing/2014/main" id="{8E753591-FE8E-ADA2-D0D6-6FE2E3916C85}"/>
              </a:ext>
            </a:extLst>
          </p:cNvPr>
          <p:cNvSpPr>
            <a:spLocks noChangeArrowheads="1"/>
          </p:cNvSpPr>
          <p:nvPr/>
        </p:nvSpPr>
        <p:spPr bwMode="auto">
          <a:xfrm>
            <a:off x="684213" y="5661248"/>
            <a:ext cx="78914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dirty="0">
                <a:solidFill>
                  <a:srgbClr val="000000"/>
                </a:solidFill>
              </a:rPr>
              <a:t>Einige Zeit versorgte ein </a:t>
            </a:r>
            <a:r>
              <a:rPr lang="de-AT" altLang="de-DE" b="1" dirty="0">
                <a:solidFill>
                  <a:srgbClr val="000000"/>
                </a:solidFill>
              </a:rPr>
              <a:t>Lieferwagen</a:t>
            </a:r>
            <a:r>
              <a:rPr lang="de-AT" altLang="de-DE" dirty="0">
                <a:solidFill>
                  <a:srgbClr val="000000"/>
                </a:solidFill>
              </a:rPr>
              <a:t> einer Bäckerei aus einer Stadt in der Nähe die Menschen im Dorf regelmäßig mit Grundnahrungsmitteln. Vor allem ältere Menschen nahmen diesen Service gerne in Anspruch. Leider musste diese Bäckerei schließen, das Lieferservice wurde eingestellt.</a:t>
            </a:r>
            <a:endParaRPr lang="de-DE" altLang="de-DE" dirty="0">
              <a:solidFill>
                <a:srgbClr val="000000"/>
              </a:solidFill>
            </a:endParaRPr>
          </a:p>
        </p:txBody>
      </p:sp>
      <p:pic>
        <p:nvPicPr>
          <p:cNvPr id="17411" name="Grafik 4">
            <a:extLst>
              <a:ext uri="{FF2B5EF4-FFF2-40B4-BE49-F238E27FC236}">
                <a16:creationId xmlns:a16="http://schemas.microsoft.com/office/drawing/2014/main" id="{82DB0CE2-ABAC-5CBA-80A9-24A2440ECA9B}"/>
              </a:ext>
            </a:extLst>
          </p:cNvPr>
          <p:cNvPicPr>
            <a:picLocks noChangeAspect="1"/>
          </p:cNvPicPr>
          <p:nvPr/>
        </p:nvPicPr>
        <p:blipFill rotWithShape="1">
          <a:blip r:embed="rId2">
            <a:extLst>
              <a:ext uri="{28A0092B-C50C-407E-A947-70E740481C1C}">
                <a14:useLocalDpi xmlns:a14="http://schemas.microsoft.com/office/drawing/2010/main" val="0"/>
              </a:ext>
            </a:extLst>
          </a:blip>
          <a:srcRect l="5528" t="21126" b="6395"/>
          <a:stretch/>
        </p:blipFill>
        <p:spPr bwMode="auto">
          <a:xfrm>
            <a:off x="684213" y="980728"/>
            <a:ext cx="7632848" cy="439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hteck 3">
            <a:extLst>
              <a:ext uri="{FF2B5EF4-FFF2-40B4-BE49-F238E27FC236}">
                <a16:creationId xmlns:a16="http://schemas.microsoft.com/office/drawing/2014/main" id="{61EE2ED3-7951-061E-282C-A7B8CAB48EC2}"/>
              </a:ext>
            </a:extLst>
          </p:cNvPr>
          <p:cNvSpPr>
            <a:spLocks noChangeArrowheads="1"/>
          </p:cNvSpPr>
          <p:nvPr/>
        </p:nvSpPr>
        <p:spPr bwMode="auto">
          <a:xfrm>
            <a:off x="684213" y="5661025"/>
            <a:ext cx="763220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dirty="0">
                <a:solidFill>
                  <a:srgbClr val="000000"/>
                </a:solidFill>
              </a:rPr>
              <a:t>Auch das </a:t>
            </a:r>
            <a:r>
              <a:rPr lang="de-AT" altLang="de-DE" b="1" dirty="0">
                <a:solidFill>
                  <a:srgbClr val="000000"/>
                </a:solidFill>
              </a:rPr>
              <a:t>Gasthaus</a:t>
            </a:r>
            <a:r>
              <a:rPr lang="de-AT" altLang="de-DE" dirty="0">
                <a:solidFill>
                  <a:srgbClr val="000000"/>
                </a:solidFill>
              </a:rPr>
              <a:t> von </a:t>
            </a:r>
            <a:r>
              <a:rPr lang="de-AT" altLang="de-DE" dirty="0" err="1">
                <a:solidFill>
                  <a:srgbClr val="000000"/>
                </a:solidFill>
              </a:rPr>
              <a:t>Niederfladnitz</a:t>
            </a:r>
            <a:r>
              <a:rPr lang="de-AT" altLang="de-DE" dirty="0">
                <a:solidFill>
                  <a:srgbClr val="000000"/>
                </a:solidFill>
              </a:rPr>
              <a:t> ist seit einigen Jahren dauerhaft geschlossen. Der Grund ist ähnlich wie beim Geschäft. Wenn im Ort immer weniger Menschen leben, kann das Gasthaus nicht mehr rentabel geführt werden. </a:t>
            </a:r>
            <a:endParaRPr lang="de-DE" altLang="de-DE" dirty="0">
              <a:solidFill>
                <a:srgbClr val="000000"/>
              </a:solidFill>
            </a:endParaRPr>
          </a:p>
        </p:txBody>
      </p:sp>
      <p:pic>
        <p:nvPicPr>
          <p:cNvPr id="18435" name="Grafik 1">
            <a:extLst>
              <a:ext uri="{FF2B5EF4-FFF2-40B4-BE49-F238E27FC236}">
                <a16:creationId xmlns:a16="http://schemas.microsoft.com/office/drawing/2014/main" id="{D7B559A1-CFF5-8FDD-C034-453B08F1FD3F}"/>
              </a:ext>
            </a:extLst>
          </p:cNvPr>
          <p:cNvPicPr>
            <a:picLocks noChangeAspect="1"/>
          </p:cNvPicPr>
          <p:nvPr/>
        </p:nvPicPr>
        <p:blipFill rotWithShape="1">
          <a:blip r:embed="rId2">
            <a:extLst>
              <a:ext uri="{28A0092B-C50C-407E-A947-70E740481C1C}">
                <a14:useLocalDpi xmlns:a14="http://schemas.microsoft.com/office/drawing/2010/main" val="0"/>
              </a:ext>
            </a:extLst>
          </a:blip>
          <a:srcRect t="9704" b="8543"/>
          <a:stretch/>
        </p:blipFill>
        <p:spPr bwMode="auto">
          <a:xfrm>
            <a:off x="684213" y="980728"/>
            <a:ext cx="751673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hteck 3">
            <a:extLst>
              <a:ext uri="{FF2B5EF4-FFF2-40B4-BE49-F238E27FC236}">
                <a16:creationId xmlns:a16="http://schemas.microsoft.com/office/drawing/2014/main" id="{CD8F2E44-790F-4509-F414-94EFB015407A}"/>
              </a:ext>
            </a:extLst>
          </p:cNvPr>
          <p:cNvSpPr>
            <a:spLocks noChangeArrowheads="1"/>
          </p:cNvSpPr>
          <p:nvPr/>
        </p:nvSpPr>
        <p:spPr bwMode="auto">
          <a:xfrm>
            <a:off x="683890" y="5589240"/>
            <a:ext cx="7776219" cy="8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dirty="0">
                <a:solidFill>
                  <a:srgbClr val="000000"/>
                </a:solidFill>
              </a:rPr>
              <a:t>Aber auch in kleinen Ortschaften gibt es noch eine </a:t>
            </a:r>
            <a:r>
              <a:rPr lang="de-AT" altLang="de-DE" b="1" dirty="0">
                <a:solidFill>
                  <a:srgbClr val="000000"/>
                </a:solidFill>
              </a:rPr>
              <a:t>Freiwillige Feuerwehr</a:t>
            </a:r>
            <a:r>
              <a:rPr lang="de-AT" altLang="de-DE" dirty="0">
                <a:solidFill>
                  <a:srgbClr val="000000"/>
                </a:solidFill>
              </a:rPr>
              <a:t>. Im Notfall helfen geschulte Feuerwehrleute bei Verkehrsunfällen, Bränden und ähnlichen Ereignissen. Die Freiwillige Feuerwehr hat auch eine soziale Aufgabe: Menschen treffen einander regelmäßig und bilden sich fort.</a:t>
            </a:r>
            <a:endParaRPr lang="de-DE" altLang="de-DE" dirty="0">
              <a:solidFill>
                <a:srgbClr val="000000"/>
              </a:solidFill>
            </a:endParaRPr>
          </a:p>
        </p:txBody>
      </p:sp>
      <p:pic>
        <p:nvPicPr>
          <p:cNvPr id="19459" name="Grafik 2">
            <a:extLst>
              <a:ext uri="{FF2B5EF4-FFF2-40B4-BE49-F238E27FC236}">
                <a16:creationId xmlns:a16="http://schemas.microsoft.com/office/drawing/2014/main" id="{F8DD677D-6319-D877-99A6-D6E3816EB560}"/>
              </a:ext>
            </a:extLst>
          </p:cNvPr>
          <p:cNvPicPr>
            <a:picLocks noChangeAspect="1"/>
          </p:cNvPicPr>
          <p:nvPr/>
        </p:nvPicPr>
        <p:blipFill>
          <a:blip r:embed="rId2">
            <a:extLst>
              <a:ext uri="{28A0092B-C50C-407E-A947-70E740481C1C}">
                <a14:useLocalDpi xmlns:a14="http://schemas.microsoft.com/office/drawing/2010/main" val="0"/>
              </a:ext>
            </a:extLst>
          </a:blip>
          <a:srcRect t="7272" b="17450"/>
          <a:stretch>
            <a:fillRect/>
          </a:stretch>
        </p:blipFill>
        <p:spPr bwMode="auto">
          <a:xfrm>
            <a:off x="683890" y="980728"/>
            <a:ext cx="7909149"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hteck 3">
            <a:extLst>
              <a:ext uri="{FF2B5EF4-FFF2-40B4-BE49-F238E27FC236}">
                <a16:creationId xmlns:a16="http://schemas.microsoft.com/office/drawing/2014/main" id="{D5EAB739-A999-915A-9FC9-A40AC4ECA57C}"/>
              </a:ext>
            </a:extLst>
          </p:cNvPr>
          <p:cNvSpPr>
            <a:spLocks noChangeArrowheads="1"/>
          </p:cNvSpPr>
          <p:nvPr/>
        </p:nvSpPr>
        <p:spPr bwMode="auto">
          <a:xfrm>
            <a:off x="684213" y="5661025"/>
            <a:ext cx="8064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dirty="0">
                <a:solidFill>
                  <a:srgbClr val="000000"/>
                </a:solidFill>
              </a:rPr>
              <a:t>Auf dem </a:t>
            </a:r>
            <a:r>
              <a:rPr lang="de-AT" altLang="de-DE" b="1" dirty="0">
                <a:solidFill>
                  <a:srgbClr val="000000"/>
                </a:solidFill>
              </a:rPr>
              <a:t>Hauptplatz</a:t>
            </a:r>
            <a:r>
              <a:rPr lang="de-AT" altLang="de-DE" dirty="0">
                <a:solidFill>
                  <a:srgbClr val="000000"/>
                </a:solidFill>
              </a:rPr>
              <a:t> von </a:t>
            </a:r>
            <a:r>
              <a:rPr lang="de-AT" altLang="de-DE" dirty="0" err="1">
                <a:solidFill>
                  <a:srgbClr val="000000"/>
                </a:solidFill>
              </a:rPr>
              <a:t>Niederfladnitz</a:t>
            </a:r>
            <a:r>
              <a:rPr lang="de-AT" altLang="de-DE" dirty="0">
                <a:solidFill>
                  <a:srgbClr val="000000"/>
                </a:solidFill>
              </a:rPr>
              <a:t> befindet sich das Kriegerdenkmal als Erinnerung an die gefallenen Soldaten der beiden Weltkriege. </a:t>
            </a:r>
            <a:r>
              <a:rPr lang="de-AT" altLang="de-DE" dirty="0" err="1">
                <a:solidFill>
                  <a:srgbClr val="000000"/>
                </a:solidFill>
              </a:rPr>
              <a:t>Niederfladnitz</a:t>
            </a:r>
            <a:r>
              <a:rPr lang="de-AT" altLang="de-DE" dirty="0">
                <a:solidFill>
                  <a:srgbClr val="000000"/>
                </a:solidFill>
              </a:rPr>
              <a:t> ist nur noch mit Bussen an den öffentlichen Verkehr angeschlossen. Die Bushaltestelle ist hier am Hauptplatz (am Foto nicht sichtbar).</a:t>
            </a:r>
            <a:endParaRPr lang="de-DE" altLang="de-DE" dirty="0">
              <a:solidFill>
                <a:srgbClr val="000000"/>
              </a:solidFill>
            </a:endParaRPr>
          </a:p>
        </p:txBody>
      </p:sp>
      <p:pic>
        <p:nvPicPr>
          <p:cNvPr id="20483" name="Grafik 2">
            <a:extLst>
              <a:ext uri="{FF2B5EF4-FFF2-40B4-BE49-F238E27FC236}">
                <a16:creationId xmlns:a16="http://schemas.microsoft.com/office/drawing/2014/main" id="{0AA0F01C-2E02-D6C0-A778-6F56A25746A6}"/>
              </a:ext>
            </a:extLst>
          </p:cNvPr>
          <p:cNvPicPr>
            <a:picLocks noChangeAspect="1"/>
          </p:cNvPicPr>
          <p:nvPr/>
        </p:nvPicPr>
        <p:blipFill rotWithShape="1">
          <a:blip r:embed="rId2">
            <a:extLst>
              <a:ext uri="{28A0092B-C50C-407E-A947-70E740481C1C}">
                <a14:useLocalDpi xmlns:a14="http://schemas.microsoft.com/office/drawing/2010/main" val="0"/>
              </a:ext>
            </a:extLst>
          </a:blip>
          <a:srcRect t="1804" b="21997"/>
          <a:stretch/>
        </p:blipFill>
        <p:spPr bwMode="auto">
          <a:xfrm>
            <a:off x="684213" y="980728"/>
            <a:ext cx="7813675"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hteck 3">
            <a:extLst>
              <a:ext uri="{FF2B5EF4-FFF2-40B4-BE49-F238E27FC236}">
                <a16:creationId xmlns:a16="http://schemas.microsoft.com/office/drawing/2014/main" id="{621A4AF4-E0DD-792D-20D2-536EF1955681}"/>
              </a:ext>
            </a:extLst>
          </p:cNvPr>
          <p:cNvSpPr>
            <a:spLocks noChangeArrowheads="1"/>
          </p:cNvSpPr>
          <p:nvPr/>
        </p:nvSpPr>
        <p:spPr bwMode="auto">
          <a:xfrm>
            <a:off x="684213" y="5661025"/>
            <a:ext cx="7891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dirty="0" err="1">
                <a:solidFill>
                  <a:srgbClr val="000000"/>
                </a:solidFill>
              </a:rPr>
              <a:t>Niederfladnitz</a:t>
            </a:r>
            <a:r>
              <a:rPr lang="de-AT" altLang="de-DE" dirty="0">
                <a:solidFill>
                  <a:srgbClr val="000000"/>
                </a:solidFill>
              </a:rPr>
              <a:t> befindet sich in einer landwirtschaftlich und forstwirtschaftlich geprägten Gegend des Waldviertels. </a:t>
            </a:r>
            <a:r>
              <a:rPr lang="de-AT" altLang="de-DE" b="1" dirty="0">
                <a:solidFill>
                  <a:srgbClr val="000000"/>
                </a:solidFill>
              </a:rPr>
              <a:t>Wiesen, Felder und große Wälder </a:t>
            </a:r>
            <a:r>
              <a:rPr lang="de-AT" altLang="de-DE" dirty="0">
                <a:solidFill>
                  <a:srgbClr val="000000"/>
                </a:solidFill>
              </a:rPr>
              <a:t>wechseln einander ab. Hier können sich Kinder und Jugendliche noch frei bewegen, ohne vom Straßenverkehr stark gefährdet zu werden.</a:t>
            </a:r>
            <a:endParaRPr lang="de-DE" altLang="de-DE" dirty="0">
              <a:solidFill>
                <a:srgbClr val="000000"/>
              </a:solidFill>
            </a:endParaRPr>
          </a:p>
        </p:txBody>
      </p:sp>
      <p:pic>
        <p:nvPicPr>
          <p:cNvPr id="21507" name="Grafik 1">
            <a:extLst>
              <a:ext uri="{FF2B5EF4-FFF2-40B4-BE49-F238E27FC236}">
                <a16:creationId xmlns:a16="http://schemas.microsoft.com/office/drawing/2014/main" id="{B588E263-B4B3-2D25-AAF8-D37B99AFFAF0}"/>
              </a:ext>
            </a:extLst>
          </p:cNvPr>
          <p:cNvPicPr>
            <a:picLocks noChangeAspect="1"/>
          </p:cNvPicPr>
          <p:nvPr/>
        </p:nvPicPr>
        <p:blipFill rotWithShape="1">
          <a:blip r:embed="rId2">
            <a:extLst>
              <a:ext uri="{28A0092B-C50C-407E-A947-70E740481C1C}">
                <a14:useLocalDpi xmlns:a14="http://schemas.microsoft.com/office/drawing/2010/main" val="0"/>
              </a:ext>
            </a:extLst>
          </a:blip>
          <a:srcRect t="10715" b="13793"/>
          <a:stretch/>
        </p:blipFill>
        <p:spPr bwMode="auto">
          <a:xfrm>
            <a:off x="723900" y="908720"/>
            <a:ext cx="7593013" cy="446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2192805-C628-017C-9C18-EAB1FCAA2A86}"/>
              </a:ext>
            </a:extLst>
          </p:cNvPr>
          <p:cNvSpPr>
            <a:spLocks noChangeArrowheads="1"/>
          </p:cNvSpPr>
          <p:nvPr/>
        </p:nvSpPr>
        <p:spPr bwMode="auto">
          <a:xfrm>
            <a:off x="4427538" y="692150"/>
            <a:ext cx="4465637" cy="5473700"/>
          </a:xfrm>
          <a:prstGeom prst="rect">
            <a:avLst/>
          </a:prstGeom>
          <a:noFill/>
          <a:ln>
            <a:noFill/>
          </a:ln>
        </p:spPr>
        <p:txBody>
          <a:bodyPr/>
          <a:lstStyle>
            <a:lvl1pPr eaLnBrk="0" hangingPunct="0">
              <a:defRPr sz="4200">
                <a:solidFill>
                  <a:srgbClr val="000000"/>
                </a:solidFill>
                <a:latin typeface="Arial" pitchFamily="34" charset="0"/>
              </a:defRPr>
            </a:lvl1pPr>
            <a:lvl2pPr marL="742950" indent="-285750" eaLnBrk="0" hangingPunct="0">
              <a:defRPr sz="4200">
                <a:solidFill>
                  <a:srgbClr val="000000"/>
                </a:solidFill>
                <a:latin typeface="Arial" pitchFamily="34" charset="0"/>
              </a:defRPr>
            </a:lvl2pPr>
            <a:lvl3pPr marL="1143000" indent="-228600" eaLnBrk="0" hangingPunct="0">
              <a:defRPr sz="4200">
                <a:solidFill>
                  <a:srgbClr val="000000"/>
                </a:solidFill>
                <a:latin typeface="Arial" pitchFamily="34" charset="0"/>
              </a:defRPr>
            </a:lvl3pPr>
            <a:lvl4pPr marL="1600200" indent="-228600" eaLnBrk="0" hangingPunct="0">
              <a:defRPr sz="4200">
                <a:solidFill>
                  <a:srgbClr val="000000"/>
                </a:solidFill>
                <a:latin typeface="Arial" pitchFamily="34" charset="0"/>
              </a:defRPr>
            </a:lvl4pPr>
            <a:lvl5pPr marL="2057400" indent="-228600" eaLnBrk="0" hangingPunct="0">
              <a:defRPr sz="4200">
                <a:solidFill>
                  <a:srgbClr val="000000"/>
                </a:solidFill>
                <a:latin typeface="Arial" pitchFamily="34" charset="0"/>
              </a:defRPr>
            </a:lvl5pPr>
            <a:lvl6pPr marL="2514600" indent="-228600" eaLnBrk="0" fontAlgn="base" hangingPunct="0">
              <a:spcBef>
                <a:spcPct val="0"/>
              </a:spcBef>
              <a:spcAft>
                <a:spcPct val="0"/>
              </a:spcAft>
              <a:defRPr sz="4200">
                <a:solidFill>
                  <a:srgbClr val="000000"/>
                </a:solidFill>
                <a:latin typeface="Arial" pitchFamily="34" charset="0"/>
              </a:defRPr>
            </a:lvl6pPr>
            <a:lvl7pPr marL="2971800" indent="-228600" eaLnBrk="0" fontAlgn="base" hangingPunct="0">
              <a:spcBef>
                <a:spcPct val="0"/>
              </a:spcBef>
              <a:spcAft>
                <a:spcPct val="0"/>
              </a:spcAft>
              <a:defRPr sz="4200">
                <a:solidFill>
                  <a:srgbClr val="000000"/>
                </a:solidFill>
                <a:latin typeface="Arial" pitchFamily="34" charset="0"/>
              </a:defRPr>
            </a:lvl7pPr>
            <a:lvl8pPr marL="3429000" indent="-228600" eaLnBrk="0" fontAlgn="base" hangingPunct="0">
              <a:spcBef>
                <a:spcPct val="0"/>
              </a:spcBef>
              <a:spcAft>
                <a:spcPct val="0"/>
              </a:spcAft>
              <a:defRPr sz="4200">
                <a:solidFill>
                  <a:srgbClr val="000000"/>
                </a:solidFill>
                <a:latin typeface="Arial" pitchFamily="34" charset="0"/>
              </a:defRPr>
            </a:lvl8pPr>
            <a:lvl9pPr marL="3886200" indent="-228600" eaLnBrk="0" fontAlgn="base" hangingPunct="0">
              <a:spcBef>
                <a:spcPct val="0"/>
              </a:spcBef>
              <a:spcAft>
                <a:spcPct val="0"/>
              </a:spcAft>
              <a:defRPr sz="4200">
                <a:solidFill>
                  <a:srgbClr val="000000"/>
                </a:solidFill>
                <a:latin typeface="Arial" pitchFamily="34" charset="0"/>
              </a:defRPr>
            </a:lvl9pPr>
          </a:lstStyle>
          <a:p>
            <a:pPr eaLnBrk="1" fontAlgn="auto" hangingPunct="1">
              <a:lnSpc>
                <a:spcPct val="80000"/>
              </a:lnSpc>
              <a:spcBef>
                <a:spcPct val="20000"/>
              </a:spcBef>
              <a:spcAft>
                <a:spcPts val="0"/>
              </a:spcAft>
              <a:buClr>
                <a:srgbClr val="FFFFFF"/>
              </a:buClr>
              <a:buFont typeface="Wingdings" pitchFamily="2" charset="2"/>
              <a:buNone/>
              <a:defRPr/>
            </a:pPr>
            <a:r>
              <a:rPr lang="de-DE" altLang="de-DE" sz="1200" kern="0" dirty="0"/>
              <a:t> </a:t>
            </a:r>
            <a:endParaRPr lang="de-DE" altLang="de-DE" sz="1200" b="1" kern="0" dirty="0"/>
          </a:p>
          <a:p>
            <a:pPr eaLnBrk="1" fontAlgn="auto" hangingPunct="1">
              <a:spcBef>
                <a:spcPts val="0"/>
              </a:spcBef>
              <a:spcAft>
                <a:spcPts val="0"/>
              </a:spcAft>
              <a:defRPr/>
            </a:pPr>
            <a:r>
              <a:rPr lang="de-DE" altLang="de-DE" sz="1200" b="1" kern="0" dirty="0"/>
              <a:t>Impressum</a:t>
            </a:r>
          </a:p>
          <a:p>
            <a:pPr eaLnBrk="1" fontAlgn="auto" hangingPunct="1">
              <a:spcBef>
                <a:spcPts val="0"/>
              </a:spcBef>
              <a:spcAft>
                <a:spcPts val="0"/>
              </a:spcAft>
              <a:defRPr/>
            </a:pPr>
            <a:r>
              <a:rPr lang="de-DE" altLang="de-DE" sz="1200" kern="0" dirty="0"/>
              <a:t>© Österreichischer Bundesverlag Schulbuch GmbH &amp; Co. KG, Wien 2025</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Autor und Bildrechte: Christian Fridrich, </a:t>
            </a:r>
            <a:r>
              <a:rPr lang="de-DE" altLang="de-DE" sz="1200" kern="0" dirty="0" err="1"/>
              <a:t>Großweikersdorf</a:t>
            </a:r>
            <a:endParaRPr lang="de-DE" altLang="de-DE" sz="1200" kern="0" dirty="0"/>
          </a:p>
          <a:p>
            <a:pPr eaLnBrk="1" fontAlgn="auto" hangingPunct="1">
              <a:spcBef>
                <a:spcPts val="0"/>
              </a:spcBef>
              <a:spcAft>
                <a:spcPts val="0"/>
              </a:spcAft>
              <a:defRPr/>
            </a:pPr>
            <a:r>
              <a:rPr lang="de-DE" altLang="de-DE" sz="1200" kern="0" dirty="0"/>
              <a:t>Folie 5: </a:t>
            </a:r>
            <a:r>
              <a:rPr lang="de-DE" sz="1200" kern="0" dirty="0"/>
              <a:t>©NÖVOG/</a:t>
            </a:r>
            <a:r>
              <a:rPr lang="de-DE" sz="1200" kern="0" dirty="0" err="1"/>
              <a:t>Rigl</a:t>
            </a:r>
            <a:endParaRPr lang="de-DE" altLang="de-DE" sz="1200" kern="0" dirty="0"/>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Alle Rechte vorbehalten.</a:t>
            </a:r>
          </a:p>
          <a:p>
            <a:pPr eaLnBrk="1" fontAlgn="auto" hangingPunct="1">
              <a:spcBef>
                <a:spcPts val="0"/>
              </a:spcBef>
              <a:spcAft>
                <a:spcPts val="0"/>
              </a:spcAft>
              <a:defRPr/>
            </a:pPr>
            <a:r>
              <a:rPr lang="de-DE" altLang="de-DE" sz="1200" kern="0" dirty="0"/>
              <a:t>www.oebv.at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Das Werk und seine Teile sind urheberrechtlich geschützt. Der Verlag gewährt das Recht des Downloads und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Jede Nutzung in anderen als den genannten Fällen bedarf der vorherigen schriftlichen Einwilligung des Verlages.</a:t>
            </a:r>
          </a:p>
        </p:txBody>
      </p:sp>
      <p:sp>
        <p:nvSpPr>
          <p:cNvPr id="6" name="Rectangle 6">
            <a:extLst>
              <a:ext uri="{FF2B5EF4-FFF2-40B4-BE49-F238E27FC236}">
                <a16:creationId xmlns:a16="http://schemas.microsoft.com/office/drawing/2014/main" id="{DFDD011E-C41E-283F-FED8-A65E894EDC09}"/>
              </a:ext>
            </a:extLst>
          </p:cNvPr>
          <p:cNvSpPr>
            <a:spLocks noChangeArrowheads="1"/>
          </p:cNvSpPr>
          <p:nvPr/>
        </p:nvSpPr>
        <p:spPr bwMode="auto">
          <a:xfrm>
            <a:off x="468313" y="836613"/>
            <a:ext cx="3744912" cy="4897437"/>
          </a:xfrm>
          <a:prstGeom prst="rect">
            <a:avLst/>
          </a:prstGeom>
          <a:noFill/>
          <a:ln w="9525">
            <a:solidFill>
              <a:srgbClr val="FFFFFF"/>
            </a:solidFill>
            <a:miter lim="800000"/>
            <a:headEnd/>
            <a:tailEnd/>
          </a:ln>
        </p:spPr>
        <p:txBody>
          <a:bodyPr/>
          <a:lstStyle>
            <a:lvl1pPr eaLnBrk="0" hangingPunct="0">
              <a:spcBef>
                <a:spcPct val="20000"/>
              </a:spcBef>
              <a:buChar char="•"/>
              <a:defRPr sz="3200">
                <a:solidFill>
                  <a:schemeClr val="tx1"/>
                </a:solidFill>
                <a:latin typeface="PoloST11K-Buch" pitchFamily="34" charset="0"/>
              </a:defRPr>
            </a:lvl1pPr>
            <a:lvl2pPr marL="742950" indent="-285750" eaLnBrk="0" hangingPunct="0">
              <a:spcBef>
                <a:spcPct val="20000"/>
              </a:spcBef>
              <a:buChar char="–"/>
              <a:defRPr sz="1200">
                <a:solidFill>
                  <a:srgbClr val="000000"/>
                </a:solidFill>
                <a:latin typeface="Arial" pitchFamily="34" charset="0"/>
                <a:ea typeface="Times New Roman" pitchFamily="18" charset="0"/>
                <a:cs typeface="Arial" pitchFamily="34" charset="0"/>
              </a:defRPr>
            </a:lvl2pPr>
            <a:lvl3pPr marL="1143000" indent="-228600" eaLnBrk="0" hangingPunct="0">
              <a:spcBef>
                <a:spcPct val="20000"/>
              </a:spcBef>
              <a:buChar char="•"/>
              <a:defRPr sz="2400">
                <a:solidFill>
                  <a:schemeClr val="tx1"/>
                </a:solidFill>
                <a:latin typeface="PoloST11K-Buch" pitchFamily="34" charset="0"/>
                <a:cs typeface="Times New Roman" pitchFamily="18" charset="0"/>
              </a:defRPr>
            </a:lvl3pPr>
            <a:lvl4pPr marL="1600200" indent="-228600" eaLnBrk="0" hangingPunct="0">
              <a:spcBef>
                <a:spcPct val="20000"/>
              </a:spcBef>
              <a:buChar char="–"/>
              <a:defRPr sz="2000">
                <a:solidFill>
                  <a:schemeClr val="tx1"/>
                </a:solidFill>
                <a:latin typeface="PoloST11K-Buch" pitchFamily="34" charset="0"/>
                <a:cs typeface="Times New Roman" pitchFamily="18" charset="0"/>
              </a:defRPr>
            </a:lvl4pPr>
            <a:lvl5pPr marL="2057400" indent="-228600" eaLnBrk="0" hangingPunct="0">
              <a:spcBef>
                <a:spcPct val="20000"/>
              </a:spcBef>
              <a:buChar char="»"/>
              <a:defRPr sz="1200">
                <a:solidFill>
                  <a:srgbClr val="000000"/>
                </a:solidFill>
                <a:latin typeface="Arial" pitchFamily="34" charset="0"/>
                <a:ea typeface="Times New Roman" pitchFamily="18" charset="0"/>
                <a:cs typeface="Arial" pitchFamily="34" charset="0"/>
              </a:defRPr>
            </a:lvl5pPr>
            <a:lvl6pPr marL="25146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6pPr>
            <a:lvl7pPr marL="29718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7pPr>
            <a:lvl8pPr marL="34290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8pPr>
            <a:lvl9pPr marL="38862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9pPr>
          </a:lstStyle>
          <a:p>
            <a:pPr eaLnBrk="1" fontAlgn="auto" hangingPunct="1">
              <a:lnSpc>
                <a:spcPts val="1600"/>
              </a:lnSpc>
              <a:spcBef>
                <a:spcPts val="600"/>
              </a:spcBef>
              <a:spcAft>
                <a:spcPts val="0"/>
              </a:spcAft>
              <a:buFontTx/>
              <a:buNone/>
              <a:defRPr/>
            </a:pPr>
            <a:r>
              <a:rPr lang="de-DE" altLang="de-DE" sz="1200" b="1" kern="0" dirty="0">
                <a:solidFill>
                  <a:srgbClr val="000000"/>
                </a:solidFill>
                <a:latin typeface="Arial" pitchFamily="34" charset="0"/>
              </a:rPr>
              <a:t>Hinweise zum Einsatz</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Die Bildergalerie bezieht sich auf das Thema </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„Zentren und Peripherien“ auf den Seiten 12 und 13 im Schulbuch </a:t>
            </a:r>
            <a:r>
              <a:rPr lang="de-DE" altLang="de-DE" sz="1200" i="1" kern="0" dirty="0">
                <a:solidFill>
                  <a:srgbClr val="000000"/>
                </a:solidFill>
                <a:latin typeface="Arial" pitchFamily="34" charset="0"/>
              </a:rPr>
              <a:t>unterwegs 3.</a:t>
            </a: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0000"/>
              </a:buClr>
              <a:buFontTx/>
              <a:buNone/>
              <a:defRPr/>
            </a:pP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Sie kann als Einstieg, für die Erarbeitung und als Wiederholung dienen. </a:t>
            </a:r>
            <a:br>
              <a:rPr lang="de-DE" altLang="de-DE" sz="1100" kern="0" dirty="0">
                <a:solidFill>
                  <a:srgbClr val="000000"/>
                </a:solidFill>
                <a:latin typeface="Arial" pitchFamily="34" charset="0"/>
              </a:rPr>
            </a:b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r>
              <a:rPr lang="de-DE" altLang="de-DE" sz="1200" kern="0" dirty="0">
                <a:solidFill>
                  <a:srgbClr val="000000"/>
                </a:solidFill>
                <a:latin typeface="Arial" pitchFamily="34" charset="0"/>
              </a:rPr>
              <a:t>Wir wünschen Ihnen einen erfolgreichen Unterricht!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hteck 3">
            <a:extLst>
              <a:ext uri="{FF2B5EF4-FFF2-40B4-BE49-F238E27FC236}">
                <a16:creationId xmlns:a16="http://schemas.microsoft.com/office/drawing/2014/main" id="{F6980E96-E56E-FA86-B932-8B7C8D0041EE}"/>
              </a:ext>
            </a:extLst>
          </p:cNvPr>
          <p:cNvSpPr>
            <a:spLocks noChangeArrowheads="1"/>
          </p:cNvSpPr>
          <p:nvPr/>
        </p:nvSpPr>
        <p:spPr bwMode="auto">
          <a:xfrm>
            <a:off x="684213" y="5661025"/>
            <a:ext cx="7891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a:solidFill>
                  <a:srgbClr val="000000"/>
                </a:solidFill>
              </a:rPr>
              <a:t>Dünn besiedelte und schlecht ausgestattete Gebiete nennt man Peripherien oder Peripherräume. Peripherien findet man in Österreich in den Alpen sowie in den nördlichen und östlichen Gebieten an der Grenze. Große Teile des </a:t>
            </a:r>
            <a:r>
              <a:rPr lang="de-AT" altLang="de-DE" b="1">
                <a:solidFill>
                  <a:srgbClr val="000000"/>
                </a:solidFill>
              </a:rPr>
              <a:t>Waldviertels</a:t>
            </a:r>
            <a:r>
              <a:rPr lang="de-AT" altLang="de-DE">
                <a:solidFill>
                  <a:srgbClr val="000000"/>
                </a:solidFill>
              </a:rPr>
              <a:t> in Niederösterreich zählen zur Peripherie.</a:t>
            </a:r>
            <a:endParaRPr lang="de-DE" altLang="de-DE">
              <a:solidFill>
                <a:srgbClr val="000000"/>
              </a:solidFill>
            </a:endParaRPr>
          </a:p>
        </p:txBody>
      </p:sp>
      <p:pic>
        <p:nvPicPr>
          <p:cNvPr id="5123" name="Grafik 2">
            <a:extLst>
              <a:ext uri="{FF2B5EF4-FFF2-40B4-BE49-F238E27FC236}">
                <a16:creationId xmlns:a16="http://schemas.microsoft.com/office/drawing/2014/main" id="{1D6889F7-FF47-9BBA-CC94-0AD049342521}"/>
              </a:ext>
            </a:extLst>
          </p:cNvPr>
          <p:cNvPicPr>
            <a:picLocks noChangeAspect="1"/>
          </p:cNvPicPr>
          <p:nvPr/>
        </p:nvPicPr>
        <p:blipFill rotWithShape="1">
          <a:blip r:embed="rId2">
            <a:extLst>
              <a:ext uri="{28A0092B-C50C-407E-A947-70E740481C1C}">
                <a14:useLocalDpi xmlns:a14="http://schemas.microsoft.com/office/drawing/2010/main" val="0"/>
              </a:ext>
            </a:extLst>
          </a:blip>
          <a:srcRect t="1" b="24746"/>
          <a:stretch/>
        </p:blipFill>
        <p:spPr bwMode="auto">
          <a:xfrm>
            <a:off x="684213" y="873677"/>
            <a:ext cx="8099425" cy="457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hteck 3">
            <a:extLst>
              <a:ext uri="{FF2B5EF4-FFF2-40B4-BE49-F238E27FC236}">
                <a16:creationId xmlns:a16="http://schemas.microsoft.com/office/drawing/2014/main" id="{7A15496C-7C92-2652-132C-01534757DD3F}"/>
              </a:ext>
            </a:extLst>
          </p:cNvPr>
          <p:cNvSpPr>
            <a:spLocks noChangeArrowheads="1"/>
          </p:cNvSpPr>
          <p:nvPr/>
        </p:nvSpPr>
        <p:spPr bwMode="auto">
          <a:xfrm>
            <a:off x="684213" y="5661025"/>
            <a:ext cx="7891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b="1">
                <a:solidFill>
                  <a:srgbClr val="000000"/>
                </a:solidFill>
              </a:rPr>
              <a:t>Niederfladnitz</a:t>
            </a:r>
            <a:r>
              <a:rPr lang="de-AT" altLang="de-DE">
                <a:solidFill>
                  <a:srgbClr val="000000"/>
                </a:solidFill>
              </a:rPr>
              <a:t> ist ein kleines Dorf im Waldviertel an der Peripherie. Die zwei nächstgelegenen größeren Städte sind Retz und Hardegg. Niederfladnitz ist mit dem Auto auf einer gut ausgebauten Bundesstraße zu erreichen.</a:t>
            </a:r>
            <a:endParaRPr lang="de-DE" altLang="de-DE">
              <a:solidFill>
                <a:srgbClr val="000000"/>
              </a:solidFill>
            </a:endParaRPr>
          </a:p>
        </p:txBody>
      </p:sp>
      <p:pic>
        <p:nvPicPr>
          <p:cNvPr id="6147" name="Grafik 1">
            <a:extLst>
              <a:ext uri="{FF2B5EF4-FFF2-40B4-BE49-F238E27FC236}">
                <a16:creationId xmlns:a16="http://schemas.microsoft.com/office/drawing/2014/main" id="{76B2502D-E682-F777-3591-98C131EC8941}"/>
              </a:ext>
            </a:extLst>
          </p:cNvPr>
          <p:cNvPicPr>
            <a:picLocks noChangeAspect="1"/>
          </p:cNvPicPr>
          <p:nvPr/>
        </p:nvPicPr>
        <p:blipFill rotWithShape="1">
          <a:blip r:embed="rId2">
            <a:extLst>
              <a:ext uri="{28A0092B-C50C-407E-A947-70E740481C1C}">
                <a14:useLocalDpi xmlns:a14="http://schemas.microsoft.com/office/drawing/2010/main" val="0"/>
              </a:ext>
            </a:extLst>
          </a:blip>
          <a:srcRect b="23802"/>
          <a:stretch/>
        </p:blipFill>
        <p:spPr bwMode="auto">
          <a:xfrm>
            <a:off x="696453" y="908720"/>
            <a:ext cx="7812088" cy="4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hteck 3">
            <a:extLst>
              <a:ext uri="{FF2B5EF4-FFF2-40B4-BE49-F238E27FC236}">
                <a16:creationId xmlns:a16="http://schemas.microsoft.com/office/drawing/2014/main" id="{EFF86B7C-E4F8-07C2-8678-3E60A55A529D}"/>
              </a:ext>
            </a:extLst>
          </p:cNvPr>
          <p:cNvSpPr>
            <a:spLocks noChangeArrowheads="1"/>
          </p:cNvSpPr>
          <p:nvPr/>
        </p:nvSpPr>
        <p:spPr bwMode="auto">
          <a:xfrm>
            <a:off x="684213" y="5661025"/>
            <a:ext cx="7891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dirty="0">
                <a:solidFill>
                  <a:srgbClr val="000000"/>
                </a:solidFill>
              </a:rPr>
              <a:t>Früher konnte man </a:t>
            </a:r>
            <a:r>
              <a:rPr lang="de-AT" altLang="de-DE" dirty="0" err="1">
                <a:solidFill>
                  <a:srgbClr val="000000"/>
                </a:solidFill>
              </a:rPr>
              <a:t>Niederfladnitz</a:t>
            </a:r>
            <a:r>
              <a:rPr lang="de-AT" altLang="de-DE" dirty="0">
                <a:solidFill>
                  <a:srgbClr val="000000"/>
                </a:solidFill>
              </a:rPr>
              <a:t> mit dem Personenzug regelmäßig erreichen. Auch Güter wurden früher dort auf der Schiene transportiert. Heute macht der </a:t>
            </a:r>
            <a:r>
              <a:rPr lang="de-AT" altLang="de-DE" b="1" dirty="0">
                <a:solidFill>
                  <a:srgbClr val="000000"/>
                </a:solidFill>
              </a:rPr>
              <a:t>Bahnhof</a:t>
            </a:r>
            <a:r>
              <a:rPr lang="de-AT" altLang="de-DE" dirty="0">
                <a:solidFill>
                  <a:srgbClr val="000000"/>
                </a:solidFill>
              </a:rPr>
              <a:t> von </a:t>
            </a:r>
            <a:r>
              <a:rPr lang="de-AT" altLang="de-DE" dirty="0" err="1">
                <a:solidFill>
                  <a:srgbClr val="000000"/>
                </a:solidFill>
              </a:rPr>
              <a:t>Niederfladnitz</a:t>
            </a:r>
            <a:r>
              <a:rPr lang="de-AT" altLang="de-DE" dirty="0">
                <a:solidFill>
                  <a:srgbClr val="000000"/>
                </a:solidFill>
              </a:rPr>
              <a:t> einen verlassenen Eindruck.</a:t>
            </a:r>
            <a:endParaRPr lang="de-DE" altLang="de-DE" dirty="0">
              <a:solidFill>
                <a:srgbClr val="000000"/>
              </a:solidFill>
            </a:endParaRPr>
          </a:p>
        </p:txBody>
      </p:sp>
      <p:pic>
        <p:nvPicPr>
          <p:cNvPr id="7171" name="Grafik 1">
            <a:extLst>
              <a:ext uri="{FF2B5EF4-FFF2-40B4-BE49-F238E27FC236}">
                <a16:creationId xmlns:a16="http://schemas.microsoft.com/office/drawing/2014/main" id="{8CDAA070-5558-44F2-0F4A-4BF769C1ECC2}"/>
              </a:ext>
            </a:extLst>
          </p:cNvPr>
          <p:cNvPicPr>
            <a:picLocks noChangeAspect="1"/>
          </p:cNvPicPr>
          <p:nvPr/>
        </p:nvPicPr>
        <p:blipFill rotWithShape="1">
          <a:blip r:embed="rId2">
            <a:extLst>
              <a:ext uri="{28A0092B-C50C-407E-A947-70E740481C1C}">
                <a14:useLocalDpi xmlns:a14="http://schemas.microsoft.com/office/drawing/2010/main" val="0"/>
              </a:ext>
            </a:extLst>
          </a:blip>
          <a:srcRect l="2913" b="21179"/>
          <a:stretch/>
        </p:blipFill>
        <p:spPr bwMode="auto">
          <a:xfrm>
            <a:off x="652047" y="908720"/>
            <a:ext cx="7570406"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hteck 3">
            <a:extLst>
              <a:ext uri="{FF2B5EF4-FFF2-40B4-BE49-F238E27FC236}">
                <a16:creationId xmlns:a16="http://schemas.microsoft.com/office/drawing/2014/main" id="{FA92B4CB-B8B9-B18A-1006-354FE839A479}"/>
              </a:ext>
            </a:extLst>
          </p:cNvPr>
          <p:cNvSpPr>
            <a:spLocks noChangeArrowheads="1"/>
          </p:cNvSpPr>
          <p:nvPr/>
        </p:nvSpPr>
        <p:spPr bwMode="auto">
          <a:xfrm>
            <a:off x="611560" y="5661025"/>
            <a:ext cx="796411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r>
              <a:rPr lang="de-DE" dirty="0">
                <a:effectLst/>
                <a:latin typeface="Arial" panose="020B0604020202020204" pitchFamily="34" charset="0"/>
                <a:ea typeface="Calibri" panose="020F0502020204030204" pitchFamily="34" charset="0"/>
              </a:rPr>
              <a:t>Der Bahnhof </a:t>
            </a:r>
            <a:r>
              <a:rPr lang="de-DE" dirty="0" err="1">
                <a:effectLst/>
                <a:latin typeface="Arial" panose="020B0604020202020204" pitchFamily="34" charset="0"/>
                <a:ea typeface="Calibri" panose="020F0502020204030204" pitchFamily="34" charset="0"/>
              </a:rPr>
              <a:t>Niederfladnitz</a:t>
            </a:r>
            <a:r>
              <a:rPr lang="de-DE" dirty="0">
                <a:effectLst/>
                <a:latin typeface="Arial" panose="020B0604020202020204" pitchFamily="34" charset="0"/>
                <a:ea typeface="Calibri" panose="020F0502020204030204" pitchFamily="34" charset="0"/>
              </a:rPr>
              <a:t> wird heute nur noch von </a:t>
            </a:r>
            <a:r>
              <a:rPr lang="de-DE" b="1" dirty="0">
                <a:effectLst/>
                <a:latin typeface="Arial" panose="020B0604020202020204" pitchFamily="34" charset="0"/>
                <a:ea typeface="Calibri" panose="020F0502020204030204" pitchFamily="34" charset="0"/>
              </a:rPr>
              <a:t>Ausflugszügen</a:t>
            </a:r>
            <a:r>
              <a:rPr lang="de-DE" dirty="0">
                <a:effectLst/>
                <a:latin typeface="Arial" panose="020B0604020202020204" pitchFamily="34" charset="0"/>
                <a:ea typeface="Calibri" panose="020F0502020204030204" pitchFamily="34" charset="0"/>
              </a:rPr>
              <a:t> angefahren. Touristinnen und Touristen können mit einem nostalgischen Zug im Zeitraum Mai bis Oktober sowie im Advent die landschaftlich schöne Strecke zwischen Retz und Drosendorf kennen lernen.</a:t>
            </a:r>
            <a:endParaRPr lang="de-AT" dirty="0">
              <a:effectLst/>
              <a:latin typeface="Calibri" panose="020F0502020204030204" pitchFamily="34" charset="0"/>
              <a:ea typeface="Calibri" panose="020F0502020204030204" pitchFamily="34" charset="0"/>
            </a:endParaRPr>
          </a:p>
        </p:txBody>
      </p:sp>
      <p:pic>
        <p:nvPicPr>
          <p:cNvPr id="5" name="Grafik 4">
            <a:extLst>
              <a:ext uri="{FF2B5EF4-FFF2-40B4-BE49-F238E27FC236}">
                <a16:creationId xmlns:a16="http://schemas.microsoft.com/office/drawing/2014/main" id="{A222B57D-1000-E94F-08AE-449E2226BA9C}"/>
              </a:ext>
            </a:extLst>
          </p:cNvPr>
          <p:cNvPicPr>
            <a:picLocks noChangeAspect="1"/>
          </p:cNvPicPr>
          <p:nvPr/>
        </p:nvPicPr>
        <p:blipFill>
          <a:blip r:embed="rId2">
            <a:extLst>
              <a:ext uri="{28A0092B-C50C-407E-A947-70E740481C1C}">
                <a14:useLocalDpi xmlns:a14="http://schemas.microsoft.com/office/drawing/2010/main" val="0"/>
              </a:ext>
            </a:extLst>
          </a:blip>
          <a:srcRect l="-57" t="5529" r="106" b="11534"/>
          <a:stretch/>
        </p:blipFill>
        <p:spPr>
          <a:xfrm>
            <a:off x="611559" y="908720"/>
            <a:ext cx="7761703" cy="46085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hteck 3">
            <a:extLst>
              <a:ext uri="{FF2B5EF4-FFF2-40B4-BE49-F238E27FC236}">
                <a16:creationId xmlns:a16="http://schemas.microsoft.com/office/drawing/2014/main" id="{9D92662E-F2A8-2135-5D93-D208D18EC48D}"/>
              </a:ext>
            </a:extLst>
          </p:cNvPr>
          <p:cNvSpPr>
            <a:spLocks noChangeArrowheads="1"/>
          </p:cNvSpPr>
          <p:nvPr/>
        </p:nvSpPr>
        <p:spPr bwMode="auto">
          <a:xfrm>
            <a:off x="644624" y="5877272"/>
            <a:ext cx="7891462" cy="64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dirty="0">
                <a:solidFill>
                  <a:srgbClr val="000000"/>
                </a:solidFill>
              </a:rPr>
              <a:t>Im Zentrum von </a:t>
            </a:r>
            <a:r>
              <a:rPr lang="de-AT" dirty="0" err="1">
                <a:solidFill>
                  <a:srgbClr val="000000"/>
                </a:solidFill>
              </a:rPr>
              <a:t>Niederfladnitz</a:t>
            </a:r>
            <a:r>
              <a:rPr lang="de-AT" dirty="0">
                <a:solidFill>
                  <a:srgbClr val="000000"/>
                </a:solidFill>
              </a:rPr>
              <a:t> steht ein altes </a:t>
            </a:r>
            <a:r>
              <a:rPr lang="de-AT" b="1" dirty="0">
                <a:solidFill>
                  <a:srgbClr val="000000"/>
                </a:solidFill>
              </a:rPr>
              <a:t>Schloss</a:t>
            </a:r>
            <a:r>
              <a:rPr lang="de-AT" dirty="0">
                <a:solidFill>
                  <a:srgbClr val="000000"/>
                </a:solidFill>
              </a:rPr>
              <a:t>. Du erkennst es auf dem Foto an dem Turm und dem großen Ziegeldach. Es war früher ein Jagdschloss. Auf den folgenden Folien erfährst du mehr über die heutige Nutzung des Schlosses.</a:t>
            </a:r>
            <a:endParaRPr lang="de-AT" dirty="0">
              <a:effectLst/>
              <a:ea typeface="Calibri" panose="020F0502020204030204" pitchFamily="34" charset="0"/>
            </a:endParaRPr>
          </a:p>
          <a:p>
            <a:pPr eaLnBrk="1" hangingPunct="1">
              <a:spcBef>
                <a:spcPct val="0"/>
              </a:spcBef>
            </a:pPr>
            <a:endParaRPr lang="de-DE" altLang="de-DE" dirty="0">
              <a:solidFill>
                <a:srgbClr val="000000"/>
              </a:solidFill>
            </a:endParaRPr>
          </a:p>
        </p:txBody>
      </p:sp>
      <p:pic>
        <p:nvPicPr>
          <p:cNvPr id="9219" name="Grafik 1">
            <a:extLst>
              <a:ext uri="{FF2B5EF4-FFF2-40B4-BE49-F238E27FC236}">
                <a16:creationId xmlns:a16="http://schemas.microsoft.com/office/drawing/2014/main" id="{2078EA29-611F-974F-784A-CD9BBFE31D89}"/>
              </a:ext>
            </a:extLst>
          </p:cNvPr>
          <p:cNvPicPr>
            <a:picLocks noChangeAspect="1"/>
          </p:cNvPicPr>
          <p:nvPr/>
        </p:nvPicPr>
        <p:blipFill rotWithShape="1">
          <a:blip r:embed="rId2">
            <a:extLst>
              <a:ext uri="{28A0092B-C50C-407E-A947-70E740481C1C}">
                <a14:useLocalDpi xmlns:a14="http://schemas.microsoft.com/office/drawing/2010/main" val="0"/>
              </a:ext>
            </a:extLst>
          </a:blip>
          <a:srcRect l="16403" t="12510" r="3583" b="17032"/>
          <a:stretch/>
        </p:blipFill>
        <p:spPr bwMode="auto">
          <a:xfrm>
            <a:off x="681334" y="980728"/>
            <a:ext cx="7854752"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hteck 3">
            <a:extLst>
              <a:ext uri="{FF2B5EF4-FFF2-40B4-BE49-F238E27FC236}">
                <a16:creationId xmlns:a16="http://schemas.microsoft.com/office/drawing/2014/main" id="{75792718-772B-FE8F-4B76-7B3292CB1113}"/>
              </a:ext>
            </a:extLst>
          </p:cNvPr>
          <p:cNvSpPr>
            <a:spLocks noChangeArrowheads="1"/>
          </p:cNvSpPr>
          <p:nvPr/>
        </p:nvSpPr>
        <p:spPr bwMode="auto">
          <a:xfrm>
            <a:off x="684213" y="5661025"/>
            <a:ext cx="7891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dirty="0">
                <a:solidFill>
                  <a:srgbClr val="000000"/>
                </a:solidFill>
              </a:rPr>
              <a:t>Im Schloss von </a:t>
            </a:r>
            <a:r>
              <a:rPr lang="de-AT" altLang="de-DE" dirty="0" err="1">
                <a:solidFill>
                  <a:srgbClr val="000000"/>
                </a:solidFill>
              </a:rPr>
              <a:t>Niederfladnitz</a:t>
            </a:r>
            <a:r>
              <a:rPr lang="de-AT" altLang="de-DE" dirty="0">
                <a:solidFill>
                  <a:srgbClr val="000000"/>
                </a:solidFill>
              </a:rPr>
              <a:t> befindet sich heute das </a:t>
            </a:r>
            <a:r>
              <a:rPr lang="de-AT" altLang="de-DE" b="1" dirty="0">
                <a:solidFill>
                  <a:srgbClr val="000000"/>
                </a:solidFill>
              </a:rPr>
              <a:t>Gemeindeamt</a:t>
            </a:r>
            <a:r>
              <a:rPr lang="de-AT" altLang="de-DE" dirty="0">
                <a:solidFill>
                  <a:srgbClr val="000000"/>
                </a:solidFill>
              </a:rPr>
              <a:t>. Das rechte Foto zeigt die Eingangstüre des Gemeindeamtes. Ein Gemeindeamt ist der Sitz der Verwaltung einer Ortschaft. Hier arbeitet zum Beispiel die Bürgermeisterin oder der Bürgermeister.</a:t>
            </a:r>
            <a:endParaRPr lang="de-DE" altLang="de-DE" dirty="0">
              <a:solidFill>
                <a:srgbClr val="000000"/>
              </a:solidFill>
            </a:endParaRPr>
          </a:p>
        </p:txBody>
      </p:sp>
      <p:pic>
        <p:nvPicPr>
          <p:cNvPr id="10243" name="Grafik 1">
            <a:extLst>
              <a:ext uri="{FF2B5EF4-FFF2-40B4-BE49-F238E27FC236}">
                <a16:creationId xmlns:a16="http://schemas.microsoft.com/office/drawing/2014/main" id="{D705A7E2-5690-992F-887E-F6FECE1EE75E}"/>
              </a:ext>
            </a:extLst>
          </p:cNvPr>
          <p:cNvPicPr>
            <a:picLocks noChangeAspect="1"/>
          </p:cNvPicPr>
          <p:nvPr/>
        </p:nvPicPr>
        <p:blipFill rotWithShape="1">
          <a:blip r:embed="rId2">
            <a:extLst>
              <a:ext uri="{28A0092B-C50C-407E-A947-70E740481C1C}">
                <a14:useLocalDpi xmlns:a14="http://schemas.microsoft.com/office/drawing/2010/main" val="0"/>
              </a:ext>
            </a:extLst>
          </a:blip>
          <a:srcRect t="4909" r="26627" b="5548"/>
          <a:stretch/>
        </p:blipFill>
        <p:spPr bwMode="auto">
          <a:xfrm>
            <a:off x="684213" y="846710"/>
            <a:ext cx="5124450" cy="453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Grafik 4">
            <a:extLst>
              <a:ext uri="{FF2B5EF4-FFF2-40B4-BE49-F238E27FC236}">
                <a16:creationId xmlns:a16="http://schemas.microsoft.com/office/drawing/2014/main" id="{EE602E67-60AE-5BB4-67D3-A28E0014BE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3925" y="1954213"/>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hteck 3">
            <a:extLst>
              <a:ext uri="{FF2B5EF4-FFF2-40B4-BE49-F238E27FC236}">
                <a16:creationId xmlns:a16="http://schemas.microsoft.com/office/drawing/2014/main" id="{B8963BF5-9C07-AD86-42DE-E37AD3C5069D}"/>
              </a:ext>
            </a:extLst>
          </p:cNvPr>
          <p:cNvSpPr>
            <a:spLocks noChangeArrowheads="1"/>
          </p:cNvSpPr>
          <p:nvPr/>
        </p:nvSpPr>
        <p:spPr bwMode="auto">
          <a:xfrm>
            <a:off x="684213" y="5661025"/>
            <a:ext cx="7891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dirty="0">
                <a:solidFill>
                  <a:srgbClr val="000000"/>
                </a:solidFill>
              </a:rPr>
              <a:t>Im Innenhof des Schlosses befand sich früher der Eingang zur </a:t>
            </a:r>
            <a:r>
              <a:rPr lang="de-AT" altLang="de-DE" b="1" dirty="0">
                <a:solidFill>
                  <a:srgbClr val="000000"/>
                </a:solidFill>
              </a:rPr>
              <a:t>Schule</a:t>
            </a:r>
            <a:r>
              <a:rPr lang="de-AT" altLang="de-DE" dirty="0">
                <a:solidFill>
                  <a:srgbClr val="000000"/>
                </a:solidFill>
              </a:rPr>
              <a:t>. Diese Schule ist seit vielen Jahren geschlossen, weil viel zu wenige Kinder in diesem Dorf wohnen. Denn viele Menschen sind aus diesem Dorf in größere Städte weggezogen. </a:t>
            </a:r>
            <a:endParaRPr lang="de-DE" altLang="de-DE" dirty="0">
              <a:solidFill>
                <a:srgbClr val="000000"/>
              </a:solidFill>
            </a:endParaRPr>
          </a:p>
        </p:txBody>
      </p:sp>
      <p:pic>
        <p:nvPicPr>
          <p:cNvPr id="11267" name="Grafik 1">
            <a:extLst>
              <a:ext uri="{FF2B5EF4-FFF2-40B4-BE49-F238E27FC236}">
                <a16:creationId xmlns:a16="http://schemas.microsoft.com/office/drawing/2014/main" id="{8152CD4C-95AE-F19D-47B1-C8870E8C1870}"/>
              </a:ext>
            </a:extLst>
          </p:cNvPr>
          <p:cNvPicPr>
            <a:picLocks noChangeAspect="1"/>
          </p:cNvPicPr>
          <p:nvPr/>
        </p:nvPicPr>
        <p:blipFill rotWithShape="1">
          <a:blip r:embed="rId2">
            <a:extLst>
              <a:ext uri="{28A0092B-C50C-407E-A947-70E740481C1C}">
                <a14:useLocalDpi xmlns:a14="http://schemas.microsoft.com/office/drawing/2010/main" val="0"/>
              </a:ext>
            </a:extLst>
          </a:blip>
          <a:srcRect t="20262" b="1623"/>
          <a:stretch/>
        </p:blipFill>
        <p:spPr bwMode="auto">
          <a:xfrm>
            <a:off x="663398" y="980728"/>
            <a:ext cx="7742578"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hteck 3">
            <a:extLst>
              <a:ext uri="{FF2B5EF4-FFF2-40B4-BE49-F238E27FC236}">
                <a16:creationId xmlns:a16="http://schemas.microsoft.com/office/drawing/2014/main" id="{5AE40B94-2E41-2AFF-896A-440DFC3B9428}"/>
              </a:ext>
            </a:extLst>
          </p:cNvPr>
          <p:cNvSpPr>
            <a:spLocks noChangeArrowheads="1"/>
          </p:cNvSpPr>
          <p:nvPr/>
        </p:nvSpPr>
        <p:spPr bwMode="auto">
          <a:xfrm>
            <a:off x="684213" y="5661025"/>
            <a:ext cx="7891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sz="1400">
                <a:solidFill>
                  <a:srgbClr val="333333"/>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de-AT" altLang="de-DE">
                <a:solidFill>
                  <a:srgbClr val="000000"/>
                </a:solidFill>
              </a:rPr>
              <a:t>In der Umgebung von Niederfladnitz sind </a:t>
            </a:r>
            <a:r>
              <a:rPr lang="de-AT" altLang="de-DE" b="1">
                <a:solidFill>
                  <a:srgbClr val="000000"/>
                </a:solidFill>
              </a:rPr>
              <a:t>Bauplätze</a:t>
            </a:r>
            <a:r>
              <a:rPr lang="de-AT" altLang="de-DE">
                <a:solidFill>
                  <a:srgbClr val="000000"/>
                </a:solidFill>
              </a:rPr>
              <a:t> sehr günstig zu kaufen. Mit niedrigen Grundstückspreisen will die Gemeindeverwaltung Menschen dazu bewegen, sich hier anzusiedeln. Doch die Ausstattung mit Infrastruktur ist unzureichend. </a:t>
            </a:r>
            <a:endParaRPr lang="de-DE" altLang="de-DE">
              <a:solidFill>
                <a:srgbClr val="000000"/>
              </a:solidFill>
            </a:endParaRPr>
          </a:p>
        </p:txBody>
      </p:sp>
      <p:pic>
        <p:nvPicPr>
          <p:cNvPr id="12291" name="Grafik 1">
            <a:extLst>
              <a:ext uri="{FF2B5EF4-FFF2-40B4-BE49-F238E27FC236}">
                <a16:creationId xmlns:a16="http://schemas.microsoft.com/office/drawing/2014/main" id="{E94EB3E4-A0D4-E44F-4BB3-899D5B86A181}"/>
              </a:ext>
            </a:extLst>
          </p:cNvPr>
          <p:cNvPicPr>
            <a:picLocks noChangeAspect="1"/>
          </p:cNvPicPr>
          <p:nvPr/>
        </p:nvPicPr>
        <p:blipFill rotWithShape="1">
          <a:blip r:embed="rId2">
            <a:extLst>
              <a:ext uri="{28A0092B-C50C-407E-A947-70E740481C1C}">
                <a14:useLocalDpi xmlns:a14="http://schemas.microsoft.com/office/drawing/2010/main" val="0"/>
              </a:ext>
            </a:extLst>
          </a:blip>
          <a:srcRect b="22842"/>
          <a:stretch/>
        </p:blipFill>
        <p:spPr bwMode="auto">
          <a:xfrm>
            <a:off x="612775" y="908720"/>
            <a:ext cx="79629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Larissa">
  <a:themeElements>
    <a:clrScheme name="Zusammengesetzt">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843</Words>
  <Application>Microsoft Office PowerPoint</Application>
  <PresentationFormat>Bildschirmpräsentation (4:3)</PresentationFormat>
  <Paragraphs>39</Paragraphs>
  <Slides>19</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19</vt:i4>
      </vt:variant>
    </vt:vector>
  </HeadingPairs>
  <TitlesOfParts>
    <vt:vector size="24" baseType="lpstr">
      <vt:lpstr>Arial</vt:lpstr>
      <vt:lpstr>Calibri</vt:lpstr>
      <vt:lpstr>Syntax LT Std</vt:lpstr>
      <vt:lpstr>Wingdings</vt:lpstr>
      <vt:lpstr>Larissa</vt:lpstr>
      <vt:lpstr>In einem Dorf an der Peripherie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Aushilfe VS_NMS</dc:creator>
  <cp:lastModifiedBy>Veronika Gregori</cp:lastModifiedBy>
  <cp:revision>241</cp:revision>
  <dcterms:created xsi:type="dcterms:W3CDTF">2013-10-08T07:58:50Z</dcterms:created>
  <dcterms:modified xsi:type="dcterms:W3CDTF">2025-04-29T11:50:25Z</dcterms:modified>
</cp:coreProperties>
</file>