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6" r:id="rId5"/>
    <p:sldId id="307" r:id="rId6"/>
    <p:sldId id="308"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4E901D2-60D5-F448-0454-AAB0DBB8BC0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B4F48A2-383A-E18F-DF54-F6166403A36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826F38F9-1F97-F678-9C58-2264957E2FF5}"/>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0AE53D16-0737-19BB-8E08-ACCF5469AA22}"/>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9A759FF6-56A9-48D1-383A-6F2124D08FA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9B37B1A8-BF89-11F2-B0F8-9A71362EBB84}"/>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105CC6A5-48F9-462E-8967-18441CC3534A}"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C6ECC118-1566-4AB4-7571-9D5404F284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96D0C50-24B3-44D5-BFE5-E9EB76D7875F}"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0EC96930-A217-CC69-A9E2-C1492979E1DC}"/>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83F2A0E6-AB56-2085-25E0-1DBDA083AA3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439543A-1AC5-B33F-12EF-6293B07F00EF}"/>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4322D486-1C80-5C0B-A816-FD64960269F9}"/>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3C6509C2-6C68-B826-BB4D-CDA5F5E999DC}"/>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chemeClr val="folHlink"/>
                </a:solidFill>
              </a:rPr>
              <a:t>BioTOP 1</a:t>
            </a:r>
          </a:p>
        </p:txBody>
      </p:sp>
      <p:pic>
        <p:nvPicPr>
          <p:cNvPr id="5" name="Picture 2">
            <a:extLst>
              <a:ext uri="{FF2B5EF4-FFF2-40B4-BE49-F238E27FC236}">
                <a16:creationId xmlns:a16="http://schemas.microsoft.com/office/drawing/2014/main" id="{89F04E1E-04F8-B13F-9AFC-ECEA295BAB6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31125" y="58054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14191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350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8317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791525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791065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10245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23944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06367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00652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1274995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0231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66919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6698198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999644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519001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68971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4349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55675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95755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24189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0174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00751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38590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BEFEDCF-9C92-0FB5-F29C-55DEFA71C905}"/>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8EB74FF6-B265-1D2D-3D6E-CFF3BA91555C}"/>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3CBA9E4-0F80-FD0F-2177-1C80142A2F2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6807BA87-0482-E860-428C-9D563938D1A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5BE4FDBB-BC8C-F2EA-5D07-B19234A35FC5}"/>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669E3CB6-6A36-CF9C-0582-20BFFB021446}"/>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E6D0D4B8-2CBC-A873-3C3A-AD818C607DF0}"/>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0647478-BA4B-6DB2-D4C3-2428B127A180}"/>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E4B05D44-B0FA-90EB-21F8-B8321E4B6485}"/>
              </a:ext>
            </a:extLst>
          </p:cNvPr>
          <p:cNvSpPr>
            <a:spLocks noGrp="1" noChangeArrowheads="1"/>
          </p:cNvSpPr>
          <p:nvPr>
            <p:ph type="ctrTitle"/>
          </p:nvPr>
        </p:nvSpPr>
        <p:spPr>
          <a:xfrm>
            <a:off x="468313" y="836613"/>
            <a:ext cx="7772400" cy="792162"/>
          </a:xfrm>
        </p:spPr>
        <p:txBody>
          <a:bodyPr/>
          <a:lstStyle/>
          <a:p>
            <a:pPr eaLnBrk="1" hangingPunct="1"/>
            <a:r>
              <a:rPr lang="de-DE" altLang="de-DE"/>
              <a:t>Der Aufbau einer Zwiebel</a:t>
            </a:r>
          </a:p>
        </p:txBody>
      </p:sp>
      <p:sp>
        <p:nvSpPr>
          <p:cNvPr id="4099" name="Text Box 17">
            <a:extLst>
              <a:ext uri="{FF2B5EF4-FFF2-40B4-BE49-F238E27FC236}">
                <a16:creationId xmlns:a16="http://schemas.microsoft.com/office/drawing/2014/main" id="{AFCA2A85-BB15-E61B-BDEF-973654F4066B}"/>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3" action="ppaction://hlinksldjump"/>
              </a:rPr>
              <a:t>schrittweiser Aufbau des Tafelbildes</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4" action="ppaction://hlinksldjump"/>
              </a:rPr>
              <a:t>vollständige Ansicht</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5" action="ppaction://hlinksldjump"/>
              </a:rPr>
              <a:t>zum Ausfüllen</a:t>
            </a:r>
            <a:endParaRPr lang="de-DE" altLang="de-DE" sz="2000">
              <a:latin typeface="Arial" panose="020B0604020202020204" pitchFamily="34" charset="0"/>
            </a:endParaRPr>
          </a:p>
        </p:txBody>
      </p:sp>
      <p:sp>
        <p:nvSpPr>
          <p:cNvPr id="4100" name="Text Box 18">
            <a:extLst>
              <a:ext uri="{FF2B5EF4-FFF2-40B4-BE49-F238E27FC236}">
                <a16:creationId xmlns:a16="http://schemas.microsoft.com/office/drawing/2014/main" id="{DF666E17-2C20-C44F-8D57-F660A96DE2ED}"/>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4200">
                <a:solidFill>
                  <a:schemeClr val="folHlink"/>
                </a:solidFill>
                <a:latin typeface="Arial" panose="020B0604020202020204" pitchFamily="34" charset="0"/>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ECAF925-24ED-6B26-E67B-A25AB28487EB}"/>
              </a:ext>
            </a:extLst>
          </p:cNvPr>
          <p:cNvSpPr>
            <a:spLocks noGrp="1" noChangeArrowheads="1"/>
          </p:cNvSpPr>
          <p:nvPr>
            <p:ph type="title"/>
          </p:nvPr>
        </p:nvSpPr>
        <p:spPr/>
        <p:txBody>
          <a:bodyPr/>
          <a:lstStyle/>
          <a:p>
            <a:r>
              <a:rPr lang="de-DE" altLang="de-DE"/>
              <a:t>Der Aufbau einer Zwiebel</a:t>
            </a:r>
          </a:p>
        </p:txBody>
      </p:sp>
      <p:sp>
        <p:nvSpPr>
          <p:cNvPr id="116761" name="Text Box 25">
            <a:extLst>
              <a:ext uri="{FF2B5EF4-FFF2-40B4-BE49-F238E27FC236}">
                <a16:creationId xmlns:a16="http://schemas.microsoft.com/office/drawing/2014/main" id="{F7503FEA-8F31-F008-64DA-88C81164075D}"/>
              </a:ext>
            </a:extLst>
          </p:cNvPr>
          <p:cNvSpPr txBox="1">
            <a:spLocks noChangeArrowheads="1"/>
          </p:cNvSpPr>
          <p:nvPr/>
        </p:nvSpPr>
        <p:spPr bwMode="auto">
          <a:xfrm>
            <a:off x="827088" y="306863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Schutzhülle</a:t>
            </a:r>
          </a:p>
        </p:txBody>
      </p:sp>
      <p:sp>
        <p:nvSpPr>
          <p:cNvPr id="5124" name="Rectangle 27">
            <a:extLst>
              <a:ext uri="{FF2B5EF4-FFF2-40B4-BE49-F238E27FC236}">
                <a16:creationId xmlns:a16="http://schemas.microsoft.com/office/drawing/2014/main" id="{02502020-3F56-FE85-C3F4-7E02846363EE}"/>
              </a:ext>
            </a:extLst>
          </p:cNvPr>
          <p:cNvSpPr>
            <a:spLocks noChangeArrowheads="1"/>
          </p:cNvSpPr>
          <p:nvPr/>
        </p:nvSpPr>
        <p:spPr bwMode="auto">
          <a:xfrm>
            <a:off x="5795963" y="40052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764" name="Text Box 28">
            <a:extLst>
              <a:ext uri="{FF2B5EF4-FFF2-40B4-BE49-F238E27FC236}">
                <a16:creationId xmlns:a16="http://schemas.microsoft.com/office/drawing/2014/main" id="{7E1A7451-962D-B149-DD37-BCB07EC2999B}"/>
              </a:ext>
            </a:extLst>
          </p:cNvPr>
          <p:cNvSpPr txBox="1">
            <a:spLocks noChangeArrowheads="1"/>
          </p:cNvSpPr>
          <p:nvPr/>
        </p:nvSpPr>
        <p:spPr bwMode="auto">
          <a:xfrm>
            <a:off x="684213" y="371633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Ersatzzwiebel</a:t>
            </a:r>
          </a:p>
        </p:txBody>
      </p:sp>
      <p:sp>
        <p:nvSpPr>
          <p:cNvPr id="5126" name="Rectangle 30">
            <a:extLst>
              <a:ext uri="{FF2B5EF4-FFF2-40B4-BE49-F238E27FC236}">
                <a16:creationId xmlns:a16="http://schemas.microsoft.com/office/drawing/2014/main" id="{15B1ED70-5DF4-E7B9-7309-152EA2341A2E}"/>
              </a:ext>
            </a:extLst>
          </p:cNvPr>
          <p:cNvSpPr>
            <a:spLocks noChangeArrowheads="1"/>
          </p:cNvSpPr>
          <p:nvPr/>
        </p:nvSpPr>
        <p:spPr bwMode="auto">
          <a:xfrm>
            <a:off x="5795963" y="4508500"/>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767" name="Text Box 31">
            <a:extLst>
              <a:ext uri="{FF2B5EF4-FFF2-40B4-BE49-F238E27FC236}">
                <a16:creationId xmlns:a16="http://schemas.microsoft.com/office/drawing/2014/main" id="{DC38E077-EB83-9279-DFB7-8938527663F5}"/>
              </a:ext>
            </a:extLst>
          </p:cNvPr>
          <p:cNvSpPr txBox="1">
            <a:spLocks noChangeArrowheads="1"/>
          </p:cNvSpPr>
          <p:nvPr/>
        </p:nvSpPr>
        <p:spPr bwMode="auto">
          <a:xfrm>
            <a:off x="971550" y="5229225"/>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sp>
        <p:nvSpPr>
          <p:cNvPr id="5128" name="Rectangle 33">
            <a:extLst>
              <a:ext uri="{FF2B5EF4-FFF2-40B4-BE49-F238E27FC236}">
                <a16:creationId xmlns:a16="http://schemas.microsoft.com/office/drawing/2014/main" id="{49673EB6-9D58-E6DA-D651-F86CB66B2563}"/>
              </a:ext>
            </a:extLst>
          </p:cNvPr>
          <p:cNvSpPr>
            <a:spLocks noChangeArrowheads="1"/>
          </p:cNvSpPr>
          <p:nvPr/>
        </p:nvSpPr>
        <p:spPr bwMode="auto">
          <a:xfrm>
            <a:off x="5795963" y="50133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770" name="Text Box 34">
            <a:extLst>
              <a:ext uri="{FF2B5EF4-FFF2-40B4-BE49-F238E27FC236}">
                <a16:creationId xmlns:a16="http://schemas.microsoft.com/office/drawing/2014/main" id="{C565EDE4-4672-874D-5DFA-6FE2ADBC4BA2}"/>
              </a:ext>
            </a:extLst>
          </p:cNvPr>
          <p:cNvSpPr txBox="1">
            <a:spLocks noChangeArrowheads="1"/>
          </p:cNvSpPr>
          <p:nvPr/>
        </p:nvSpPr>
        <p:spPr bwMode="auto">
          <a:xfrm>
            <a:off x="5292725" y="162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Sprossachse</a:t>
            </a:r>
          </a:p>
        </p:txBody>
      </p:sp>
      <p:sp>
        <p:nvSpPr>
          <p:cNvPr id="5132" name="Rectangle 24">
            <a:extLst>
              <a:ext uri="{FF2B5EF4-FFF2-40B4-BE49-F238E27FC236}">
                <a16:creationId xmlns:a16="http://schemas.microsoft.com/office/drawing/2014/main" id="{AD59A8B6-C97D-3966-7475-1A6B7CCEC99C}"/>
              </a:ext>
            </a:extLst>
          </p:cNvPr>
          <p:cNvSpPr>
            <a:spLocks noChangeArrowheads="1"/>
          </p:cNvSpPr>
          <p:nvPr/>
        </p:nvSpPr>
        <p:spPr bwMode="auto">
          <a:xfrm>
            <a:off x="5795963" y="35004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16780" name="Group 44">
            <a:extLst>
              <a:ext uri="{FF2B5EF4-FFF2-40B4-BE49-F238E27FC236}">
                <a16:creationId xmlns:a16="http://schemas.microsoft.com/office/drawing/2014/main" id="{56E96D5B-1976-7769-994B-D942302056BA}"/>
              </a:ext>
            </a:extLst>
          </p:cNvPr>
          <p:cNvGrpSpPr>
            <a:grpSpLocks/>
          </p:cNvGrpSpPr>
          <p:nvPr/>
        </p:nvGrpSpPr>
        <p:grpSpPr bwMode="auto">
          <a:xfrm>
            <a:off x="5795963" y="3500438"/>
            <a:ext cx="2016125" cy="360362"/>
            <a:chOff x="431" y="3339"/>
            <a:chExt cx="1270" cy="227"/>
          </a:xfrm>
        </p:grpSpPr>
        <p:sp>
          <p:nvSpPr>
            <p:cNvPr id="5163" name="Rectangle 45">
              <a:extLst>
                <a:ext uri="{FF2B5EF4-FFF2-40B4-BE49-F238E27FC236}">
                  <a16:creationId xmlns:a16="http://schemas.microsoft.com/office/drawing/2014/main" id="{F96A514F-F88B-BB71-E5B2-918E5FB6E255}"/>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4" name="Text Box 46">
              <a:extLst>
                <a:ext uri="{FF2B5EF4-FFF2-40B4-BE49-F238E27FC236}">
                  <a16:creationId xmlns:a16="http://schemas.microsoft.com/office/drawing/2014/main" id="{28FF9435-0C0E-B4F9-1BDE-5E7E1E36F8D9}"/>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 Schutzhülle</a:t>
              </a:r>
            </a:p>
          </p:txBody>
        </p:sp>
      </p:grpSp>
      <p:grpSp>
        <p:nvGrpSpPr>
          <p:cNvPr id="116783" name="Group 47">
            <a:extLst>
              <a:ext uri="{FF2B5EF4-FFF2-40B4-BE49-F238E27FC236}">
                <a16:creationId xmlns:a16="http://schemas.microsoft.com/office/drawing/2014/main" id="{1C7578E7-F6EF-482B-94ED-E8DE7A564C41}"/>
              </a:ext>
            </a:extLst>
          </p:cNvPr>
          <p:cNvGrpSpPr>
            <a:grpSpLocks/>
          </p:cNvGrpSpPr>
          <p:nvPr/>
        </p:nvGrpSpPr>
        <p:grpSpPr bwMode="auto">
          <a:xfrm>
            <a:off x="5795964" y="4005279"/>
            <a:ext cx="2016126" cy="360363"/>
            <a:chOff x="431" y="3657"/>
            <a:chExt cx="1270" cy="227"/>
          </a:xfrm>
        </p:grpSpPr>
        <p:sp>
          <p:nvSpPr>
            <p:cNvPr id="5161" name="Rectangle 48">
              <a:extLst>
                <a:ext uri="{FF2B5EF4-FFF2-40B4-BE49-F238E27FC236}">
                  <a16:creationId xmlns:a16="http://schemas.microsoft.com/office/drawing/2014/main" id="{0BFA2CE4-A152-F464-15F1-E6BFEF4A184A}"/>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2" name="Text Box 49">
              <a:extLst>
                <a:ext uri="{FF2B5EF4-FFF2-40B4-BE49-F238E27FC236}">
                  <a16:creationId xmlns:a16="http://schemas.microsoft.com/office/drawing/2014/main" id="{E7141A5C-25D2-E89A-56C0-A8E70C70F208}"/>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 Ersatzzwiebel</a:t>
              </a:r>
            </a:p>
          </p:txBody>
        </p:sp>
      </p:grpSp>
      <p:grpSp>
        <p:nvGrpSpPr>
          <p:cNvPr id="116786" name="Group 50">
            <a:extLst>
              <a:ext uri="{FF2B5EF4-FFF2-40B4-BE49-F238E27FC236}">
                <a16:creationId xmlns:a16="http://schemas.microsoft.com/office/drawing/2014/main" id="{A1C99E3A-3738-F7B3-1568-CFAAF502F796}"/>
              </a:ext>
            </a:extLst>
          </p:cNvPr>
          <p:cNvGrpSpPr>
            <a:grpSpLocks/>
          </p:cNvGrpSpPr>
          <p:nvPr/>
        </p:nvGrpSpPr>
        <p:grpSpPr bwMode="auto">
          <a:xfrm>
            <a:off x="5795963" y="4508500"/>
            <a:ext cx="2016125" cy="360363"/>
            <a:chOff x="1837" y="3339"/>
            <a:chExt cx="1270" cy="227"/>
          </a:xfrm>
        </p:grpSpPr>
        <p:sp>
          <p:nvSpPr>
            <p:cNvPr id="5159" name="Rectangle 51">
              <a:extLst>
                <a:ext uri="{FF2B5EF4-FFF2-40B4-BE49-F238E27FC236}">
                  <a16:creationId xmlns:a16="http://schemas.microsoft.com/office/drawing/2014/main" id="{B7982207-72EA-F07D-0592-51F38564530F}"/>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0" name="Text Box 52">
              <a:extLst>
                <a:ext uri="{FF2B5EF4-FFF2-40B4-BE49-F238E27FC236}">
                  <a16:creationId xmlns:a16="http://schemas.microsoft.com/office/drawing/2014/main" id="{C6AAA24B-4872-D1C4-CF23-2D7CE92D89F8}"/>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grpSp>
      <p:grpSp>
        <p:nvGrpSpPr>
          <p:cNvPr id="116815" name="Group 79">
            <a:extLst>
              <a:ext uri="{FF2B5EF4-FFF2-40B4-BE49-F238E27FC236}">
                <a16:creationId xmlns:a16="http://schemas.microsoft.com/office/drawing/2014/main" id="{FB9AE157-EB5C-43D2-0209-942DF54CF1AA}"/>
              </a:ext>
            </a:extLst>
          </p:cNvPr>
          <p:cNvGrpSpPr>
            <a:grpSpLocks/>
          </p:cNvGrpSpPr>
          <p:nvPr/>
        </p:nvGrpSpPr>
        <p:grpSpPr bwMode="auto">
          <a:xfrm>
            <a:off x="5795963" y="5013325"/>
            <a:ext cx="2016125" cy="360363"/>
            <a:chOff x="3651" y="3158"/>
            <a:chExt cx="1270" cy="227"/>
          </a:xfrm>
        </p:grpSpPr>
        <p:sp>
          <p:nvSpPr>
            <p:cNvPr id="5155" name="Text Box 55">
              <a:extLst>
                <a:ext uri="{FF2B5EF4-FFF2-40B4-BE49-F238E27FC236}">
                  <a16:creationId xmlns:a16="http://schemas.microsoft.com/office/drawing/2014/main" id="{36303DC0-4016-18F2-C3F2-CDFA24EFB105}"/>
                </a:ext>
              </a:extLst>
            </p:cNvPr>
            <p:cNvSpPr txBox="1">
              <a:spLocks noChangeArrowheads="1"/>
            </p:cNvSpPr>
            <p:nvPr/>
          </p:nvSpPr>
          <p:spPr bwMode="auto">
            <a:xfrm>
              <a:off x="3651" y="3158"/>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Sprossachse</a:t>
              </a:r>
            </a:p>
          </p:txBody>
        </p:sp>
        <p:sp>
          <p:nvSpPr>
            <p:cNvPr id="5156" name="Rectangle 78">
              <a:extLst>
                <a:ext uri="{FF2B5EF4-FFF2-40B4-BE49-F238E27FC236}">
                  <a16:creationId xmlns:a16="http://schemas.microsoft.com/office/drawing/2014/main" id="{5D56C4B8-DA4C-754E-ADD7-3A8F91645ED6}"/>
                </a:ext>
              </a:extLst>
            </p:cNvPr>
            <p:cNvSpPr>
              <a:spLocks noChangeArrowheads="1"/>
            </p:cNvSpPr>
            <p:nvPr/>
          </p:nvSpPr>
          <p:spPr bwMode="auto">
            <a:xfrm>
              <a:off x="3651" y="3158"/>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38" name="Group 86">
            <a:extLst>
              <a:ext uri="{FF2B5EF4-FFF2-40B4-BE49-F238E27FC236}">
                <a16:creationId xmlns:a16="http://schemas.microsoft.com/office/drawing/2014/main" id="{3D7C8489-830D-EE49-3B02-A61AC8BB780F}"/>
              </a:ext>
            </a:extLst>
          </p:cNvPr>
          <p:cNvGrpSpPr>
            <a:grpSpLocks/>
          </p:cNvGrpSpPr>
          <p:nvPr/>
        </p:nvGrpSpPr>
        <p:grpSpPr bwMode="auto">
          <a:xfrm>
            <a:off x="468313" y="1196975"/>
            <a:ext cx="7127875" cy="4400550"/>
            <a:chOff x="295" y="754"/>
            <a:chExt cx="4490" cy="2772"/>
          </a:xfrm>
        </p:grpSpPr>
        <p:pic>
          <p:nvPicPr>
            <p:cNvPr id="5139" name="Picture 62" descr="zwiebel">
              <a:extLst>
                <a:ext uri="{FF2B5EF4-FFF2-40B4-BE49-F238E27FC236}">
                  <a16:creationId xmlns:a16="http://schemas.microsoft.com/office/drawing/2014/main" id="{A78B15B1-3011-2C07-1090-DE43F55ACF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 y="754"/>
              <a:ext cx="1584" cy="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0" name="Group 63">
              <a:extLst>
                <a:ext uri="{FF2B5EF4-FFF2-40B4-BE49-F238E27FC236}">
                  <a16:creationId xmlns:a16="http://schemas.microsoft.com/office/drawing/2014/main" id="{3DBB1E26-0DE0-4614-5BFE-179E10D0B85A}"/>
                </a:ext>
              </a:extLst>
            </p:cNvPr>
            <p:cNvGrpSpPr>
              <a:grpSpLocks/>
            </p:cNvGrpSpPr>
            <p:nvPr/>
          </p:nvGrpSpPr>
          <p:grpSpPr bwMode="auto">
            <a:xfrm>
              <a:off x="295" y="1933"/>
              <a:ext cx="1815" cy="227"/>
              <a:chOff x="385" y="1117"/>
              <a:chExt cx="1815" cy="227"/>
            </a:xfrm>
          </p:grpSpPr>
          <p:sp>
            <p:nvSpPr>
              <p:cNvPr id="5153" name="Rectangle 64">
                <a:extLst>
                  <a:ext uri="{FF2B5EF4-FFF2-40B4-BE49-F238E27FC236}">
                    <a16:creationId xmlns:a16="http://schemas.microsoft.com/office/drawing/2014/main" id="{287C1B93-8ABA-5488-CF6F-5911AE2CBA67}"/>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4" name="Line 65">
                <a:extLst>
                  <a:ext uri="{FF2B5EF4-FFF2-40B4-BE49-F238E27FC236}">
                    <a16:creationId xmlns:a16="http://schemas.microsoft.com/office/drawing/2014/main" id="{4768D98F-5C3E-E4DA-5370-E0DA309C3D09}"/>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1" name="Group 66">
              <a:extLst>
                <a:ext uri="{FF2B5EF4-FFF2-40B4-BE49-F238E27FC236}">
                  <a16:creationId xmlns:a16="http://schemas.microsoft.com/office/drawing/2014/main" id="{E756AA40-185E-1A60-9A23-14E5F0834BDF}"/>
                </a:ext>
              </a:extLst>
            </p:cNvPr>
            <p:cNvGrpSpPr>
              <a:grpSpLocks/>
            </p:cNvGrpSpPr>
            <p:nvPr/>
          </p:nvGrpSpPr>
          <p:grpSpPr bwMode="auto">
            <a:xfrm>
              <a:off x="295" y="2341"/>
              <a:ext cx="2132" cy="408"/>
              <a:chOff x="385" y="1661"/>
              <a:chExt cx="2132" cy="408"/>
            </a:xfrm>
          </p:grpSpPr>
          <p:sp>
            <p:nvSpPr>
              <p:cNvPr id="5151" name="Rectangle 67">
                <a:extLst>
                  <a:ext uri="{FF2B5EF4-FFF2-40B4-BE49-F238E27FC236}">
                    <a16:creationId xmlns:a16="http://schemas.microsoft.com/office/drawing/2014/main" id="{D0B42EA5-4759-D353-AC65-A30029D38544}"/>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2" name="Line 68">
                <a:extLst>
                  <a:ext uri="{FF2B5EF4-FFF2-40B4-BE49-F238E27FC236}">
                    <a16:creationId xmlns:a16="http://schemas.microsoft.com/office/drawing/2014/main" id="{5722BF75-14F1-4D69-C527-9185401BBB9C}"/>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72">
              <a:extLst>
                <a:ext uri="{FF2B5EF4-FFF2-40B4-BE49-F238E27FC236}">
                  <a16:creationId xmlns:a16="http://schemas.microsoft.com/office/drawing/2014/main" id="{ECCEF383-7438-F70E-0C2B-18A308ECC56C}"/>
                </a:ext>
              </a:extLst>
            </p:cNvPr>
            <p:cNvGrpSpPr>
              <a:grpSpLocks/>
            </p:cNvGrpSpPr>
            <p:nvPr/>
          </p:nvGrpSpPr>
          <p:grpSpPr bwMode="auto">
            <a:xfrm>
              <a:off x="476" y="3203"/>
              <a:ext cx="1724" cy="318"/>
              <a:chOff x="385" y="2160"/>
              <a:chExt cx="1724" cy="318"/>
            </a:xfrm>
          </p:grpSpPr>
          <p:sp>
            <p:nvSpPr>
              <p:cNvPr id="5149" name="Rectangle 73">
                <a:extLst>
                  <a:ext uri="{FF2B5EF4-FFF2-40B4-BE49-F238E27FC236}">
                    <a16:creationId xmlns:a16="http://schemas.microsoft.com/office/drawing/2014/main" id="{93FF76E2-A468-CABB-0EE6-75950901C64D}"/>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0" name="Line 74">
                <a:extLst>
                  <a:ext uri="{FF2B5EF4-FFF2-40B4-BE49-F238E27FC236}">
                    <a16:creationId xmlns:a16="http://schemas.microsoft.com/office/drawing/2014/main" id="{6A23B1A2-B879-A109-77D7-B27CEAA93F94}"/>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4" name="Group 84">
              <a:extLst>
                <a:ext uri="{FF2B5EF4-FFF2-40B4-BE49-F238E27FC236}">
                  <a16:creationId xmlns:a16="http://schemas.microsoft.com/office/drawing/2014/main" id="{575D0ED7-C66F-E14C-288B-831D30B7F7C6}"/>
                </a:ext>
              </a:extLst>
            </p:cNvPr>
            <p:cNvGrpSpPr>
              <a:grpSpLocks/>
            </p:cNvGrpSpPr>
            <p:nvPr/>
          </p:nvGrpSpPr>
          <p:grpSpPr bwMode="auto">
            <a:xfrm>
              <a:off x="2699" y="1026"/>
              <a:ext cx="2086" cy="998"/>
              <a:chOff x="2699" y="1026"/>
              <a:chExt cx="2086" cy="998"/>
            </a:xfrm>
          </p:grpSpPr>
          <p:sp>
            <p:nvSpPr>
              <p:cNvPr id="5145" name="Line 71">
                <a:extLst>
                  <a:ext uri="{FF2B5EF4-FFF2-40B4-BE49-F238E27FC236}">
                    <a16:creationId xmlns:a16="http://schemas.microsoft.com/office/drawing/2014/main" id="{68192CC4-25AA-CF4D-638E-F3F2EBBFF7E1}"/>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6" name="Rectangle 83">
                <a:extLst>
                  <a:ext uri="{FF2B5EF4-FFF2-40B4-BE49-F238E27FC236}">
                    <a16:creationId xmlns:a16="http://schemas.microsoft.com/office/drawing/2014/main" id="{7E5D2C81-A07E-ABB4-46F1-25269723DEC7}"/>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61"/>
                                        </p:tgtEl>
                                        <p:attrNameLst>
                                          <p:attrName>style.visibility</p:attrName>
                                        </p:attrNameLst>
                                      </p:cBhvr>
                                      <p:to>
                                        <p:strVal val="visible"/>
                                      </p:to>
                                    </p:set>
                                  </p:childTnLst>
                                </p:cTn>
                              </p:par>
                              <p:par>
                                <p:cTn id="7" presetID="3" presetClass="exit" presetSubtype="10" fill="hold" nodeType="withEffect">
                                  <p:stCondLst>
                                    <p:cond delay="0"/>
                                  </p:stCondLst>
                                  <p:childTnLst>
                                    <p:animEffect transition="out" filter="blinds(horizontal)">
                                      <p:cBhvr>
                                        <p:cTn id="8" dur="500"/>
                                        <p:tgtEl>
                                          <p:spTgt spid="116780"/>
                                        </p:tgtEl>
                                      </p:cBhvr>
                                    </p:animEffect>
                                    <p:set>
                                      <p:cBhvr>
                                        <p:cTn id="9" dur="1" fill="hold">
                                          <p:stCondLst>
                                            <p:cond delay="499"/>
                                          </p:stCondLst>
                                        </p:cTn>
                                        <p:tgtEl>
                                          <p:spTgt spid="116780"/>
                                        </p:tgtEl>
                                        <p:attrNameLst>
                                          <p:attrName>style.visibility</p:attrName>
                                        </p:attrNameLst>
                                      </p:cBhvr>
                                      <p:to>
                                        <p:strVal val="hidden"/>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16764"/>
                                        </p:tgtEl>
                                        <p:attrNameLst>
                                          <p:attrName>style.visibility</p:attrName>
                                        </p:attrNameLst>
                                      </p:cBhvr>
                                      <p:to>
                                        <p:strVal val="visible"/>
                                      </p:to>
                                    </p:set>
                                  </p:childTnLst>
                                </p:cTn>
                              </p:par>
                              <p:par>
                                <p:cTn id="14" presetID="3" presetClass="exit" presetSubtype="10" fill="hold" nodeType="withEffect">
                                  <p:stCondLst>
                                    <p:cond delay="0"/>
                                  </p:stCondLst>
                                  <p:childTnLst>
                                    <p:animEffect transition="out" filter="blinds(horizontal)">
                                      <p:cBhvr>
                                        <p:cTn id="15" dur="500"/>
                                        <p:tgtEl>
                                          <p:spTgt spid="116783"/>
                                        </p:tgtEl>
                                      </p:cBhvr>
                                    </p:animEffect>
                                    <p:set>
                                      <p:cBhvr>
                                        <p:cTn id="16" dur="1" fill="hold">
                                          <p:stCondLst>
                                            <p:cond delay="499"/>
                                          </p:stCondLst>
                                        </p:cTn>
                                        <p:tgtEl>
                                          <p:spTgt spid="116783"/>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767"/>
                                        </p:tgtEl>
                                        <p:attrNameLst>
                                          <p:attrName>style.visibility</p:attrName>
                                        </p:attrNameLst>
                                      </p:cBhvr>
                                      <p:to>
                                        <p:strVal val="visible"/>
                                      </p:to>
                                    </p:set>
                                  </p:childTnLst>
                                </p:cTn>
                              </p:par>
                              <p:par>
                                <p:cTn id="21" presetID="3" presetClass="exit" presetSubtype="10" fill="hold" nodeType="withEffect">
                                  <p:stCondLst>
                                    <p:cond delay="0"/>
                                  </p:stCondLst>
                                  <p:childTnLst>
                                    <p:animEffect transition="out" filter="blinds(horizontal)">
                                      <p:cBhvr>
                                        <p:cTn id="22" dur="500"/>
                                        <p:tgtEl>
                                          <p:spTgt spid="116786"/>
                                        </p:tgtEl>
                                      </p:cBhvr>
                                    </p:animEffect>
                                    <p:set>
                                      <p:cBhvr>
                                        <p:cTn id="23" dur="1" fill="hold">
                                          <p:stCondLst>
                                            <p:cond delay="499"/>
                                          </p:stCondLst>
                                        </p:cTn>
                                        <p:tgtEl>
                                          <p:spTgt spid="116786"/>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116770"/>
                                        </p:tgtEl>
                                        <p:attrNameLst>
                                          <p:attrName>style.visibility</p:attrName>
                                        </p:attrNameLst>
                                      </p:cBhvr>
                                      <p:to>
                                        <p:strVal val="visible"/>
                                      </p:to>
                                    </p:set>
                                  </p:childTnLst>
                                </p:cTn>
                              </p:par>
                              <p:par>
                                <p:cTn id="28" presetID="3" presetClass="exit" presetSubtype="10" fill="hold" nodeType="withEffect">
                                  <p:stCondLst>
                                    <p:cond delay="0"/>
                                  </p:stCondLst>
                                  <p:childTnLst>
                                    <p:animEffect transition="out" filter="blinds(horizontal)">
                                      <p:cBhvr>
                                        <p:cTn id="29" dur="500"/>
                                        <p:tgtEl>
                                          <p:spTgt spid="116815"/>
                                        </p:tgtEl>
                                      </p:cBhvr>
                                    </p:animEffect>
                                    <p:set>
                                      <p:cBhvr>
                                        <p:cTn id="30" dur="1" fill="hold">
                                          <p:stCondLst>
                                            <p:cond delay="499"/>
                                          </p:stCondLst>
                                        </p:cTn>
                                        <p:tgtEl>
                                          <p:spTgt spid="1168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1" grpId="0"/>
      <p:bldP spid="116764" grpId="0"/>
      <p:bldP spid="116767" grpId="0"/>
      <p:bldP spid="11677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646DA9E-330F-BBBF-984B-06502BE2D8D8}"/>
              </a:ext>
            </a:extLst>
          </p:cNvPr>
          <p:cNvSpPr>
            <a:spLocks noGrp="1" noChangeArrowheads="1"/>
          </p:cNvSpPr>
          <p:nvPr>
            <p:ph type="title"/>
          </p:nvPr>
        </p:nvSpPr>
        <p:spPr/>
        <p:txBody>
          <a:bodyPr/>
          <a:lstStyle/>
          <a:p>
            <a:r>
              <a:rPr lang="de-DE" altLang="de-DE"/>
              <a:t>Der Aufbau einer Zwiebel</a:t>
            </a:r>
          </a:p>
        </p:txBody>
      </p:sp>
      <p:grpSp>
        <p:nvGrpSpPr>
          <p:cNvPr id="6147" name="Group 42">
            <a:extLst>
              <a:ext uri="{FF2B5EF4-FFF2-40B4-BE49-F238E27FC236}">
                <a16:creationId xmlns:a16="http://schemas.microsoft.com/office/drawing/2014/main" id="{7C7244CC-4A72-4284-0D75-73E9D1791E40}"/>
              </a:ext>
            </a:extLst>
          </p:cNvPr>
          <p:cNvGrpSpPr>
            <a:grpSpLocks/>
          </p:cNvGrpSpPr>
          <p:nvPr/>
        </p:nvGrpSpPr>
        <p:grpSpPr bwMode="auto">
          <a:xfrm>
            <a:off x="468313" y="1196975"/>
            <a:ext cx="7127875" cy="4400550"/>
            <a:chOff x="295" y="754"/>
            <a:chExt cx="4490" cy="2772"/>
          </a:xfrm>
        </p:grpSpPr>
        <p:sp>
          <p:nvSpPr>
            <p:cNvPr id="6148" name="Text Box 3">
              <a:extLst>
                <a:ext uri="{FF2B5EF4-FFF2-40B4-BE49-F238E27FC236}">
                  <a16:creationId xmlns:a16="http://schemas.microsoft.com/office/drawing/2014/main" id="{DC9BFC86-F32E-00B7-74DC-7F97440C59B1}"/>
                </a:ext>
              </a:extLst>
            </p:cNvPr>
            <p:cNvSpPr txBox="1">
              <a:spLocks noChangeArrowheads="1"/>
            </p:cNvSpPr>
            <p:nvPr/>
          </p:nvSpPr>
          <p:spPr bwMode="auto">
            <a:xfrm>
              <a:off x="521" y="1933"/>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Schutzhülle</a:t>
              </a:r>
            </a:p>
          </p:txBody>
        </p:sp>
        <p:sp>
          <p:nvSpPr>
            <p:cNvPr id="6149" name="Text Box 5">
              <a:extLst>
                <a:ext uri="{FF2B5EF4-FFF2-40B4-BE49-F238E27FC236}">
                  <a16:creationId xmlns:a16="http://schemas.microsoft.com/office/drawing/2014/main" id="{84CF02F1-9CAA-E885-494A-1C4E010C1565}"/>
                </a:ext>
              </a:extLst>
            </p:cNvPr>
            <p:cNvSpPr txBox="1">
              <a:spLocks noChangeArrowheads="1"/>
            </p:cNvSpPr>
            <p:nvPr/>
          </p:nvSpPr>
          <p:spPr bwMode="auto">
            <a:xfrm>
              <a:off x="431" y="2341"/>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Ersatzzwiebel</a:t>
              </a:r>
            </a:p>
          </p:txBody>
        </p:sp>
        <p:sp>
          <p:nvSpPr>
            <p:cNvPr id="6150" name="Text Box 7">
              <a:extLst>
                <a:ext uri="{FF2B5EF4-FFF2-40B4-BE49-F238E27FC236}">
                  <a16:creationId xmlns:a16="http://schemas.microsoft.com/office/drawing/2014/main" id="{96235579-607E-3416-B967-923DADB4A293}"/>
                </a:ext>
              </a:extLst>
            </p:cNvPr>
            <p:cNvSpPr txBox="1">
              <a:spLocks noChangeArrowheads="1"/>
            </p:cNvSpPr>
            <p:nvPr/>
          </p:nvSpPr>
          <p:spPr bwMode="auto">
            <a:xfrm>
              <a:off x="612" y="3294"/>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sp>
          <p:nvSpPr>
            <p:cNvPr id="6151" name="Text Box 9">
              <a:extLst>
                <a:ext uri="{FF2B5EF4-FFF2-40B4-BE49-F238E27FC236}">
                  <a16:creationId xmlns:a16="http://schemas.microsoft.com/office/drawing/2014/main" id="{D757218F-7D8E-540D-8CED-59181547B366}"/>
                </a:ext>
              </a:extLst>
            </p:cNvPr>
            <p:cNvSpPr txBox="1">
              <a:spLocks noChangeArrowheads="1"/>
            </p:cNvSpPr>
            <p:nvPr/>
          </p:nvSpPr>
          <p:spPr bwMode="auto">
            <a:xfrm>
              <a:off x="3334" y="102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Sprossachse</a:t>
              </a:r>
            </a:p>
          </p:txBody>
        </p:sp>
        <p:pic>
          <p:nvPicPr>
            <p:cNvPr id="6153" name="Picture 25" descr="zwiebel">
              <a:extLst>
                <a:ext uri="{FF2B5EF4-FFF2-40B4-BE49-F238E27FC236}">
                  <a16:creationId xmlns:a16="http://schemas.microsoft.com/office/drawing/2014/main" id="{DBD341A5-1E47-E9C2-7B7D-F8ECC820A5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 y="754"/>
              <a:ext cx="1584" cy="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4" name="Group 26">
              <a:extLst>
                <a:ext uri="{FF2B5EF4-FFF2-40B4-BE49-F238E27FC236}">
                  <a16:creationId xmlns:a16="http://schemas.microsoft.com/office/drawing/2014/main" id="{627F5FE7-6D4E-D81C-A122-2A6D58E67716}"/>
                </a:ext>
              </a:extLst>
            </p:cNvPr>
            <p:cNvGrpSpPr>
              <a:grpSpLocks/>
            </p:cNvGrpSpPr>
            <p:nvPr/>
          </p:nvGrpSpPr>
          <p:grpSpPr bwMode="auto">
            <a:xfrm>
              <a:off x="295" y="1933"/>
              <a:ext cx="1815" cy="227"/>
              <a:chOff x="385" y="1117"/>
              <a:chExt cx="1815" cy="227"/>
            </a:xfrm>
          </p:grpSpPr>
          <p:sp>
            <p:nvSpPr>
              <p:cNvPr id="6165" name="Rectangle 27">
                <a:extLst>
                  <a:ext uri="{FF2B5EF4-FFF2-40B4-BE49-F238E27FC236}">
                    <a16:creationId xmlns:a16="http://schemas.microsoft.com/office/drawing/2014/main" id="{1E65BD76-5C0A-AB85-E54F-4CAAF05382F5}"/>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6" name="Line 28">
                <a:extLst>
                  <a:ext uri="{FF2B5EF4-FFF2-40B4-BE49-F238E27FC236}">
                    <a16:creationId xmlns:a16="http://schemas.microsoft.com/office/drawing/2014/main" id="{C3F54C62-C600-6F3E-9EEB-226A87F6192C}"/>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5" name="Group 29">
              <a:extLst>
                <a:ext uri="{FF2B5EF4-FFF2-40B4-BE49-F238E27FC236}">
                  <a16:creationId xmlns:a16="http://schemas.microsoft.com/office/drawing/2014/main" id="{0D0A4AB7-AF34-BFAD-23E9-BD7D9FFCAB14}"/>
                </a:ext>
              </a:extLst>
            </p:cNvPr>
            <p:cNvGrpSpPr>
              <a:grpSpLocks/>
            </p:cNvGrpSpPr>
            <p:nvPr/>
          </p:nvGrpSpPr>
          <p:grpSpPr bwMode="auto">
            <a:xfrm>
              <a:off x="295" y="2341"/>
              <a:ext cx="2132" cy="408"/>
              <a:chOff x="385" y="1661"/>
              <a:chExt cx="2132" cy="408"/>
            </a:xfrm>
          </p:grpSpPr>
          <p:sp>
            <p:nvSpPr>
              <p:cNvPr id="6163" name="Rectangle 30">
                <a:extLst>
                  <a:ext uri="{FF2B5EF4-FFF2-40B4-BE49-F238E27FC236}">
                    <a16:creationId xmlns:a16="http://schemas.microsoft.com/office/drawing/2014/main" id="{D22F5F5B-B479-DED6-1CE4-6B3064A5931D}"/>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4" name="Line 31">
                <a:extLst>
                  <a:ext uri="{FF2B5EF4-FFF2-40B4-BE49-F238E27FC236}">
                    <a16:creationId xmlns:a16="http://schemas.microsoft.com/office/drawing/2014/main" id="{82C63054-6ADA-ACE4-3541-81C9F35E3484}"/>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6156" name="Rectangle 32">
              <a:extLst>
                <a:ext uri="{FF2B5EF4-FFF2-40B4-BE49-F238E27FC236}">
                  <a16:creationId xmlns:a16="http://schemas.microsoft.com/office/drawing/2014/main" id="{42D31ED8-326E-E2F7-A549-B6B718BB51D9}"/>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57" name="Line 33">
              <a:extLst>
                <a:ext uri="{FF2B5EF4-FFF2-40B4-BE49-F238E27FC236}">
                  <a16:creationId xmlns:a16="http://schemas.microsoft.com/office/drawing/2014/main" id="{47E060E5-3B64-D9CF-2CA2-5F44FA30400D}"/>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58" name="Group 34">
              <a:extLst>
                <a:ext uri="{FF2B5EF4-FFF2-40B4-BE49-F238E27FC236}">
                  <a16:creationId xmlns:a16="http://schemas.microsoft.com/office/drawing/2014/main" id="{FD9FBA42-AE8E-4472-2B84-624FD970E859}"/>
                </a:ext>
              </a:extLst>
            </p:cNvPr>
            <p:cNvGrpSpPr>
              <a:grpSpLocks/>
            </p:cNvGrpSpPr>
            <p:nvPr/>
          </p:nvGrpSpPr>
          <p:grpSpPr bwMode="auto">
            <a:xfrm>
              <a:off x="476" y="3203"/>
              <a:ext cx="1724" cy="318"/>
              <a:chOff x="385" y="2160"/>
              <a:chExt cx="1724" cy="318"/>
            </a:xfrm>
          </p:grpSpPr>
          <p:sp>
            <p:nvSpPr>
              <p:cNvPr id="6161" name="Rectangle 35">
                <a:extLst>
                  <a:ext uri="{FF2B5EF4-FFF2-40B4-BE49-F238E27FC236}">
                    <a16:creationId xmlns:a16="http://schemas.microsoft.com/office/drawing/2014/main" id="{7E39388A-BBBA-1C7C-1370-CB72C0667420}"/>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2" name="Line 36">
                <a:extLst>
                  <a:ext uri="{FF2B5EF4-FFF2-40B4-BE49-F238E27FC236}">
                    <a16:creationId xmlns:a16="http://schemas.microsoft.com/office/drawing/2014/main" id="{FECB72C4-C44E-25FE-7236-C412DA96A5DD}"/>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D46F90-3059-F05C-3268-C9FD53F043F2}"/>
              </a:ext>
            </a:extLst>
          </p:cNvPr>
          <p:cNvSpPr>
            <a:spLocks noGrp="1" noChangeArrowheads="1"/>
          </p:cNvSpPr>
          <p:nvPr>
            <p:ph type="title"/>
          </p:nvPr>
        </p:nvSpPr>
        <p:spPr/>
        <p:txBody>
          <a:bodyPr/>
          <a:lstStyle/>
          <a:p>
            <a:r>
              <a:rPr lang="de-DE" altLang="de-DE"/>
              <a:t>Der Aufbau einer Zwiebel</a:t>
            </a:r>
          </a:p>
        </p:txBody>
      </p:sp>
      <p:sp>
        <p:nvSpPr>
          <p:cNvPr id="7171" name="Rectangle 4">
            <a:extLst>
              <a:ext uri="{FF2B5EF4-FFF2-40B4-BE49-F238E27FC236}">
                <a16:creationId xmlns:a16="http://schemas.microsoft.com/office/drawing/2014/main" id="{B221A37B-70EB-90E4-27B8-F3A2A56AEA5D}"/>
              </a:ext>
            </a:extLst>
          </p:cNvPr>
          <p:cNvSpPr>
            <a:spLocks noChangeArrowheads="1"/>
          </p:cNvSpPr>
          <p:nvPr/>
        </p:nvSpPr>
        <p:spPr bwMode="auto">
          <a:xfrm>
            <a:off x="5795963" y="40052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2" name="Rectangle 6">
            <a:extLst>
              <a:ext uri="{FF2B5EF4-FFF2-40B4-BE49-F238E27FC236}">
                <a16:creationId xmlns:a16="http://schemas.microsoft.com/office/drawing/2014/main" id="{E0AF86F0-7D3C-349E-C02B-14EDD25531A1}"/>
              </a:ext>
            </a:extLst>
          </p:cNvPr>
          <p:cNvSpPr>
            <a:spLocks noChangeArrowheads="1"/>
          </p:cNvSpPr>
          <p:nvPr/>
        </p:nvSpPr>
        <p:spPr bwMode="auto">
          <a:xfrm>
            <a:off x="5795963" y="4508500"/>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3" name="Rectangle 8">
            <a:extLst>
              <a:ext uri="{FF2B5EF4-FFF2-40B4-BE49-F238E27FC236}">
                <a16:creationId xmlns:a16="http://schemas.microsoft.com/office/drawing/2014/main" id="{71AE1785-6F99-EF28-C799-6AF3EA9E4797}"/>
              </a:ext>
            </a:extLst>
          </p:cNvPr>
          <p:cNvSpPr>
            <a:spLocks noChangeArrowheads="1"/>
          </p:cNvSpPr>
          <p:nvPr/>
        </p:nvSpPr>
        <p:spPr bwMode="auto">
          <a:xfrm>
            <a:off x="5795963" y="50133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5" name="Rectangle 12">
            <a:extLst>
              <a:ext uri="{FF2B5EF4-FFF2-40B4-BE49-F238E27FC236}">
                <a16:creationId xmlns:a16="http://schemas.microsoft.com/office/drawing/2014/main" id="{2B8A77AC-72B1-3E99-9776-9B64396F1094}"/>
              </a:ext>
            </a:extLst>
          </p:cNvPr>
          <p:cNvSpPr>
            <a:spLocks noChangeArrowheads="1"/>
          </p:cNvSpPr>
          <p:nvPr/>
        </p:nvSpPr>
        <p:spPr bwMode="auto">
          <a:xfrm>
            <a:off x="5795963" y="35004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76" name="Group 42">
            <a:extLst>
              <a:ext uri="{FF2B5EF4-FFF2-40B4-BE49-F238E27FC236}">
                <a16:creationId xmlns:a16="http://schemas.microsoft.com/office/drawing/2014/main" id="{8AF49B41-9D0B-66E7-243C-7026FD0A219C}"/>
              </a:ext>
            </a:extLst>
          </p:cNvPr>
          <p:cNvGrpSpPr>
            <a:grpSpLocks/>
          </p:cNvGrpSpPr>
          <p:nvPr/>
        </p:nvGrpSpPr>
        <p:grpSpPr bwMode="auto">
          <a:xfrm>
            <a:off x="468313" y="1196975"/>
            <a:ext cx="7343775" cy="4400550"/>
            <a:chOff x="295" y="754"/>
            <a:chExt cx="4626" cy="2772"/>
          </a:xfrm>
        </p:grpSpPr>
        <p:grpSp>
          <p:nvGrpSpPr>
            <p:cNvPr id="7177" name="Group 13">
              <a:extLst>
                <a:ext uri="{FF2B5EF4-FFF2-40B4-BE49-F238E27FC236}">
                  <a16:creationId xmlns:a16="http://schemas.microsoft.com/office/drawing/2014/main" id="{44EB2422-B5D0-223F-E221-BF1C8EE54CCB}"/>
                </a:ext>
              </a:extLst>
            </p:cNvPr>
            <p:cNvGrpSpPr>
              <a:grpSpLocks/>
            </p:cNvGrpSpPr>
            <p:nvPr/>
          </p:nvGrpSpPr>
          <p:grpSpPr bwMode="auto">
            <a:xfrm>
              <a:off x="3651" y="2205"/>
              <a:ext cx="1270" cy="227"/>
              <a:chOff x="431" y="3339"/>
              <a:chExt cx="1270" cy="227"/>
            </a:xfrm>
          </p:grpSpPr>
          <p:sp>
            <p:nvSpPr>
              <p:cNvPr id="7204" name="Rectangle 14">
                <a:extLst>
                  <a:ext uri="{FF2B5EF4-FFF2-40B4-BE49-F238E27FC236}">
                    <a16:creationId xmlns:a16="http://schemas.microsoft.com/office/drawing/2014/main" id="{2B00CEA7-1E92-8D7F-F327-C37FE8DD69F7}"/>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5" name="Text Box 15">
                <a:extLst>
                  <a:ext uri="{FF2B5EF4-FFF2-40B4-BE49-F238E27FC236}">
                    <a16:creationId xmlns:a16="http://schemas.microsoft.com/office/drawing/2014/main" id="{F7D11AA7-A710-7ACE-DEF7-B10C965F2C5D}"/>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Schutzhülle</a:t>
                </a:r>
              </a:p>
            </p:txBody>
          </p:sp>
        </p:grpSp>
        <p:grpSp>
          <p:nvGrpSpPr>
            <p:cNvPr id="7178" name="Group 16">
              <a:extLst>
                <a:ext uri="{FF2B5EF4-FFF2-40B4-BE49-F238E27FC236}">
                  <a16:creationId xmlns:a16="http://schemas.microsoft.com/office/drawing/2014/main" id="{5DE92080-EBF5-E5A6-5B77-34C05095A309}"/>
                </a:ext>
              </a:extLst>
            </p:cNvPr>
            <p:cNvGrpSpPr>
              <a:grpSpLocks/>
            </p:cNvGrpSpPr>
            <p:nvPr/>
          </p:nvGrpSpPr>
          <p:grpSpPr bwMode="auto">
            <a:xfrm>
              <a:off x="3651" y="2523"/>
              <a:ext cx="1270" cy="227"/>
              <a:chOff x="431" y="3657"/>
              <a:chExt cx="1270" cy="227"/>
            </a:xfrm>
          </p:grpSpPr>
          <p:sp>
            <p:nvSpPr>
              <p:cNvPr id="7202" name="Rectangle 17">
                <a:extLst>
                  <a:ext uri="{FF2B5EF4-FFF2-40B4-BE49-F238E27FC236}">
                    <a16:creationId xmlns:a16="http://schemas.microsoft.com/office/drawing/2014/main" id="{665045A0-5EC0-40DF-5B73-B9446566A346}"/>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18">
                <a:extLst>
                  <a:ext uri="{FF2B5EF4-FFF2-40B4-BE49-F238E27FC236}">
                    <a16:creationId xmlns:a16="http://schemas.microsoft.com/office/drawing/2014/main" id="{A46783D6-CA65-065E-4384-0D4789D857D7}"/>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Ersatzzwiebel</a:t>
                </a:r>
              </a:p>
            </p:txBody>
          </p:sp>
        </p:grpSp>
        <p:grpSp>
          <p:nvGrpSpPr>
            <p:cNvPr id="7179" name="Group 19">
              <a:extLst>
                <a:ext uri="{FF2B5EF4-FFF2-40B4-BE49-F238E27FC236}">
                  <a16:creationId xmlns:a16="http://schemas.microsoft.com/office/drawing/2014/main" id="{8883550E-F6DB-2772-D25B-441C32E2A7A9}"/>
                </a:ext>
              </a:extLst>
            </p:cNvPr>
            <p:cNvGrpSpPr>
              <a:grpSpLocks/>
            </p:cNvGrpSpPr>
            <p:nvPr/>
          </p:nvGrpSpPr>
          <p:grpSpPr bwMode="auto">
            <a:xfrm>
              <a:off x="3651" y="2840"/>
              <a:ext cx="1270" cy="227"/>
              <a:chOff x="1837" y="3339"/>
              <a:chExt cx="1270" cy="227"/>
            </a:xfrm>
          </p:grpSpPr>
          <p:sp>
            <p:nvSpPr>
              <p:cNvPr id="7200" name="Rectangle 20">
                <a:extLst>
                  <a:ext uri="{FF2B5EF4-FFF2-40B4-BE49-F238E27FC236}">
                    <a16:creationId xmlns:a16="http://schemas.microsoft.com/office/drawing/2014/main" id="{45D1F62C-0B63-598D-2229-3D93E2709280}"/>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1" name="Text Box 21">
                <a:extLst>
                  <a:ext uri="{FF2B5EF4-FFF2-40B4-BE49-F238E27FC236}">
                    <a16:creationId xmlns:a16="http://schemas.microsoft.com/office/drawing/2014/main" id="{39178DBA-FFD8-7CEF-D808-416A35A9B8C3}"/>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grpSp>
        <p:pic>
          <p:nvPicPr>
            <p:cNvPr id="7181" name="Picture 25" descr="zwiebel">
              <a:extLst>
                <a:ext uri="{FF2B5EF4-FFF2-40B4-BE49-F238E27FC236}">
                  <a16:creationId xmlns:a16="http://schemas.microsoft.com/office/drawing/2014/main" id="{64AE682E-0373-9F8E-4AA2-675C179990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 y="754"/>
              <a:ext cx="1584" cy="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2" name="Group 26">
              <a:extLst>
                <a:ext uri="{FF2B5EF4-FFF2-40B4-BE49-F238E27FC236}">
                  <a16:creationId xmlns:a16="http://schemas.microsoft.com/office/drawing/2014/main" id="{F6BC6192-FF76-A3A9-2EB2-4BC4484939A0}"/>
                </a:ext>
              </a:extLst>
            </p:cNvPr>
            <p:cNvGrpSpPr>
              <a:grpSpLocks/>
            </p:cNvGrpSpPr>
            <p:nvPr/>
          </p:nvGrpSpPr>
          <p:grpSpPr bwMode="auto">
            <a:xfrm>
              <a:off x="295" y="1933"/>
              <a:ext cx="1815" cy="227"/>
              <a:chOff x="385" y="1117"/>
              <a:chExt cx="1815" cy="227"/>
            </a:xfrm>
          </p:grpSpPr>
          <p:sp>
            <p:nvSpPr>
              <p:cNvPr id="7196" name="Rectangle 27">
                <a:extLst>
                  <a:ext uri="{FF2B5EF4-FFF2-40B4-BE49-F238E27FC236}">
                    <a16:creationId xmlns:a16="http://schemas.microsoft.com/office/drawing/2014/main" id="{054E157C-80BB-48F3-A658-62D561C2DD09}"/>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Line 28">
                <a:extLst>
                  <a:ext uri="{FF2B5EF4-FFF2-40B4-BE49-F238E27FC236}">
                    <a16:creationId xmlns:a16="http://schemas.microsoft.com/office/drawing/2014/main" id="{BD7638B5-B2AA-23E6-F856-7EF721AE9180}"/>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3" name="Group 29">
              <a:extLst>
                <a:ext uri="{FF2B5EF4-FFF2-40B4-BE49-F238E27FC236}">
                  <a16:creationId xmlns:a16="http://schemas.microsoft.com/office/drawing/2014/main" id="{C8496BDC-EBBA-8B01-9836-54E88CE41E8C}"/>
                </a:ext>
              </a:extLst>
            </p:cNvPr>
            <p:cNvGrpSpPr>
              <a:grpSpLocks/>
            </p:cNvGrpSpPr>
            <p:nvPr/>
          </p:nvGrpSpPr>
          <p:grpSpPr bwMode="auto">
            <a:xfrm>
              <a:off x="295" y="2341"/>
              <a:ext cx="2132" cy="408"/>
              <a:chOff x="385" y="1661"/>
              <a:chExt cx="2132" cy="408"/>
            </a:xfrm>
          </p:grpSpPr>
          <p:sp>
            <p:nvSpPr>
              <p:cNvPr id="7194" name="Rectangle 30">
                <a:extLst>
                  <a:ext uri="{FF2B5EF4-FFF2-40B4-BE49-F238E27FC236}">
                    <a16:creationId xmlns:a16="http://schemas.microsoft.com/office/drawing/2014/main" id="{EF3E578A-6C98-7CD3-0B3E-0D7D9D16ED67}"/>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5" name="Line 31">
                <a:extLst>
                  <a:ext uri="{FF2B5EF4-FFF2-40B4-BE49-F238E27FC236}">
                    <a16:creationId xmlns:a16="http://schemas.microsoft.com/office/drawing/2014/main" id="{09FD6122-91C5-BE18-F3EF-A68EE6CF608E}"/>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184" name="Rectangle 32">
              <a:extLst>
                <a:ext uri="{FF2B5EF4-FFF2-40B4-BE49-F238E27FC236}">
                  <a16:creationId xmlns:a16="http://schemas.microsoft.com/office/drawing/2014/main" id="{CDEFFE2E-4083-F4F3-AB35-185120028927}"/>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5" name="Line 33">
              <a:extLst>
                <a:ext uri="{FF2B5EF4-FFF2-40B4-BE49-F238E27FC236}">
                  <a16:creationId xmlns:a16="http://schemas.microsoft.com/office/drawing/2014/main" id="{B5C5C489-1D4F-61B6-6D75-BD532AD07779}"/>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6" name="Group 34">
              <a:extLst>
                <a:ext uri="{FF2B5EF4-FFF2-40B4-BE49-F238E27FC236}">
                  <a16:creationId xmlns:a16="http://schemas.microsoft.com/office/drawing/2014/main" id="{7347D660-6B8E-B599-A7BC-126F8835F2B3}"/>
                </a:ext>
              </a:extLst>
            </p:cNvPr>
            <p:cNvGrpSpPr>
              <a:grpSpLocks/>
            </p:cNvGrpSpPr>
            <p:nvPr/>
          </p:nvGrpSpPr>
          <p:grpSpPr bwMode="auto">
            <a:xfrm>
              <a:off x="476" y="3203"/>
              <a:ext cx="1724" cy="318"/>
              <a:chOff x="385" y="2160"/>
              <a:chExt cx="1724" cy="318"/>
            </a:xfrm>
          </p:grpSpPr>
          <p:sp>
            <p:nvSpPr>
              <p:cNvPr id="7192" name="Rectangle 35">
                <a:extLst>
                  <a:ext uri="{FF2B5EF4-FFF2-40B4-BE49-F238E27FC236}">
                    <a16:creationId xmlns:a16="http://schemas.microsoft.com/office/drawing/2014/main" id="{DC6796EB-64B6-9279-163F-62DFDF415E85}"/>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3" name="Line 36">
                <a:extLst>
                  <a:ext uri="{FF2B5EF4-FFF2-40B4-BE49-F238E27FC236}">
                    <a16:creationId xmlns:a16="http://schemas.microsoft.com/office/drawing/2014/main" id="{F628C341-7B70-B574-D46D-3273D5BBB06F}"/>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9" name="Group 39">
              <a:extLst>
                <a:ext uri="{FF2B5EF4-FFF2-40B4-BE49-F238E27FC236}">
                  <a16:creationId xmlns:a16="http://schemas.microsoft.com/office/drawing/2014/main" id="{452B7727-7A4C-F317-D1F2-C1CF5A664D57}"/>
                </a:ext>
              </a:extLst>
            </p:cNvPr>
            <p:cNvGrpSpPr>
              <a:grpSpLocks/>
            </p:cNvGrpSpPr>
            <p:nvPr/>
          </p:nvGrpSpPr>
          <p:grpSpPr bwMode="auto">
            <a:xfrm>
              <a:off x="3651" y="3158"/>
              <a:ext cx="1270" cy="227"/>
              <a:chOff x="3651" y="3158"/>
              <a:chExt cx="1270" cy="227"/>
            </a:xfrm>
          </p:grpSpPr>
          <p:sp>
            <p:nvSpPr>
              <p:cNvPr id="7190" name="Text Box 40">
                <a:extLst>
                  <a:ext uri="{FF2B5EF4-FFF2-40B4-BE49-F238E27FC236}">
                    <a16:creationId xmlns:a16="http://schemas.microsoft.com/office/drawing/2014/main" id="{272A2E13-0F1E-91CC-ABB4-2300432FE0FE}"/>
                  </a:ext>
                </a:extLst>
              </p:cNvPr>
              <p:cNvSpPr txBox="1">
                <a:spLocks noChangeArrowheads="1"/>
              </p:cNvSpPr>
              <p:nvPr/>
            </p:nvSpPr>
            <p:spPr bwMode="auto">
              <a:xfrm>
                <a:off x="3651" y="3158"/>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Sprossachse</a:t>
                </a:r>
              </a:p>
            </p:txBody>
          </p:sp>
          <p:sp>
            <p:nvSpPr>
              <p:cNvPr id="7191" name="Rectangle 41">
                <a:extLst>
                  <a:ext uri="{FF2B5EF4-FFF2-40B4-BE49-F238E27FC236}">
                    <a16:creationId xmlns:a16="http://schemas.microsoft.com/office/drawing/2014/main" id="{DCEFB3D3-E737-AB81-D56D-7A7BC0193FED}"/>
                  </a:ext>
                </a:extLst>
              </p:cNvPr>
              <p:cNvSpPr>
                <a:spLocks noChangeArrowheads="1"/>
              </p:cNvSpPr>
              <p:nvPr/>
            </p:nvSpPr>
            <p:spPr bwMode="auto">
              <a:xfrm>
                <a:off x="3651" y="3158"/>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57F2717-F94C-F21A-23BB-0EC7B2B83C2F}"/>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1705A5D4-3004-C12D-ECAE-DE092341BF1B}"/>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716017A2-568E-B0A7-B81E-A7E12B4BB23F}"/>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FF01B292-B6ED-3FB9-0132-5D36B660F7AC}"/>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111A3870-D137-6DE5-2C52-5DCE45833C91}"/>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2C7BB163-F678-14F0-DF6E-183072852B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593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40">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296</Words>
  <Application>Microsoft Office PowerPoint</Application>
  <PresentationFormat>Bildschirmpräsentation (4:3)</PresentationFormat>
  <Paragraphs>45</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1</vt:lpstr>
      <vt:lpstr>Benutzerdefiniertes Design</vt:lpstr>
      <vt:lpstr>Der Aufbau einer Zwiebel</vt:lpstr>
      <vt:lpstr>Der Aufbau einer Zwiebel</vt:lpstr>
      <vt:lpstr>Der Aufbau einer Zwiebel</vt:lpstr>
      <vt:lpstr>Der Aufbau einer Zwiebel</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Aufbau einer Zwiebel</dc:title>
  <dc:creator>Sabrina</dc:creator>
  <cp:lastModifiedBy>Sabrina</cp:lastModifiedBy>
  <cp:revision>168</cp:revision>
  <dcterms:created xsi:type="dcterms:W3CDTF">2008-04-29T08:40:23Z</dcterms:created>
  <dcterms:modified xsi:type="dcterms:W3CDTF">2023-06-01T04:41:32Z</dcterms:modified>
</cp:coreProperties>
</file>