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5"/>
  </p:notesMasterIdLst>
  <p:sldIdLst>
    <p:sldId id="312" r:id="rId2"/>
    <p:sldId id="307" r:id="rId3"/>
    <p:sldId id="311" r:id="rId4"/>
  </p:sldIdLst>
  <p:sldSz cx="9144000" cy="6858000" type="screen4x3"/>
  <p:notesSz cx="6797675" cy="9874250"/>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41B612"/>
    <a:srgbClr val="FFFF85"/>
    <a:srgbClr val="FCBE6C"/>
    <a:srgbClr val="F77C63"/>
    <a:srgbClr val="C5B7FF"/>
    <a:srgbClr val="8ED8A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5524" autoAdjust="0"/>
  </p:normalViewPr>
  <p:slideViewPr>
    <p:cSldViewPr>
      <p:cViewPr varScale="1">
        <p:scale>
          <a:sx n="111" d="100"/>
          <a:sy n="111" d="100"/>
        </p:scale>
        <p:origin x="1614" y="9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F3C2567-6210-8490-6C69-2354D6ACAF90}"/>
              </a:ext>
            </a:extLst>
          </p:cNvPr>
          <p:cNvSpPr>
            <a:spLocks noGrp="1" noChangeArrowheads="1"/>
          </p:cNvSpPr>
          <p:nvPr>
            <p:ph type="hdr" sz="quarter"/>
          </p:nvPr>
        </p:nvSpPr>
        <p:spPr bwMode="auto">
          <a:xfrm>
            <a:off x="0"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5" name="Rectangle 3">
            <a:extLst>
              <a:ext uri="{FF2B5EF4-FFF2-40B4-BE49-F238E27FC236}">
                <a16:creationId xmlns:a16="http://schemas.microsoft.com/office/drawing/2014/main" id="{D9A46F72-510B-5A4B-BD65-5527031B91F4}"/>
              </a:ext>
            </a:extLst>
          </p:cNvPr>
          <p:cNvSpPr>
            <a:spLocks noGrp="1" noChangeArrowheads="1"/>
          </p:cNvSpPr>
          <p:nvPr>
            <p:ph type="dt" idx="1"/>
          </p:nvPr>
        </p:nvSpPr>
        <p:spPr bwMode="auto">
          <a:xfrm>
            <a:off x="3849688"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algn="r" defTabSz="909638" eaLnBrk="1" hangingPunct="1">
              <a:defRPr sz="1200">
                <a:solidFill>
                  <a:schemeClr val="tx1"/>
                </a:solidFill>
                <a:latin typeface="Arial" charset="0"/>
                <a:cs typeface="+mn-cs"/>
              </a:defRPr>
            </a:lvl1pPr>
          </a:lstStyle>
          <a:p>
            <a:pPr>
              <a:defRPr/>
            </a:pPr>
            <a:endParaRPr lang="de-DE"/>
          </a:p>
        </p:txBody>
      </p:sp>
      <p:sp>
        <p:nvSpPr>
          <p:cNvPr id="2052" name="Rectangle 4">
            <a:extLst>
              <a:ext uri="{FF2B5EF4-FFF2-40B4-BE49-F238E27FC236}">
                <a16:creationId xmlns:a16="http://schemas.microsoft.com/office/drawing/2014/main" id="{DAC8B573-34AC-B636-9A8B-E9C48C4DE072}"/>
              </a:ext>
            </a:extLst>
          </p:cNvPr>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4DC2E139-EAF0-9389-AD2A-485EB4374B1A}"/>
              </a:ext>
            </a:extLst>
          </p:cNvPr>
          <p:cNvSpPr>
            <a:spLocks noGrp="1" noChangeArrowheads="1"/>
          </p:cNvSpPr>
          <p:nvPr>
            <p:ph type="body" sz="quarter" idx="3"/>
          </p:nvPr>
        </p:nvSpPr>
        <p:spPr bwMode="auto">
          <a:xfrm>
            <a:off x="679450" y="4691063"/>
            <a:ext cx="5438775" cy="4441825"/>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993B653B-B9E5-C6C3-028D-45FD7F4D47B4}"/>
              </a:ext>
            </a:extLst>
          </p:cNvPr>
          <p:cNvSpPr>
            <a:spLocks noGrp="1" noChangeArrowheads="1"/>
          </p:cNvSpPr>
          <p:nvPr>
            <p:ph type="ftr" sz="quarter" idx="4"/>
          </p:nvPr>
        </p:nvSpPr>
        <p:spPr bwMode="auto">
          <a:xfrm>
            <a:off x="0"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9" name="Rectangle 7">
            <a:extLst>
              <a:ext uri="{FF2B5EF4-FFF2-40B4-BE49-F238E27FC236}">
                <a16:creationId xmlns:a16="http://schemas.microsoft.com/office/drawing/2014/main" id="{A52A8DDD-62C0-CAD0-CB72-391435C30FFA}"/>
              </a:ext>
            </a:extLst>
          </p:cNvPr>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algn="r" defTabSz="909638" eaLnBrk="1" hangingPunct="1">
              <a:defRPr sz="1200" smtClean="0">
                <a:solidFill>
                  <a:schemeClr val="tx1"/>
                </a:solidFill>
              </a:defRPr>
            </a:lvl1pPr>
          </a:lstStyle>
          <a:p>
            <a:pPr>
              <a:defRPr/>
            </a:pPr>
            <a:fld id="{CC57992E-E2D6-4279-9424-06062BB19083}"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6275388" cy="527050"/>
          </a:xfrm>
          <a:prstGeom prst="rect">
            <a:avLst/>
          </a:prstGeom>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1470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Tree>
    <p:extLst>
      <p:ext uri="{BB962C8B-B14F-4D97-AF65-F5344CB8AC3E}">
        <p14:creationId xmlns:p14="http://schemas.microsoft.com/office/powerpoint/2010/main" val="738487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600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223020F7-C47B-EAF2-A415-7DF610626500}"/>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29" name="Text Box 14">
            <a:extLst>
              <a:ext uri="{FF2B5EF4-FFF2-40B4-BE49-F238E27FC236}">
                <a16:creationId xmlns:a16="http://schemas.microsoft.com/office/drawing/2014/main" id="{D245945A-01DF-AE6E-2473-0629EE792271}"/>
              </a:ext>
            </a:extLst>
          </p:cNvPr>
          <p:cNvSpPr txBox="1">
            <a:spLocks noChangeArrowheads="1"/>
          </p:cNvSpPr>
          <p:nvPr userDrawn="1"/>
        </p:nvSpPr>
        <p:spPr bwMode="auto">
          <a:xfrm>
            <a:off x="6877050" y="0"/>
            <a:ext cx="1943100" cy="461963"/>
          </a:xfrm>
          <a:prstGeom prst="rect">
            <a:avLst/>
          </a:prstGeom>
          <a:noFill/>
          <a:ln>
            <a:noFill/>
          </a:ln>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chemeClr val="folHlink"/>
                </a:solidFill>
              </a:rPr>
              <a:t>unterwegs 3</a:t>
            </a:r>
          </a:p>
        </p:txBody>
      </p:sp>
      <p:pic>
        <p:nvPicPr>
          <p:cNvPr id="1028" name="Picture 12">
            <a:extLst>
              <a:ext uri="{FF2B5EF4-FFF2-40B4-BE49-F238E27FC236}">
                <a16:creationId xmlns:a16="http://schemas.microsoft.com/office/drawing/2014/main" id="{821BB920-5AB2-3571-9D24-28F4C2AE2BC4}"/>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938" y="0"/>
            <a:ext cx="9159876"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9">
            <a:extLst>
              <a:ext uri="{FF2B5EF4-FFF2-40B4-BE49-F238E27FC236}">
                <a16:creationId xmlns:a16="http://schemas.microsoft.com/office/drawing/2014/main" id="{E9EDBF79-144E-0655-FDA6-49CC523304C9}"/>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3" descr="I:\500-vs_hs\Aushilfen\___Carina\Unterwegs\uw1_schriftzug_weiss.gif">
            <a:extLst>
              <a:ext uri="{FF2B5EF4-FFF2-40B4-BE49-F238E27FC236}">
                <a16:creationId xmlns:a16="http://schemas.microsoft.com/office/drawing/2014/main" id="{0008E59C-009B-F372-0192-D3AE012C4A62}"/>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feld 1">
            <a:extLst>
              <a:ext uri="{FF2B5EF4-FFF2-40B4-BE49-F238E27FC236}">
                <a16:creationId xmlns:a16="http://schemas.microsoft.com/office/drawing/2014/main" id="{C22BE78B-83AD-C03D-2098-EE850CD447DA}"/>
              </a:ext>
            </a:extLst>
          </p:cNvPr>
          <p:cNvSpPr txBox="1">
            <a:spLocks noChangeArrowheads="1"/>
          </p:cNvSpPr>
          <p:nvPr userDrawn="1"/>
        </p:nvSpPr>
        <p:spPr bwMode="auto">
          <a:xfrm>
            <a:off x="1835150" y="-128588"/>
            <a:ext cx="527050"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rgbClr val="FFFFFF"/>
                </a:solidFill>
                <a:latin typeface="+mj-lt"/>
              </a:rPr>
              <a:t>3</a:t>
            </a:r>
          </a:p>
        </p:txBody>
      </p:sp>
      <p:pic>
        <p:nvPicPr>
          <p:cNvPr id="1032" name="Picture 9">
            <a:extLst>
              <a:ext uri="{FF2B5EF4-FFF2-40B4-BE49-F238E27FC236}">
                <a16:creationId xmlns:a16="http://schemas.microsoft.com/office/drawing/2014/main" id="{45776093-74F1-2F8E-BEAB-A8E52DE2C4C4}"/>
              </a:ext>
            </a:extLst>
          </p:cNvPr>
          <p:cNvPicPr preferRelativeResize="0">
            <a:picLocks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9">
            <a:extLst>
              <a:ext uri="{FF2B5EF4-FFF2-40B4-BE49-F238E27FC236}">
                <a16:creationId xmlns:a16="http://schemas.microsoft.com/office/drawing/2014/main" id="{77A50F0F-A9FB-070A-1059-40F87A517EC4}"/>
              </a:ext>
            </a:extLst>
          </p:cNvPr>
          <p:cNvPicPr preferRelativeResize="0">
            <a:picLocks noChangeArrowheads="1"/>
          </p:cNvPicPr>
          <p:nvPr userDrawn="1"/>
        </p:nvPicPr>
        <p:blipFill>
          <a:blip r:embed="rId8"/>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5" name="Rechteck 21">
            <a:extLst>
              <a:ext uri="{FF2B5EF4-FFF2-40B4-BE49-F238E27FC236}">
                <a16:creationId xmlns:a16="http://schemas.microsoft.com/office/drawing/2014/main" id="{009EEADC-27D4-EF53-BE81-90E90CF1425F}"/>
              </a:ext>
            </a:extLst>
          </p:cNvPr>
          <p:cNvSpPr>
            <a:spLocks noChangeArrowheads="1"/>
          </p:cNvSpPr>
          <p:nvPr userDrawn="1"/>
        </p:nvSpPr>
        <p:spPr bwMode="auto">
          <a:xfrm>
            <a:off x="7938" y="6237288"/>
            <a:ext cx="9144000" cy="738187"/>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mn-cs"/>
              </a:rPr>
              <a:t> </a:t>
            </a:r>
            <a:r>
              <a:rPr lang="de-DE" altLang="de-DE" sz="1000" dirty="0">
                <a:solidFill>
                  <a:srgbClr val="333333"/>
                </a:solidFill>
                <a:latin typeface="Syntax LT Std" pitchFamily="34" charset="0"/>
                <a:cs typeface="+mn-cs"/>
              </a:rPr>
              <a:t>© Österreichischer Bundesverlag Schulbuch GmbH &amp; Co. KG, Wien 2025</a:t>
            </a: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feld 1">
            <a:extLst>
              <a:ext uri="{FF2B5EF4-FFF2-40B4-BE49-F238E27FC236}">
                <a16:creationId xmlns:a16="http://schemas.microsoft.com/office/drawing/2014/main" id="{55DAD797-7D2A-C51F-36A2-EF28E066CEB0}"/>
              </a:ext>
            </a:extLst>
          </p:cNvPr>
          <p:cNvSpPr txBox="1">
            <a:spLocks noChangeArrowheads="1"/>
          </p:cNvSpPr>
          <p:nvPr/>
        </p:nvSpPr>
        <p:spPr bwMode="auto">
          <a:xfrm>
            <a:off x="744304" y="2924175"/>
            <a:ext cx="773160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AT" altLang="de-DE" sz="4200" dirty="0">
                <a:latin typeface="Arial" panose="020B0604020202020204" pitchFamily="34" charset="0"/>
              </a:rPr>
              <a:t>Wir importieren und exportieren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098" name="Grafik 2">
            <a:extLst>
              <a:ext uri="{FF2B5EF4-FFF2-40B4-BE49-F238E27FC236}">
                <a16:creationId xmlns:a16="http://schemas.microsoft.com/office/drawing/2014/main" id="{97DAA31B-85EC-3879-F144-109DE6D6F3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175" y="2174875"/>
            <a:ext cx="7966075"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feld 48">
            <a:extLst>
              <a:ext uri="{FF2B5EF4-FFF2-40B4-BE49-F238E27FC236}">
                <a16:creationId xmlns:a16="http://schemas.microsoft.com/office/drawing/2014/main" id="{7054E3D7-168A-1053-0B00-3FF6296642CB}"/>
              </a:ext>
            </a:extLst>
          </p:cNvPr>
          <p:cNvSpPr txBox="1">
            <a:spLocks noChangeArrowheads="1"/>
          </p:cNvSpPr>
          <p:nvPr/>
        </p:nvSpPr>
        <p:spPr bwMode="auto">
          <a:xfrm>
            <a:off x="469900" y="755650"/>
            <a:ext cx="835057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dirty="0">
                <a:latin typeface="Arial" panose="020B0604020202020204" pitchFamily="34" charset="0"/>
              </a:rPr>
              <a:t>Das sind die wichtigsten Importwaren und die wichtigsten Exportwaren</a:t>
            </a:r>
          </a:p>
          <a:p>
            <a:pPr eaLnBrk="1" hangingPunct="1">
              <a:spcBef>
                <a:spcPct val="0"/>
              </a:spcBef>
              <a:buClrTx/>
              <a:buFontTx/>
              <a:buNone/>
            </a:pPr>
            <a:endParaRPr lang="de-DE" altLang="de-DE" sz="1600" dirty="0">
              <a:latin typeface="Arial" panose="020B0604020202020204" pitchFamily="34" charset="0"/>
            </a:endParaRPr>
          </a:p>
          <a:p>
            <a:pPr eaLnBrk="1" hangingPunct="1">
              <a:spcBef>
                <a:spcPct val="0"/>
              </a:spcBef>
              <a:buClrTx/>
              <a:buFontTx/>
              <a:buNone/>
            </a:pPr>
            <a:r>
              <a:rPr lang="de-DE" altLang="de-DE" sz="1600" dirty="0">
                <a:latin typeface="Arial" panose="020B0604020202020204" pitchFamily="34" charset="0"/>
              </a:rPr>
              <a:t>            Exporte                 Importe</a:t>
            </a:r>
          </a:p>
        </p:txBody>
      </p:sp>
      <p:cxnSp>
        <p:nvCxnSpPr>
          <p:cNvPr id="4100" name="Gerade Verbindung mit Pfeil 23">
            <a:extLst>
              <a:ext uri="{FF2B5EF4-FFF2-40B4-BE49-F238E27FC236}">
                <a16:creationId xmlns:a16="http://schemas.microsoft.com/office/drawing/2014/main" id="{11B4398C-4D4A-7088-B501-7AE97D4EB3B0}"/>
              </a:ext>
            </a:extLst>
          </p:cNvPr>
          <p:cNvCxnSpPr>
            <a:cxnSpLocks noChangeShapeType="1"/>
          </p:cNvCxnSpPr>
          <p:nvPr/>
        </p:nvCxnSpPr>
        <p:spPr bwMode="auto">
          <a:xfrm>
            <a:off x="539750" y="1412875"/>
            <a:ext cx="647700" cy="1588"/>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sp>
        <p:nvSpPr>
          <p:cNvPr id="26" name="Textfeld 25">
            <a:extLst>
              <a:ext uri="{FF2B5EF4-FFF2-40B4-BE49-F238E27FC236}">
                <a16:creationId xmlns:a16="http://schemas.microsoft.com/office/drawing/2014/main" id="{80901DD6-0DCC-6901-98F0-A5C0CA18E03B}"/>
              </a:ext>
            </a:extLst>
          </p:cNvPr>
          <p:cNvSpPr txBox="1">
            <a:spLocks noChangeArrowheads="1"/>
          </p:cNvSpPr>
          <p:nvPr/>
        </p:nvSpPr>
        <p:spPr bwMode="auto">
          <a:xfrm>
            <a:off x="179388" y="2420938"/>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27" name="Textfeld 26">
            <a:extLst>
              <a:ext uri="{FF2B5EF4-FFF2-40B4-BE49-F238E27FC236}">
                <a16:creationId xmlns:a16="http://schemas.microsoft.com/office/drawing/2014/main" id="{6ED5A521-62FF-C726-43CC-336FC0792AAA}"/>
              </a:ext>
            </a:extLst>
          </p:cNvPr>
          <p:cNvSpPr txBox="1">
            <a:spLocks noChangeArrowheads="1"/>
          </p:cNvSpPr>
          <p:nvPr/>
        </p:nvSpPr>
        <p:spPr bwMode="auto">
          <a:xfrm>
            <a:off x="179388" y="3429000"/>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28" name="Textfeld 27">
            <a:extLst>
              <a:ext uri="{FF2B5EF4-FFF2-40B4-BE49-F238E27FC236}">
                <a16:creationId xmlns:a16="http://schemas.microsoft.com/office/drawing/2014/main" id="{8F626F41-DADC-7936-B2A6-A84AD052FB60}"/>
              </a:ext>
            </a:extLst>
          </p:cNvPr>
          <p:cNvSpPr txBox="1">
            <a:spLocks noChangeArrowheads="1"/>
          </p:cNvSpPr>
          <p:nvPr/>
        </p:nvSpPr>
        <p:spPr bwMode="auto">
          <a:xfrm>
            <a:off x="179388" y="443706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29" name="Textfeld 28">
            <a:extLst>
              <a:ext uri="{FF2B5EF4-FFF2-40B4-BE49-F238E27FC236}">
                <a16:creationId xmlns:a16="http://schemas.microsoft.com/office/drawing/2014/main" id="{2A52BBAF-6AAD-B0B1-B1AF-EA8230B87305}"/>
              </a:ext>
            </a:extLst>
          </p:cNvPr>
          <p:cNvSpPr txBox="1">
            <a:spLocks noChangeArrowheads="1"/>
          </p:cNvSpPr>
          <p:nvPr/>
        </p:nvSpPr>
        <p:spPr bwMode="auto">
          <a:xfrm>
            <a:off x="8604250" y="2420938"/>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31" name="Textfeld 30">
            <a:extLst>
              <a:ext uri="{FF2B5EF4-FFF2-40B4-BE49-F238E27FC236}">
                <a16:creationId xmlns:a16="http://schemas.microsoft.com/office/drawing/2014/main" id="{159F39D1-36C6-AEB9-7C68-6E18EEC35054}"/>
              </a:ext>
            </a:extLst>
          </p:cNvPr>
          <p:cNvSpPr txBox="1">
            <a:spLocks noChangeArrowheads="1"/>
          </p:cNvSpPr>
          <p:nvPr/>
        </p:nvSpPr>
        <p:spPr bwMode="auto">
          <a:xfrm>
            <a:off x="8604250" y="3429000"/>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32" name="Textfeld 31">
            <a:extLst>
              <a:ext uri="{FF2B5EF4-FFF2-40B4-BE49-F238E27FC236}">
                <a16:creationId xmlns:a16="http://schemas.microsoft.com/office/drawing/2014/main" id="{04264356-BAAD-8E13-A4A0-D56BF30F7805}"/>
              </a:ext>
            </a:extLst>
          </p:cNvPr>
          <p:cNvSpPr txBox="1">
            <a:spLocks noChangeArrowheads="1"/>
          </p:cNvSpPr>
          <p:nvPr/>
        </p:nvSpPr>
        <p:spPr bwMode="auto">
          <a:xfrm>
            <a:off x="8604250" y="4365625"/>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33" name="Textfeld 32">
            <a:extLst>
              <a:ext uri="{FF2B5EF4-FFF2-40B4-BE49-F238E27FC236}">
                <a16:creationId xmlns:a16="http://schemas.microsoft.com/office/drawing/2014/main" id="{C24B28A4-F89F-BCA1-86B2-EBC8B83D2FBA}"/>
              </a:ext>
            </a:extLst>
          </p:cNvPr>
          <p:cNvSpPr txBox="1">
            <a:spLocks noChangeArrowheads="1"/>
          </p:cNvSpPr>
          <p:nvPr/>
        </p:nvSpPr>
        <p:spPr bwMode="auto">
          <a:xfrm>
            <a:off x="1763713" y="1876425"/>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34" name="Textfeld 33">
            <a:extLst>
              <a:ext uri="{FF2B5EF4-FFF2-40B4-BE49-F238E27FC236}">
                <a16:creationId xmlns:a16="http://schemas.microsoft.com/office/drawing/2014/main" id="{156AE763-8379-C5B3-2012-58F47A1424FB}"/>
              </a:ext>
            </a:extLst>
          </p:cNvPr>
          <p:cNvSpPr txBox="1">
            <a:spLocks noChangeArrowheads="1"/>
          </p:cNvSpPr>
          <p:nvPr/>
        </p:nvSpPr>
        <p:spPr bwMode="auto">
          <a:xfrm>
            <a:off x="2843213" y="191611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35" name="Textfeld 34">
            <a:extLst>
              <a:ext uri="{FF2B5EF4-FFF2-40B4-BE49-F238E27FC236}">
                <a16:creationId xmlns:a16="http://schemas.microsoft.com/office/drawing/2014/main" id="{BFBCA147-B9F9-009D-8914-553EAEAFB600}"/>
              </a:ext>
            </a:extLst>
          </p:cNvPr>
          <p:cNvSpPr txBox="1">
            <a:spLocks noChangeArrowheads="1"/>
          </p:cNvSpPr>
          <p:nvPr/>
        </p:nvSpPr>
        <p:spPr bwMode="auto">
          <a:xfrm>
            <a:off x="3924300" y="1916113"/>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endParaRPr lang="de-DE" altLang="de-DE" sz="2000">
              <a:solidFill>
                <a:srgbClr val="FF0000"/>
              </a:solidFill>
              <a:latin typeface="Arial" panose="020B0604020202020204" pitchFamily="34" charset="0"/>
            </a:endParaRPr>
          </a:p>
        </p:txBody>
      </p:sp>
      <p:sp>
        <p:nvSpPr>
          <p:cNvPr id="36" name="Textfeld 35">
            <a:extLst>
              <a:ext uri="{FF2B5EF4-FFF2-40B4-BE49-F238E27FC236}">
                <a16:creationId xmlns:a16="http://schemas.microsoft.com/office/drawing/2014/main" id="{A41BF79A-FA27-C4AF-0AA9-920149722E67}"/>
              </a:ext>
            </a:extLst>
          </p:cNvPr>
          <p:cNvSpPr txBox="1">
            <a:spLocks noChangeArrowheads="1"/>
          </p:cNvSpPr>
          <p:nvPr/>
        </p:nvSpPr>
        <p:spPr bwMode="auto">
          <a:xfrm>
            <a:off x="4932363" y="191611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endParaRPr lang="de-DE" altLang="de-DE" sz="2000">
              <a:solidFill>
                <a:srgbClr val="FF0000"/>
              </a:solidFill>
              <a:latin typeface="Arial" panose="020B0604020202020204" pitchFamily="34" charset="0"/>
            </a:endParaRPr>
          </a:p>
        </p:txBody>
      </p:sp>
      <p:sp>
        <p:nvSpPr>
          <p:cNvPr id="37" name="Textfeld 36">
            <a:extLst>
              <a:ext uri="{FF2B5EF4-FFF2-40B4-BE49-F238E27FC236}">
                <a16:creationId xmlns:a16="http://schemas.microsoft.com/office/drawing/2014/main" id="{9F4ECCF3-9B41-54FC-2CDC-C9D11C90F340}"/>
              </a:ext>
            </a:extLst>
          </p:cNvPr>
          <p:cNvSpPr txBox="1">
            <a:spLocks noChangeArrowheads="1"/>
          </p:cNvSpPr>
          <p:nvPr/>
        </p:nvSpPr>
        <p:spPr bwMode="auto">
          <a:xfrm>
            <a:off x="5940425" y="1916113"/>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endParaRPr lang="de-DE" altLang="de-DE" sz="2000">
              <a:solidFill>
                <a:srgbClr val="FF0000"/>
              </a:solidFill>
              <a:latin typeface="Arial" panose="020B0604020202020204" pitchFamily="34" charset="0"/>
            </a:endParaRPr>
          </a:p>
        </p:txBody>
      </p:sp>
      <p:sp>
        <p:nvSpPr>
          <p:cNvPr id="38" name="Textfeld 37">
            <a:extLst>
              <a:ext uri="{FF2B5EF4-FFF2-40B4-BE49-F238E27FC236}">
                <a16:creationId xmlns:a16="http://schemas.microsoft.com/office/drawing/2014/main" id="{B2FDB1AC-B174-3C67-D65C-21195F7DAD10}"/>
              </a:ext>
            </a:extLst>
          </p:cNvPr>
          <p:cNvSpPr txBox="1">
            <a:spLocks noChangeArrowheads="1"/>
          </p:cNvSpPr>
          <p:nvPr/>
        </p:nvSpPr>
        <p:spPr bwMode="auto">
          <a:xfrm>
            <a:off x="6948488" y="191611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endParaRPr lang="de-DE" altLang="de-DE" sz="2000">
              <a:solidFill>
                <a:srgbClr val="FF0000"/>
              </a:solidFill>
              <a:latin typeface="Arial" panose="020B0604020202020204" pitchFamily="34" charset="0"/>
            </a:endParaRPr>
          </a:p>
        </p:txBody>
      </p:sp>
      <p:sp>
        <p:nvSpPr>
          <p:cNvPr id="39" name="Textfeld 38">
            <a:extLst>
              <a:ext uri="{FF2B5EF4-FFF2-40B4-BE49-F238E27FC236}">
                <a16:creationId xmlns:a16="http://schemas.microsoft.com/office/drawing/2014/main" id="{051CE4F4-6CE2-1D27-4D15-91BDA942C948}"/>
              </a:ext>
            </a:extLst>
          </p:cNvPr>
          <p:cNvSpPr txBox="1">
            <a:spLocks noChangeArrowheads="1"/>
          </p:cNvSpPr>
          <p:nvPr/>
        </p:nvSpPr>
        <p:spPr bwMode="auto">
          <a:xfrm>
            <a:off x="1763713" y="5013325"/>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sp>
        <p:nvSpPr>
          <p:cNvPr id="40" name="Textfeld 39">
            <a:extLst>
              <a:ext uri="{FF2B5EF4-FFF2-40B4-BE49-F238E27FC236}">
                <a16:creationId xmlns:a16="http://schemas.microsoft.com/office/drawing/2014/main" id="{0BB92E55-86B4-3EA0-A716-E8C472C985F3}"/>
              </a:ext>
            </a:extLst>
          </p:cNvPr>
          <p:cNvSpPr txBox="1">
            <a:spLocks noChangeArrowheads="1"/>
          </p:cNvSpPr>
          <p:nvPr/>
        </p:nvSpPr>
        <p:spPr bwMode="auto">
          <a:xfrm>
            <a:off x="6751638" y="5013325"/>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00B0F0"/>
                </a:solidFill>
                <a:latin typeface="Arial" panose="020B0604020202020204" pitchFamily="34" charset="0"/>
              </a:rPr>
              <a:t>▲</a:t>
            </a:r>
          </a:p>
        </p:txBody>
      </p:sp>
      <p:cxnSp>
        <p:nvCxnSpPr>
          <p:cNvPr id="4115" name="Gerade Verbindung mit Pfeil 70">
            <a:extLst>
              <a:ext uri="{FF2B5EF4-FFF2-40B4-BE49-F238E27FC236}">
                <a16:creationId xmlns:a16="http://schemas.microsoft.com/office/drawing/2014/main" id="{CBDEFDFD-E295-A924-E18A-6AF97882EF38}"/>
              </a:ext>
            </a:extLst>
          </p:cNvPr>
          <p:cNvCxnSpPr>
            <a:cxnSpLocks noChangeShapeType="1"/>
          </p:cNvCxnSpPr>
          <p:nvPr/>
        </p:nvCxnSpPr>
        <p:spPr bwMode="auto">
          <a:xfrm>
            <a:off x="2195513" y="1412875"/>
            <a:ext cx="647700" cy="1588"/>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00" name="Gerade Verbindung mit Pfeil 99">
            <a:extLst>
              <a:ext uri="{FF2B5EF4-FFF2-40B4-BE49-F238E27FC236}">
                <a16:creationId xmlns:a16="http://schemas.microsoft.com/office/drawing/2014/main" id="{48ECE715-32B2-4AAC-AB67-525905696888}"/>
              </a:ext>
            </a:extLst>
          </p:cNvPr>
          <p:cNvCxnSpPr>
            <a:cxnSpLocks noChangeShapeType="1"/>
          </p:cNvCxnSpPr>
          <p:nvPr/>
        </p:nvCxnSpPr>
        <p:spPr bwMode="auto">
          <a:xfrm rot="10800000" flipV="1">
            <a:off x="2484438" y="4581525"/>
            <a:ext cx="719137" cy="215900"/>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146" name="Gerade Verbindung mit Pfeil 145">
            <a:extLst>
              <a:ext uri="{FF2B5EF4-FFF2-40B4-BE49-F238E27FC236}">
                <a16:creationId xmlns:a16="http://schemas.microsoft.com/office/drawing/2014/main" id="{1E7E2A8E-1991-8BF1-9304-8B7E0E473163}"/>
              </a:ext>
            </a:extLst>
          </p:cNvPr>
          <p:cNvCxnSpPr>
            <a:cxnSpLocks noChangeShapeType="1"/>
          </p:cNvCxnSpPr>
          <p:nvPr/>
        </p:nvCxnSpPr>
        <p:spPr bwMode="auto">
          <a:xfrm flipH="1" flipV="1">
            <a:off x="2300264" y="3265205"/>
            <a:ext cx="1766911" cy="1027396"/>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150" name="Gerade Verbindung mit Pfeil 149">
            <a:extLst>
              <a:ext uri="{FF2B5EF4-FFF2-40B4-BE49-F238E27FC236}">
                <a16:creationId xmlns:a16="http://schemas.microsoft.com/office/drawing/2014/main" id="{2E25E923-2B76-87A6-5B6A-6C047056391B}"/>
              </a:ext>
            </a:extLst>
          </p:cNvPr>
          <p:cNvCxnSpPr>
            <a:cxnSpLocks noChangeShapeType="1"/>
          </p:cNvCxnSpPr>
          <p:nvPr/>
        </p:nvCxnSpPr>
        <p:spPr bwMode="auto">
          <a:xfrm>
            <a:off x="1331913" y="3573463"/>
            <a:ext cx="1584325" cy="576262"/>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55" name="Gerade Verbindung mit Pfeil 154">
            <a:extLst>
              <a:ext uri="{FF2B5EF4-FFF2-40B4-BE49-F238E27FC236}">
                <a16:creationId xmlns:a16="http://schemas.microsoft.com/office/drawing/2014/main" id="{9BBBA591-2D2C-4FDF-2E76-C4A2CB0EC14B}"/>
              </a:ext>
            </a:extLst>
          </p:cNvPr>
          <p:cNvCxnSpPr>
            <a:cxnSpLocks noChangeShapeType="1"/>
          </p:cNvCxnSpPr>
          <p:nvPr/>
        </p:nvCxnSpPr>
        <p:spPr bwMode="auto">
          <a:xfrm>
            <a:off x="1331913" y="4292600"/>
            <a:ext cx="1511300" cy="73025"/>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68" name="Gerade Verbindung mit Pfeil 167">
            <a:extLst>
              <a:ext uri="{FF2B5EF4-FFF2-40B4-BE49-F238E27FC236}">
                <a16:creationId xmlns:a16="http://schemas.microsoft.com/office/drawing/2014/main" id="{CB3BDF3E-3618-D41E-E5B4-B5A7469663E5}"/>
              </a:ext>
            </a:extLst>
          </p:cNvPr>
          <p:cNvCxnSpPr>
            <a:cxnSpLocks noChangeShapeType="1"/>
          </p:cNvCxnSpPr>
          <p:nvPr/>
        </p:nvCxnSpPr>
        <p:spPr bwMode="auto">
          <a:xfrm rot="16200000" flipV="1">
            <a:off x="3348038" y="3141663"/>
            <a:ext cx="1223962" cy="1223962"/>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170" name="Gerade Verbindung mit Pfeil 169">
            <a:extLst>
              <a:ext uri="{FF2B5EF4-FFF2-40B4-BE49-F238E27FC236}">
                <a16:creationId xmlns:a16="http://schemas.microsoft.com/office/drawing/2014/main" id="{05D1EDD8-90C6-4964-41CB-E454C10AA350}"/>
              </a:ext>
            </a:extLst>
          </p:cNvPr>
          <p:cNvCxnSpPr>
            <a:cxnSpLocks noChangeShapeType="1"/>
            <a:stCxn id="13" idx="2"/>
          </p:cNvCxnSpPr>
          <p:nvPr/>
        </p:nvCxnSpPr>
        <p:spPr bwMode="auto">
          <a:xfrm>
            <a:off x="4094173" y="3129736"/>
            <a:ext cx="477827" cy="515164"/>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89" name="Gerade Verbindung mit Pfeil 188">
            <a:extLst>
              <a:ext uri="{FF2B5EF4-FFF2-40B4-BE49-F238E27FC236}">
                <a16:creationId xmlns:a16="http://schemas.microsoft.com/office/drawing/2014/main" id="{64FD05D8-0EA7-1A02-978B-FAB831E3C3C6}"/>
              </a:ext>
            </a:extLst>
          </p:cNvPr>
          <p:cNvCxnSpPr>
            <a:cxnSpLocks noChangeShapeType="1"/>
          </p:cNvCxnSpPr>
          <p:nvPr/>
        </p:nvCxnSpPr>
        <p:spPr bwMode="auto">
          <a:xfrm>
            <a:off x="5148263" y="3116197"/>
            <a:ext cx="0" cy="312803"/>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92" name="Gerade Verbindung mit Pfeil 191">
            <a:extLst>
              <a:ext uri="{FF2B5EF4-FFF2-40B4-BE49-F238E27FC236}">
                <a16:creationId xmlns:a16="http://schemas.microsoft.com/office/drawing/2014/main" id="{CC19B4F0-A2DB-C990-CDB8-22AA1DC495B8}"/>
              </a:ext>
            </a:extLst>
          </p:cNvPr>
          <p:cNvCxnSpPr>
            <a:cxnSpLocks noChangeShapeType="1"/>
          </p:cNvCxnSpPr>
          <p:nvPr/>
        </p:nvCxnSpPr>
        <p:spPr bwMode="auto">
          <a:xfrm flipH="1">
            <a:off x="5940425" y="3091919"/>
            <a:ext cx="227806" cy="265644"/>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94" name="Gerade Verbindung mit Pfeil 193">
            <a:extLst>
              <a:ext uri="{FF2B5EF4-FFF2-40B4-BE49-F238E27FC236}">
                <a16:creationId xmlns:a16="http://schemas.microsoft.com/office/drawing/2014/main" id="{F80119C5-1FDE-F670-D25F-66CE725370F8}"/>
              </a:ext>
            </a:extLst>
          </p:cNvPr>
          <p:cNvCxnSpPr>
            <a:cxnSpLocks noChangeShapeType="1"/>
          </p:cNvCxnSpPr>
          <p:nvPr/>
        </p:nvCxnSpPr>
        <p:spPr bwMode="auto">
          <a:xfrm flipV="1">
            <a:off x="6227763" y="3141663"/>
            <a:ext cx="792162" cy="431800"/>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196" name="Gerade Verbindung mit Pfeil 195">
            <a:extLst>
              <a:ext uri="{FF2B5EF4-FFF2-40B4-BE49-F238E27FC236}">
                <a16:creationId xmlns:a16="http://schemas.microsoft.com/office/drawing/2014/main" id="{75B48617-0FAD-C217-88C1-EDA063FCE406}"/>
              </a:ext>
            </a:extLst>
          </p:cNvPr>
          <p:cNvCxnSpPr>
            <a:cxnSpLocks noChangeShapeType="1"/>
          </p:cNvCxnSpPr>
          <p:nvPr/>
        </p:nvCxnSpPr>
        <p:spPr bwMode="auto">
          <a:xfrm flipV="1">
            <a:off x="6300788" y="3645694"/>
            <a:ext cx="1425574" cy="143669"/>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198" name="Gerade Verbindung mit Pfeil 197">
            <a:extLst>
              <a:ext uri="{FF2B5EF4-FFF2-40B4-BE49-F238E27FC236}">
                <a16:creationId xmlns:a16="http://schemas.microsoft.com/office/drawing/2014/main" id="{51E21571-CFB8-8E36-638D-394C147FA303}"/>
              </a:ext>
            </a:extLst>
          </p:cNvPr>
          <p:cNvCxnSpPr>
            <a:cxnSpLocks noChangeShapeType="1"/>
          </p:cNvCxnSpPr>
          <p:nvPr/>
        </p:nvCxnSpPr>
        <p:spPr bwMode="auto">
          <a:xfrm>
            <a:off x="5940425" y="4508500"/>
            <a:ext cx="792163" cy="144463"/>
          </a:xfrm>
          <a:prstGeom prst="straightConnector1">
            <a:avLst/>
          </a:prstGeom>
          <a:noFill/>
          <a:ln w="38100" algn="ctr">
            <a:solidFill>
              <a:srgbClr val="41B612"/>
            </a:solidFill>
            <a:round/>
            <a:headEnd type="oval" w="med" len="med"/>
            <a:tailEnd type="triangle" w="med" len="med"/>
          </a:ln>
          <a:extLst>
            <a:ext uri="{909E8E84-426E-40DD-AFC4-6F175D3DCCD1}">
              <a14:hiddenFill xmlns:a14="http://schemas.microsoft.com/office/drawing/2010/main">
                <a:noFill/>
              </a14:hiddenFill>
            </a:ext>
          </a:extLst>
        </p:spPr>
      </p:cxnSp>
      <p:cxnSp>
        <p:nvCxnSpPr>
          <p:cNvPr id="262" name="Gerade Verbindung mit Pfeil 261">
            <a:extLst>
              <a:ext uri="{FF2B5EF4-FFF2-40B4-BE49-F238E27FC236}">
                <a16:creationId xmlns:a16="http://schemas.microsoft.com/office/drawing/2014/main" id="{A09299DC-F8B6-22CA-1F14-7D2D3155E17A}"/>
              </a:ext>
            </a:extLst>
          </p:cNvPr>
          <p:cNvCxnSpPr>
            <a:cxnSpLocks noChangeShapeType="1"/>
          </p:cNvCxnSpPr>
          <p:nvPr/>
        </p:nvCxnSpPr>
        <p:spPr bwMode="auto">
          <a:xfrm flipH="1">
            <a:off x="6254245" y="2997200"/>
            <a:ext cx="1702306" cy="667183"/>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152" name="Gerade Verbindung mit Pfeil 151">
            <a:extLst>
              <a:ext uri="{FF2B5EF4-FFF2-40B4-BE49-F238E27FC236}">
                <a16:creationId xmlns:a16="http://schemas.microsoft.com/office/drawing/2014/main" id="{DBB4CF12-2B74-6FCC-6C6F-BF60EAEE54EE}"/>
              </a:ext>
            </a:extLst>
          </p:cNvPr>
          <p:cNvCxnSpPr>
            <a:cxnSpLocks noChangeShapeType="1"/>
          </p:cNvCxnSpPr>
          <p:nvPr/>
        </p:nvCxnSpPr>
        <p:spPr bwMode="auto">
          <a:xfrm>
            <a:off x="1417638" y="3141663"/>
            <a:ext cx="2001837" cy="1008062"/>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cxnSp>
        <p:nvCxnSpPr>
          <p:cNvPr id="200" name="Gerade Verbindung mit Pfeil 199">
            <a:extLst>
              <a:ext uri="{FF2B5EF4-FFF2-40B4-BE49-F238E27FC236}">
                <a16:creationId xmlns:a16="http://schemas.microsoft.com/office/drawing/2014/main" id="{A5F3B673-EF60-FFDB-B02E-01C663F97E1F}"/>
              </a:ext>
            </a:extLst>
          </p:cNvPr>
          <p:cNvCxnSpPr>
            <a:cxnSpLocks noChangeShapeType="1"/>
          </p:cNvCxnSpPr>
          <p:nvPr/>
        </p:nvCxnSpPr>
        <p:spPr bwMode="auto">
          <a:xfrm flipH="1" flipV="1">
            <a:off x="6115844" y="3978491"/>
            <a:ext cx="1840706" cy="314109"/>
          </a:xfrm>
          <a:prstGeom prst="straightConnector1">
            <a:avLst/>
          </a:prstGeom>
          <a:noFill/>
          <a:ln w="38100" algn="ctr">
            <a:solidFill>
              <a:srgbClr val="FF0000"/>
            </a:solidFill>
            <a:round/>
            <a:headEnd type="oval" w="med" len="med"/>
            <a:tailEnd type="triangle" w="med" len="med"/>
          </a:ln>
          <a:extLst>
            <a:ext uri="{909E8E84-426E-40DD-AFC4-6F175D3DCCD1}">
              <a14:hiddenFill xmlns:a14="http://schemas.microsoft.com/office/drawing/2010/main">
                <a:noFill/>
              </a14:hiddenFill>
            </a:ext>
          </a:extLst>
        </p:spPr>
      </p:cxnSp>
      <p:sp>
        <p:nvSpPr>
          <p:cNvPr id="2" name="Textfeld 48">
            <a:extLst>
              <a:ext uri="{FF2B5EF4-FFF2-40B4-BE49-F238E27FC236}">
                <a16:creationId xmlns:a16="http://schemas.microsoft.com/office/drawing/2014/main" id="{7071A873-6177-4BFB-29AF-1EA25B99FA6E}"/>
              </a:ext>
            </a:extLst>
          </p:cNvPr>
          <p:cNvSpPr txBox="1">
            <a:spLocks noChangeArrowheads="1"/>
          </p:cNvSpPr>
          <p:nvPr/>
        </p:nvSpPr>
        <p:spPr bwMode="auto">
          <a:xfrm>
            <a:off x="446087" y="2785675"/>
            <a:ext cx="15112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200" dirty="0">
                <a:latin typeface="Arial" panose="020B0604020202020204" pitchFamily="34" charset="0"/>
              </a:rPr>
              <a:t>Meeresfische</a:t>
            </a:r>
          </a:p>
        </p:txBody>
      </p:sp>
      <p:sp>
        <p:nvSpPr>
          <p:cNvPr id="3" name="Textfeld 48">
            <a:extLst>
              <a:ext uri="{FF2B5EF4-FFF2-40B4-BE49-F238E27FC236}">
                <a16:creationId xmlns:a16="http://schemas.microsoft.com/office/drawing/2014/main" id="{34E8AFD4-80BB-FBC2-4348-7AE4661C3F23}"/>
              </a:ext>
            </a:extLst>
          </p:cNvPr>
          <p:cNvSpPr txBox="1">
            <a:spLocks noChangeArrowheads="1"/>
          </p:cNvSpPr>
          <p:nvPr/>
        </p:nvSpPr>
        <p:spPr bwMode="auto">
          <a:xfrm>
            <a:off x="576264" y="3898245"/>
            <a:ext cx="7683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Erdöl</a:t>
            </a:r>
          </a:p>
        </p:txBody>
      </p:sp>
      <p:sp>
        <p:nvSpPr>
          <p:cNvPr id="4" name="Textfeld 48">
            <a:extLst>
              <a:ext uri="{FF2B5EF4-FFF2-40B4-BE49-F238E27FC236}">
                <a16:creationId xmlns:a16="http://schemas.microsoft.com/office/drawing/2014/main" id="{B3B638EA-5B90-B57E-427B-68E972954F02}"/>
              </a:ext>
            </a:extLst>
          </p:cNvPr>
          <p:cNvSpPr txBox="1">
            <a:spLocks noChangeArrowheads="1"/>
          </p:cNvSpPr>
          <p:nvPr/>
        </p:nvSpPr>
        <p:spPr bwMode="auto">
          <a:xfrm>
            <a:off x="576439" y="4970555"/>
            <a:ext cx="7683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Erdgas</a:t>
            </a:r>
          </a:p>
        </p:txBody>
      </p:sp>
      <p:sp>
        <p:nvSpPr>
          <p:cNvPr id="5" name="Textfeld 48">
            <a:extLst>
              <a:ext uri="{FF2B5EF4-FFF2-40B4-BE49-F238E27FC236}">
                <a16:creationId xmlns:a16="http://schemas.microsoft.com/office/drawing/2014/main" id="{3ECC4136-E79A-3C92-0CCB-E63DEBF986DE}"/>
              </a:ext>
            </a:extLst>
          </p:cNvPr>
          <p:cNvSpPr txBox="1">
            <a:spLocks noChangeArrowheads="1"/>
          </p:cNvSpPr>
          <p:nvPr/>
        </p:nvSpPr>
        <p:spPr bwMode="auto">
          <a:xfrm>
            <a:off x="1484488" y="4900291"/>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Düngemittel</a:t>
            </a:r>
          </a:p>
        </p:txBody>
      </p:sp>
      <p:sp>
        <p:nvSpPr>
          <p:cNvPr id="6" name="Textfeld 48">
            <a:extLst>
              <a:ext uri="{FF2B5EF4-FFF2-40B4-BE49-F238E27FC236}">
                <a16:creationId xmlns:a16="http://schemas.microsoft.com/office/drawing/2014/main" id="{C8BF3566-479C-677B-C501-89A5D46BEDBD}"/>
              </a:ext>
            </a:extLst>
          </p:cNvPr>
          <p:cNvSpPr txBox="1">
            <a:spLocks noChangeArrowheads="1"/>
          </p:cNvSpPr>
          <p:nvPr/>
        </p:nvSpPr>
        <p:spPr bwMode="auto">
          <a:xfrm>
            <a:off x="6383697" y="4873237"/>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Elektronik</a:t>
            </a:r>
          </a:p>
        </p:txBody>
      </p:sp>
      <p:sp>
        <p:nvSpPr>
          <p:cNvPr id="7" name="Textfeld 48">
            <a:extLst>
              <a:ext uri="{FF2B5EF4-FFF2-40B4-BE49-F238E27FC236}">
                <a16:creationId xmlns:a16="http://schemas.microsoft.com/office/drawing/2014/main" id="{279F3F3E-FF96-DCF2-1614-316A8ACE0FF4}"/>
              </a:ext>
            </a:extLst>
          </p:cNvPr>
          <p:cNvSpPr txBox="1">
            <a:spLocks noChangeArrowheads="1"/>
          </p:cNvSpPr>
          <p:nvPr/>
        </p:nvSpPr>
        <p:spPr bwMode="auto">
          <a:xfrm>
            <a:off x="7622340" y="4900290"/>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Autos</a:t>
            </a:r>
          </a:p>
        </p:txBody>
      </p:sp>
      <p:sp>
        <p:nvSpPr>
          <p:cNvPr id="8" name="Textfeld 48">
            <a:extLst>
              <a:ext uri="{FF2B5EF4-FFF2-40B4-BE49-F238E27FC236}">
                <a16:creationId xmlns:a16="http://schemas.microsoft.com/office/drawing/2014/main" id="{6D7FA04B-F395-EE63-AC29-717F9ADB24E7}"/>
              </a:ext>
            </a:extLst>
          </p:cNvPr>
          <p:cNvSpPr txBox="1">
            <a:spLocks noChangeArrowheads="1"/>
          </p:cNvSpPr>
          <p:nvPr/>
        </p:nvSpPr>
        <p:spPr bwMode="auto">
          <a:xfrm>
            <a:off x="7646283" y="3860800"/>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Motoren</a:t>
            </a:r>
          </a:p>
        </p:txBody>
      </p:sp>
      <p:sp>
        <p:nvSpPr>
          <p:cNvPr id="9" name="Textfeld 48">
            <a:extLst>
              <a:ext uri="{FF2B5EF4-FFF2-40B4-BE49-F238E27FC236}">
                <a16:creationId xmlns:a16="http://schemas.microsoft.com/office/drawing/2014/main" id="{E2B5A634-13F3-3F34-2F84-F1F26E22A681}"/>
              </a:ext>
            </a:extLst>
          </p:cNvPr>
          <p:cNvSpPr txBox="1">
            <a:spLocks noChangeArrowheads="1"/>
          </p:cNvSpPr>
          <p:nvPr/>
        </p:nvSpPr>
        <p:spPr bwMode="auto">
          <a:xfrm>
            <a:off x="7762963" y="2857887"/>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Kohle</a:t>
            </a:r>
          </a:p>
        </p:txBody>
      </p:sp>
      <p:sp>
        <p:nvSpPr>
          <p:cNvPr id="10" name="Textfeld 48">
            <a:extLst>
              <a:ext uri="{FF2B5EF4-FFF2-40B4-BE49-F238E27FC236}">
                <a16:creationId xmlns:a16="http://schemas.microsoft.com/office/drawing/2014/main" id="{2536325F-02DB-B2EF-DABF-CA5B2061D42A}"/>
              </a:ext>
            </a:extLst>
          </p:cNvPr>
          <p:cNvSpPr txBox="1">
            <a:spLocks noChangeArrowheads="1"/>
          </p:cNvSpPr>
          <p:nvPr/>
        </p:nvSpPr>
        <p:spPr bwMode="auto">
          <a:xfrm>
            <a:off x="6632044" y="2839198"/>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Wein</a:t>
            </a:r>
          </a:p>
        </p:txBody>
      </p:sp>
      <p:sp>
        <p:nvSpPr>
          <p:cNvPr id="11" name="Textfeld 48">
            <a:extLst>
              <a:ext uri="{FF2B5EF4-FFF2-40B4-BE49-F238E27FC236}">
                <a16:creationId xmlns:a16="http://schemas.microsoft.com/office/drawing/2014/main" id="{C06E3607-1B07-81FA-2DC5-9F7A26C71D1A}"/>
              </a:ext>
            </a:extLst>
          </p:cNvPr>
          <p:cNvSpPr txBox="1">
            <a:spLocks noChangeArrowheads="1"/>
          </p:cNvSpPr>
          <p:nvPr/>
        </p:nvSpPr>
        <p:spPr bwMode="auto">
          <a:xfrm>
            <a:off x="5684917" y="2814919"/>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Holz</a:t>
            </a:r>
          </a:p>
        </p:txBody>
      </p:sp>
      <p:sp>
        <p:nvSpPr>
          <p:cNvPr id="12" name="Textfeld 48">
            <a:extLst>
              <a:ext uri="{FF2B5EF4-FFF2-40B4-BE49-F238E27FC236}">
                <a16:creationId xmlns:a16="http://schemas.microsoft.com/office/drawing/2014/main" id="{D177EE76-09E2-08C5-653F-E02A70CCCB3B}"/>
              </a:ext>
            </a:extLst>
          </p:cNvPr>
          <p:cNvSpPr txBox="1">
            <a:spLocks noChangeArrowheads="1"/>
          </p:cNvSpPr>
          <p:nvPr/>
        </p:nvSpPr>
        <p:spPr bwMode="auto">
          <a:xfrm>
            <a:off x="4590343" y="2820988"/>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Früchte</a:t>
            </a:r>
          </a:p>
        </p:txBody>
      </p:sp>
      <p:sp>
        <p:nvSpPr>
          <p:cNvPr id="13" name="Textfeld 48">
            <a:extLst>
              <a:ext uri="{FF2B5EF4-FFF2-40B4-BE49-F238E27FC236}">
                <a16:creationId xmlns:a16="http://schemas.microsoft.com/office/drawing/2014/main" id="{20DEEF0B-6B30-BA5A-97BF-D39993EAA431}"/>
              </a:ext>
            </a:extLst>
          </p:cNvPr>
          <p:cNvSpPr txBox="1">
            <a:spLocks noChangeArrowheads="1"/>
          </p:cNvSpPr>
          <p:nvPr/>
        </p:nvSpPr>
        <p:spPr bwMode="auto">
          <a:xfrm>
            <a:off x="3576735" y="2852737"/>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Bekleidung</a:t>
            </a:r>
          </a:p>
        </p:txBody>
      </p:sp>
      <p:sp>
        <p:nvSpPr>
          <p:cNvPr id="14" name="Textfeld 48">
            <a:extLst>
              <a:ext uri="{FF2B5EF4-FFF2-40B4-BE49-F238E27FC236}">
                <a16:creationId xmlns:a16="http://schemas.microsoft.com/office/drawing/2014/main" id="{347BE320-0FBE-2AD9-446E-632A99F0DBBF}"/>
              </a:ext>
            </a:extLst>
          </p:cNvPr>
          <p:cNvSpPr txBox="1">
            <a:spLocks noChangeArrowheads="1"/>
          </p:cNvSpPr>
          <p:nvPr/>
        </p:nvSpPr>
        <p:spPr bwMode="auto">
          <a:xfrm>
            <a:off x="2531055" y="2859232"/>
            <a:ext cx="10348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Schi</a:t>
            </a:r>
          </a:p>
        </p:txBody>
      </p:sp>
      <p:sp>
        <p:nvSpPr>
          <p:cNvPr id="15" name="Textfeld 48">
            <a:extLst>
              <a:ext uri="{FF2B5EF4-FFF2-40B4-BE49-F238E27FC236}">
                <a16:creationId xmlns:a16="http://schemas.microsoft.com/office/drawing/2014/main" id="{91C460D6-5BDB-C7C5-2C7B-59076EF4E86A}"/>
              </a:ext>
            </a:extLst>
          </p:cNvPr>
          <p:cNvSpPr txBox="1">
            <a:spLocks noChangeArrowheads="1"/>
          </p:cNvSpPr>
          <p:nvPr/>
        </p:nvSpPr>
        <p:spPr bwMode="auto">
          <a:xfrm>
            <a:off x="1527399" y="2803540"/>
            <a:ext cx="1034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200" dirty="0">
                <a:latin typeface="Arial" panose="020B0604020202020204" pitchFamily="34" charset="0"/>
              </a:rPr>
              <a:t>chemische Produkte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0"/>
                                        </p:tgtEl>
                                        <p:attrNameLst>
                                          <p:attrName>style.visibility</p:attrName>
                                        </p:attrNameLst>
                                      </p:cBhvr>
                                      <p:to>
                                        <p:strVal val="visible"/>
                                      </p:to>
                                    </p:set>
                                  </p:childTnLst>
                                </p:cTn>
                              </p:par>
                            </p:childTnLst>
                          </p:cTn>
                        </p:par>
                        <p:par>
                          <p:cTn id="11" fill="hold" nodeType="afterGroup">
                            <p:stCondLst>
                              <p:cond delay="0"/>
                            </p:stCondLst>
                            <p:childTnLst>
                              <p:par>
                                <p:cTn id="12" presetID="1" presetClass="exit" presetSubtype="0" fill="hold" grpId="1" nodeType="afterEffect">
                                  <p:stCondLst>
                                    <p:cond delay="500"/>
                                  </p:stCondLst>
                                  <p:childTnLst>
                                    <p:set>
                                      <p:cBhvr>
                                        <p:cTn id="13" dur="1" fill="hold">
                                          <p:stCondLst>
                                            <p:cond delay="0"/>
                                          </p:stCondLst>
                                        </p:cTn>
                                        <p:tgtEl>
                                          <p:spTgt spid="39"/>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0"/>
                                          </p:stCondLst>
                                        </p:cTn>
                                        <p:tgtEl>
                                          <p:spTgt spid="155"/>
                                        </p:tgtEl>
                                        <p:attrNameLst>
                                          <p:attrName>style.visibility</p:attrName>
                                        </p:attrNameLst>
                                      </p:cBhvr>
                                      <p:to>
                                        <p:strVal val="visible"/>
                                      </p:to>
                                    </p:set>
                                  </p:childTnLst>
                                </p:cTn>
                              </p:par>
                            </p:childTnLst>
                          </p:cTn>
                        </p:par>
                        <p:par>
                          <p:cTn id="22" fill="hold" nodeType="afterGroup">
                            <p:stCondLst>
                              <p:cond delay="0"/>
                            </p:stCondLst>
                            <p:childTnLst>
                              <p:par>
                                <p:cTn id="23" presetID="1" presetClass="exit" presetSubtype="0" fill="hold" grpId="1" nodeType="afterEffect">
                                  <p:stCondLst>
                                    <p:cond delay="500"/>
                                  </p:stCondLst>
                                  <p:childTnLst>
                                    <p:set>
                                      <p:cBhvr>
                                        <p:cTn id="24" dur="1" fill="hold">
                                          <p:stCondLst>
                                            <p:cond delay="0"/>
                                          </p:stCondLst>
                                        </p:cTn>
                                        <p:tgtEl>
                                          <p:spTgt spid="28"/>
                                        </p:tgtEl>
                                        <p:attrNameLst>
                                          <p:attrName>style.visibility</p:attrName>
                                        </p:attrNameLst>
                                      </p:cBhvr>
                                      <p:to>
                                        <p:strVal val="hidden"/>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50"/>
                                        </p:tgtEl>
                                        <p:attrNameLst>
                                          <p:attrName>style.visibility</p:attrName>
                                        </p:attrNameLst>
                                      </p:cBhvr>
                                      <p:to>
                                        <p:strVal val="visible"/>
                                      </p:to>
                                    </p:set>
                                  </p:childTnLst>
                                </p:cTn>
                              </p:par>
                            </p:childTnLst>
                          </p:cTn>
                        </p:par>
                        <p:par>
                          <p:cTn id="33" fill="hold" nodeType="afterGroup">
                            <p:stCondLst>
                              <p:cond delay="0"/>
                            </p:stCondLst>
                            <p:childTnLst>
                              <p:par>
                                <p:cTn id="34" presetID="1" presetClass="exit" presetSubtype="0" fill="hold" grpId="1" nodeType="afterEffect">
                                  <p:stCondLst>
                                    <p:cond delay="500"/>
                                  </p:stCondLst>
                                  <p:childTnLst>
                                    <p:set>
                                      <p:cBhvr>
                                        <p:cTn id="35" dur="1" fill="hold">
                                          <p:stCondLst>
                                            <p:cond delay="0"/>
                                          </p:stCondLst>
                                        </p:cTn>
                                        <p:tgtEl>
                                          <p:spTgt spid="27"/>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6"/>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nodeType="clickEffect">
                                  <p:stCondLst>
                                    <p:cond delay="0"/>
                                  </p:stCondLst>
                                  <p:childTnLst>
                                    <p:set>
                                      <p:cBhvr>
                                        <p:cTn id="43" dur="1" fill="hold">
                                          <p:stCondLst>
                                            <p:cond delay="0"/>
                                          </p:stCondLst>
                                        </p:cTn>
                                        <p:tgtEl>
                                          <p:spTgt spid="152"/>
                                        </p:tgtEl>
                                        <p:attrNameLst>
                                          <p:attrName>style.visibility</p:attrName>
                                        </p:attrNameLst>
                                      </p:cBhvr>
                                      <p:to>
                                        <p:strVal val="visible"/>
                                      </p:to>
                                    </p:set>
                                  </p:childTnLst>
                                </p:cTn>
                              </p:par>
                            </p:childTnLst>
                          </p:cTn>
                        </p:par>
                        <p:par>
                          <p:cTn id="44" fill="hold" nodeType="afterGroup">
                            <p:stCondLst>
                              <p:cond delay="0"/>
                            </p:stCondLst>
                            <p:childTnLst>
                              <p:par>
                                <p:cTn id="45" presetID="1" presetClass="exit" presetSubtype="0" fill="hold" grpId="1" nodeType="afterEffect">
                                  <p:stCondLst>
                                    <p:cond delay="500"/>
                                  </p:stCondLst>
                                  <p:childTnLst>
                                    <p:set>
                                      <p:cBhvr>
                                        <p:cTn id="46" dur="1" fill="hold">
                                          <p:stCondLst>
                                            <p:cond delay="0"/>
                                          </p:stCondLst>
                                        </p:cTn>
                                        <p:tgtEl>
                                          <p:spTgt spid="26"/>
                                        </p:tgtEl>
                                        <p:attrNameLst>
                                          <p:attrName>style.visibility</p:attrName>
                                        </p:attrNameLst>
                                      </p:cBhvr>
                                      <p:to>
                                        <p:strVal val="hidden"/>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46"/>
                                        </p:tgtEl>
                                        <p:attrNameLst>
                                          <p:attrName>style.visibility</p:attrName>
                                        </p:attrNameLst>
                                      </p:cBhvr>
                                      <p:to>
                                        <p:strVal val="visible"/>
                                      </p:to>
                                    </p:set>
                                  </p:childTnLst>
                                </p:cTn>
                              </p:par>
                            </p:childTnLst>
                          </p:cTn>
                        </p:par>
                        <p:par>
                          <p:cTn id="55" fill="hold" nodeType="afterGroup">
                            <p:stCondLst>
                              <p:cond delay="0"/>
                            </p:stCondLst>
                            <p:childTnLst>
                              <p:par>
                                <p:cTn id="56" presetID="1" presetClass="exit" presetSubtype="0" fill="hold" grpId="1" nodeType="afterEffect">
                                  <p:stCondLst>
                                    <p:cond delay="500"/>
                                  </p:stCondLst>
                                  <p:childTnLst>
                                    <p:set>
                                      <p:cBhvr>
                                        <p:cTn id="57" dur="1" fill="hold">
                                          <p:stCondLst>
                                            <p:cond delay="0"/>
                                          </p:stCondLst>
                                        </p:cTn>
                                        <p:tgtEl>
                                          <p:spTgt spid="33"/>
                                        </p:tgtEl>
                                        <p:attrNameLst>
                                          <p:attrName>style.visibility</p:attrName>
                                        </p:attrNameLst>
                                      </p:cBhvr>
                                      <p:to>
                                        <p:strVal val="hidden"/>
                                      </p:to>
                                    </p:set>
                                  </p:child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34"/>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nodeType="clickEffect">
                                  <p:stCondLst>
                                    <p:cond delay="0"/>
                                  </p:stCondLst>
                                  <p:childTnLst>
                                    <p:set>
                                      <p:cBhvr>
                                        <p:cTn id="65" dur="1" fill="hold">
                                          <p:stCondLst>
                                            <p:cond delay="0"/>
                                          </p:stCondLst>
                                        </p:cTn>
                                        <p:tgtEl>
                                          <p:spTgt spid="168"/>
                                        </p:tgtEl>
                                        <p:attrNameLst>
                                          <p:attrName>style.visibility</p:attrName>
                                        </p:attrNameLst>
                                      </p:cBhvr>
                                      <p:to>
                                        <p:strVal val="visible"/>
                                      </p:to>
                                    </p:set>
                                  </p:childTnLst>
                                </p:cTn>
                              </p:par>
                            </p:childTnLst>
                          </p:cTn>
                        </p:par>
                        <p:par>
                          <p:cTn id="66" fill="hold" nodeType="afterGroup">
                            <p:stCondLst>
                              <p:cond delay="0"/>
                            </p:stCondLst>
                            <p:childTnLst>
                              <p:par>
                                <p:cTn id="67" presetID="1" presetClass="exit" presetSubtype="0" fill="hold" grpId="1" nodeType="afterEffect">
                                  <p:stCondLst>
                                    <p:cond delay="500"/>
                                  </p:stCondLst>
                                  <p:childTnLst>
                                    <p:set>
                                      <p:cBhvr>
                                        <p:cTn id="68" dur="1" fill="hold">
                                          <p:stCondLst>
                                            <p:cond delay="0"/>
                                          </p:stCondLst>
                                        </p:cTn>
                                        <p:tgtEl>
                                          <p:spTgt spid="34"/>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5"/>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nodeType="clickEffect">
                                  <p:stCondLst>
                                    <p:cond delay="0"/>
                                  </p:stCondLst>
                                  <p:childTnLst>
                                    <p:set>
                                      <p:cBhvr>
                                        <p:cTn id="76" dur="1" fill="hold">
                                          <p:stCondLst>
                                            <p:cond delay="0"/>
                                          </p:stCondLst>
                                        </p:cTn>
                                        <p:tgtEl>
                                          <p:spTgt spid="170"/>
                                        </p:tgtEl>
                                        <p:attrNameLst>
                                          <p:attrName>style.visibility</p:attrName>
                                        </p:attrNameLst>
                                      </p:cBhvr>
                                      <p:to>
                                        <p:strVal val="visible"/>
                                      </p:to>
                                    </p:set>
                                  </p:childTnLst>
                                </p:cTn>
                              </p:par>
                            </p:childTnLst>
                          </p:cTn>
                        </p:par>
                        <p:par>
                          <p:cTn id="77" fill="hold" nodeType="afterGroup">
                            <p:stCondLst>
                              <p:cond delay="0"/>
                            </p:stCondLst>
                            <p:childTnLst>
                              <p:par>
                                <p:cTn id="78" presetID="1" presetClass="exit" presetSubtype="0" fill="hold" grpId="1" nodeType="afterEffect">
                                  <p:stCondLst>
                                    <p:cond delay="500"/>
                                  </p:stCondLst>
                                  <p:childTnLst>
                                    <p:set>
                                      <p:cBhvr>
                                        <p:cTn id="79" dur="1" fill="hold">
                                          <p:stCondLst>
                                            <p:cond delay="0"/>
                                          </p:stCondLst>
                                        </p:cTn>
                                        <p:tgtEl>
                                          <p:spTgt spid="35"/>
                                        </p:tgtEl>
                                        <p:attrNameLst>
                                          <p:attrName>style.visibility</p:attrName>
                                        </p:attrNameLst>
                                      </p:cBhvr>
                                      <p:to>
                                        <p:strVal val="hidden"/>
                                      </p:to>
                                    </p:set>
                                  </p:childTnLst>
                                </p:cTn>
                              </p:par>
                            </p:childTnLst>
                          </p:cTn>
                        </p:par>
                      </p:childTnLst>
                    </p:cTn>
                  </p:par>
                  <p:par>
                    <p:cTn id="80" fill="hold" nodeType="clickPar">
                      <p:stCondLst>
                        <p:cond delay="indefinite"/>
                      </p:stCondLst>
                      <p:childTnLst>
                        <p:par>
                          <p:cTn id="81" fill="hold" nodeType="withGroup">
                            <p:stCondLst>
                              <p:cond delay="0"/>
                            </p:stCondLst>
                            <p:childTnLst>
                              <p:par>
                                <p:cTn id="82" presetID="1" presetClass="entr" presetSubtype="0" fill="hold" grpId="0" nodeType="clickEffect">
                                  <p:stCondLst>
                                    <p:cond delay="0"/>
                                  </p:stCondLst>
                                  <p:childTnLst>
                                    <p:set>
                                      <p:cBhvr>
                                        <p:cTn id="83" dur="1" fill="hold">
                                          <p:stCondLst>
                                            <p:cond delay="0"/>
                                          </p:stCondLst>
                                        </p:cTn>
                                        <p:tgtEl>
                                          <p:spTgt spid="36"/>
                                        </p:tgtEl>
                                        <p:attrNameLst>
                                          <p:attrName>style.visibility</p:attrName>
                                        </p:attrNameLst>
                                      </p:cBhvr>
                                      <p:to>
                                        <p:strVal val="visible"/>
                                      </p:to>
                                    </p:set>
                                  </p:childTnLst>
                                </p:cTn>
                              </p:par>
                            </p:childTnLst>
                          </p:cTn>
                        </p:par>
                      </p:childTnLst>
                    </p:cTn>
                  </p:par>
                  <p:par>
                    <p:cTn id="84" fill="hold" nodeType="clickPar">
                      <p:stCondLst>
                        <p:cond delay="indefinite"/>
                      </p:stCondLst>
                      <p:childTnLst>
                        <p:par>
                          <p:cTn id="85" fill="hold" nodeType="withGroup">
                            <p:stCondLst>
                              <p:cond delay="0"/>
                            </p:stCondLst>
                            <p:childTnLst>
                              <p:par>
                                <p:cTn id="86" presetID="1" presetClass="entr" presetSubtype="0" fill="hold" nodeType="clickEffect">
                                  <p:stCondLst>
                                    <p:cond delay="0"/>
                                  </p:stCondLst>
                                  <p:childTnLst>
                                    <p:set>
                                      <p:cBhvr>
                                        <p:cTn id="87" dur="1" fill="hold">
                                          <p:stCondLst>
                                            <p:cond delay="0"/>
                                          </p:stCondLst>
                                        </p:cTn>
                                        <p:tgtEl>
                                          <p:spTgt spid="189"/>
                                        </p:tgtEl>
                                        <p:attrNameLst>
                                          <p:attrName>style.visibility</p:attrName>
                                        </p:attrNameLst>
                                      </p:cBhvr>
                                      <p:to>
                                        <p:strVal val="visible"/>
                                      </p:to>
                                    </p:set>
                                  </p:childTnLst>
                                </p:cTn>
                              </p:par>
                            </p:childTnLst>
                          </p:cTn>
                        </p:par>
                        <p:par>
                          <p:cTn id="88" fill="hold" nodeType="afterGroup">
                            <p:stCondLst>
                              <p:cond delay="0"/>
                            </p:stCondLst>
                            <p:childTnLst>
                              <p:par>
                                <p:cTn id="89" presetID="1" presetClass="exit" presetSubtype="0" fill="hold" grpId="1" nodeType="afterEffect">
                                  <p:stCondLst>
                                    <p:cond delay="500"/>
                                  </p:stCondLst>
                                  <p:childTnLst>
                                    <p:set>
                                      <p:cBhvr>
                                        <p:cTn id="90" dur="1" fill="hold">
                                          <p:stCondLst>
                                            <p:cond delay="0"/>
                                          </p:stCondLst>
                                        </p:cTn>
                                        <p:tgtEl>
                                          <p:spTgt spid="36"/>
                                        </p:tgtEl>
                                        <p:attrNameLst>
                                          <p:attrName>style.visibility</p:attrName>
                                        </p:attrNameLst>
                                      </p:cBhvr>
                                      <p:to>
                                        <p:strVal val="hidden"/>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37"/>
                                        </p:tgtEl>
                                        <p:attrNameLst>
                                          <p:attrName>style.visibility</p:attrName>
                                        </p:attrNameLst>
                                      </p:cBhvr>
                                      <p:to>
                                        <p:strVal val="visibl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nodeType="clickEffect">
                                  <p:stCondLst>
                                    <p:cond delay="0"/>
                                  </p:stCondLst>
                                  <p:childTnLst>
                                    <p:set>
                                      <p:cBhvr>
                                        <p:cTn id="98" dur="1" fill="hold">
                                          <p:stCondLst>
                                            <p:cond delay="0"/>
                                          </p:stCondLst>
                                        </p:cTn>
                                        <p:tgtEl>
                                          <p:spTgt spid="192"/>
                                        </p:tgtEl>
                                        <p:attrNameLst>
                                          <p:attrName>style.visibility</p:attrName>
                                        </p:attrNameLst>
                                      </p:cBhvr>
                                      <p:to>
                                        <p:strVal val="visible"/>
                                      </p:to>
                                    </p:set>
                                  </p:childTnLst>
                                </p:cTn>
                              </p:par>
                            </p:childTnLst>
                          </p:cTn>
                        </p:par>
                        <p:par>
                          <p:cTn id="99" fill="hold" nodeType="afterGroup">
                            <p:stCondLst>
                              <p:cond delay="0"/>
                            </p:stCondLst>
                            <p:childTnLst>
                              <p:par>
                                <p:cTn id="100" presetID="1" presetClass="exit" presetSubtype="0" fill="hold" grpId="1" nodeType="afterEffect">
                                  <p:stCondLst>
                                    <p:cond delay="500"/>
                                  </p:stCondLst>
                                  <p:childTnLst>
                                    <p:set>
                                      <p:cBhvr>
                                        <p:cTn id="101" dur="1" fill="hold">
                                          <p:stCondLst>
                                            <p:cond delay="0"/>
                                          </p:stCondLst>
                                        </p:cTn>
                                        <p:tgtEl>
                                          <p:spTgt spid="37"/>
                                        </p:tgtEl>
                                        <p:attrNameLst>
                                          <p:attrName>style.visibility</p:attrName>
                                        </p:attrNameLst>
                                      </p:cBhvr>
                                      <p:to>
                                        <p:strVal val="hidden"/>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 presetClass="entr" presetSubtype="0" fill="hold" grpId="0" nodeType="clickEffect">
                                  <p:stCondLst>
                                    <p:cond delay="0"/>
                                  </p:stCondLst>
                                  <p:childTnLst>
                                    <p:set>
                                      <p:cBhvr>
                                        <p:cTn id="105" dur="1" fill="hold">
                                          <p:stCondLst>
                                            <p:cond delay="0"/>
                                          </p:stCondLst>
                                        </p:cTn>
                                        <p:tgtEl>
                                          <p:spTgt spid="38"/>
                                        </p:tgtEl>
                                        <p:attrNameLst>
                                          <p:attrName>style.visibility</p:attrName>
                                        </p:attrNameLst>
                                      </p:cBhvr>
                                      <p:to>
                                        <p:strVal val="visible"/>
                                      </p:to>
                                    </p:se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1" presetClass="entr" presetSubtype="0" fill="hold" nodeType="clickEffect">
                                  <p:stCondLst>
                                    <p:cond delay="0"/>
                                  </p:stCondLst>
                                  <p:childTnLst>
                                    <p:set>
                                      <p:cBhvr>
                                        <p:cTn id="109" dur="1" fill="hold">
                                          <p:stCondLst>
                                            <p:cond delay="0"/>
                                          </p:stCondLst>
                                        </p:cTn>
                                        <p:tgtEl>
                                          <p:spTgt spid="194"/>
                                        </p:tgtEl>
                                        <p:attrNameLst>
                                          <p:attrName>style.visibility</p:attrName>
                                        </p:attrNameLst>
                                      </p:cBhvr>
                                      <p:to>
                                        <p:strVal val="visible"/>
                                      </p:to>
                                    </p:set>
                                  </p:childTnLst>
                                </p:cTn>
                              </p:par>
                            </p:childTnLst>
                          </p:cTn>
                        </p:par>
                        <p:par>
                          <p:cTn id="110" fill="hold" nodeType="afterGroup">
                            <p:stCondLst>
                              <p:cond delay="0"/>
                            </p:stCondLst>
                            <p:childTnLst>
                              <p:par>
                                <p:cTn id="111" presetID="1" presetClass="exit" presetSubtype="0" fill="hold" grpId="1" nodeType="afterEffect">
                                  <p:stCondLst>
                                    <p:cond delay="500"/>
                                  </p:stCondLst>
                                  <p:childTnLst>
                                    <p:set>
                                      <p:cBhvr>
                                        <p:cTn id="112" dur="1" fill="hold">
                                          <p:stCondLst>
                                            <p:cond delay="0"/>
                                          </p:stCondLst>
                                        </p:cTn>
                                        <p:tgtEl>
                                          <p:spTgt spid="38"/>
                                        </p:tgtEl>
                                        <p:attrNameLst>
                                          <p:attrName>style.visibility</p:attrName>
                                        </p:attrNameLst>
                                      </p:cBhvr>
                                      <p:to>
                                        <p:strVal val="hidden"/>
                                      </p:to>
                                    </p:se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29"/>
                                        </p:tgtEl>
                                        <p:attrNameLst>
                                          <p:attrName>style.visibility</p:attrName>
                                        </p:attrNameLst>
                                      </p:cBhvr>
                                      <p:to>
                                        <p:strVal val="visible"/>
                                      </p:to>
                                    </p:set>
                                  </p:childTnLst>
                                </p:cTn>
                              </p:par>
                            </p:childTnLst>
                          </p:cTn>
                        </p:par>
                      </p:childTnLst>
                    </p:cTn>
                  </p:par>
                  <p:par>
                    <p:cTn id="117" fill="hold" nodeType="clickPar">
                      <p:stCondLst>
                        <p:cond delay="indefinite"/>
                      </p:stCondLst>
                      <p:childTnLst>
                        <p:par>
                          <p:cTn id="118" fill="hold" nodeType="withGroup">
                            <p:stCondLst>
                              <p:cond delay="0"/>
                            </p:stCondLst>
                            <p:childTnLst>
                              <p:par>
                                <p:cTn id="119" presetID="1" presetClass="entr" presetSubtype="0" fill="hold" nodeType="clickEffect">
                                  <p:stCondLst>
                                    <p:cond delay="0"/>
                                  </p:stCondLst>
                                  <p:childTnLst>
                                    <p:set>
                                      <p:cBhvr>
                                        <p:cTn id="120" dur="1" fill="hold">
                                          <p:stCondLst>
                                            <p:cond delay="0"/>
                                          </p:stCondLst>
                                        </p:cTn>
                                        <p:tgtEl>
                                          <p:spTgt spid="262"/>
                                        </p:tgtEl>
                                        <p:attrNameLst>
                                          <p:attrName>style.visibility</p:attrName>
                                        </p:attrNameLst>
                                      </p:cBhvr>
                                      <p:to>
                                        <p:strVal val="visible"/>
                                      </p:to>
                                    </p:set>
                                  </p:childTnLst>
                                </p:cTn>
                              </p:par>
                            </p:childTnLst>
                          </p:cTn>
                        </p:par>
                        <p:par>
                          <p:cTn id="121" fill="hold" nodeType="afterGroup">
                            <p:stCondLst>
                              <p:cond delay="0"/>
                            </p:stCondLst>
                            <p:childTnLst>
                              <p:par>
                                <p:cTn id="122" presetID="1" presetClass="exit" presetSubtype="0" fill="hold" grpId="1" nodeType="afterEffect">
                                  <p:stCondLst>
                                    <p:cond delay="500"/>
                                  </p:stCondLst>
                                  <p:childTnLst>
                                    <p:set>
                                      <p:cBhvr>
                                        <p:cTn id="123" dur="1" fill="hold">
                                          <p:stCondLst>
                                            <p:cond delay="0"/>
                                          </p:stCondLst>
                                        </p:cTn>
                                        <p:tgtEl>
                                          <p:spTgt spid="29"/>
                                        </p:tgtEl>
                                        <p:attrNameLst>
                                          <p:attrName>style.visibility</p:attrName>
                                        </p:attrNameLst>
                                      </p:cBhvr>
                                      <p:to>
                                        <p:strVal val="hidden"/>
                                      </p:to>
                                    </p:se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 presetClass="entr" presetSubtype="0" fill="hold" grpId="0" nodeType="clickEffect">
                                  <p:stCondLst>
                                    <p:cond delay="0"/>
                                  </p:stCondLst>
                                  <p:childTnLst>
                                    <p:set>
                                      <p:cBhvr>
                                        <p:cTn id="127" dur="1" fill="hold">
                                          <p:stCondLst>
                                            <p:cond delay="0"/>
                                          </p:stCondLst>
                                        </p:cTn>
                                        <p:tgtEl>
                                          <p:spTgt spid="31"/>
                                        </p:tgtEl>
                                        <p:attrNameLst>
                                          <p:attrName>style.visibility</p:attrName>
                                        </p:attrNameLst>
                                      </p:cBhvr>
                                      <p:to>
                                        <p:strVal val="visible"/>
                                      </p:to>
                                    </p:se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1" presetClass="entr" presetSubtype="0" fill="hold" nodeType="clickEffect">
                                  <p:stCondLst>
                                    <p:cond delay="0"/>
                                  </p:stCondLst>
                                  <p:childTnLst>
                                    <p:set>
                                      <p:cBhvr>
                                        <p:cTn id="131" dur="1" fill="hold">
                                          <p:stCondLst>
                                            <p:cond delay="0"/>
                                          </p:stCondLst>
                                        </p:cTn>
                                        <p:tgtEl>
                                          <p:spTgt spid="196"/>
                                        </p:tgtEl>
                                        <p:attrNameLst>
                                          <p:attrName>style.visibility</p:attrName>
                                        </p:attrNameLst>
                                      </p:cBhvr>
                                      <p:to>
                                        <p:strVal val="visible"/>
                                      </p:to>
                                    </p:set>
                                  </p:childTnLst>
                                </p:cTn>
                              </p:par>
                            </p:childTnLst>
                          </p:cTn>
                        </p:par>
                        <p:par>
                          <p:cTn id="132" fill="hold" nodeType="afterGroup">
                            <p:stCondLst>
                              <p:cond delay="0"/>
                            </p:stCondLst>
                            <p:childTnLst>
                              <p:par>
                                <p:cTn id="133" presetID="1" presetClass="exit" presetSubtype="0" fill="hold" grpId="1" nodeType="afterEffect">
                                  <p:stCondLst>
                                    <p:cond delay="500"/>
                                  </p:stCondLst>
                                  <p:childTnLst>
                                    <p:set>
                                      <p:cBhvr>
                                        <p:cTn id="134" dur="1" fill="hold">
                                          <p:stCondLst>
                                            <p:cond delay="0"/>
                                          </p:stCondLst>
                                        </p:cTn>
                                        <p:tgtEl>
                                          <p:spTgt spid="31"/>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32"/>
                                        </p:tgtEl>
                                        <p:attrNameLst>
                                          <p:attrName>style.visibility</p:attrName>
                                        </p:attrNameLst>
                                      </p:cBhvr>
                                      <p:to>
                                        <p:strVal val="visible"/>
                                      </p:to>
                                    </p:se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1" presetClass="entr" presetSubtype="0" fill="hold" nodeType="clickEffect">
                                  <p:stCondLst>
                                    <p:cond delay="0"/>
                                  </p:stCondLst>
                                  <p:childTnLst>
                                    <p:set>
                                      <p:cBhvr>
                                        <p:cTn id="142" dur="1" fill="hold">
                                          <p:stCondLst>
                                            <p:cond delay="0"/>
                                          </p:stCondLst>
                                        </p:cTn>
                                        <p:tgtEl>
                                          <p:spTgt spid="200"/>
                                        </p:tgtEl>
                                        <p:attrNameLst>
                                          <p:attrName>style.visibility</p:attrName>
                                        </p:attrNameLst>
                                      </p:cBhvr>
                                      <p:to>
                                        <p:strVal val="visible"/>
                                      </p:to>
                                    </p:set>
                                  </p:childTnLst>
                                </p:cTn>
                              </p:par>
                            </p:childTnLst>
                          </p:cTn>
                        </p:par>
                        <p:par>
                          <p:cTn id="143" fill="hold" nodeType="afterGroup">
                            <p:stCondLst>
                              <p:cond delay="0"/>
                            </p:stCondLst>
                            <p:childTnLst>
                              <p:par>
                                <p:cTn id="144" presetID="1" presetClass="exit" presetSubtype="0" fill="hold" grpId="1" nodeType="afterEffect">
                                  <p:stCondLst>
                                    <p:cond delay="500"/>
                                  </p:stCondLst>
                                  <p:childTnLst>
                                    <p:set>
                                      <p:cBhvr>
                                        <p:cTn id="145" dur="1" fill="hold">
                                          <p:stCondLst>
                                            <p:cond delay="0"/>
                                          </p:stCondLst>
                                        </p:cTn>
                                        <p:tgtEl>
                                          <p:spTgt spid="32"/>
                                        </p:tgtEl>
                                        <p:attrNameLst>
                                          <p:attrName>style.visibility</p:attrName>
                                        </p:attrNameLst>
                                      </p:cBhvr>
                                      <p:to>
                                        <p:strVal val="hidden"/>
                                      </p:to>
                                    </p:se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1" presetClass="entr" presetSubtype="0" fill="hold" grpId="0" nodeType="clickEffect">
                                  <p:stCondLst>
                                    <p:cond delay="0"/>
                                  </p:stCondLst>
                                  <p:childTnLst>
                                    <p:set>
                                      <p:cBhvr>
                                        <p:cTn id="149" dur="1" fill="hold">
                                          <p:stCondLst>
                                            <p:cond delay="0"/>
                                          </p:stCondLst>
                                        </p:cTn>
                                        <p:tgtEl>
                                          <p:spTgt spid="40"/>
                                        </p:tgtEl>
                                        <p:attrNameLst>
                                          <p:attrName>style.visibility</p:attrName>
                                        </p:attrNameLst>
                                      </p:cBhvr>
                                      <p:to>
                                        <p:strVal val="visible"/>
                                      </p:to>
                                    </p:se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1" presetClass="entr" presetSubtype="0" fill="hold" nodeType="clickEffect">
                                  <p:stCondLst>
                                    <p:cond delay="0"/>
                                  </p:stCondLst>
                                  <p:childTnLst>
                                    <p:set>
                                      <p:cBhvr>
                                        <p:cTn id="153" dur="1" fill="hold">
                                          <p:stCondLst>
                                            <p:cond delay="0"/>
                                          </p:stCondLst>
                                        </p:cTn>
                                        <p:tgtEl>
                                          <p:spTgt spid="198"/>
                                        </p:tgtEl>
                                        <p:attrNameLst>
                                          <p:attrName>style.visibility</p:attrName>
                                        </p:attrNameLst>
                                      </p:cBhvr>
                                      <p:to>
                                        <p:strVal val="visible"/>
                                      </p:to>
                                    </p:set>
                                  </p:childTnLst>
                                </p:cTn>
                              </p:par>
                            </p:childTnLst>
                          </p:cTn>
                        </p:par>
                        <p:par>
                          <p:cTn id="154" fill="hold" nodeType="afterGroup">
                            <p:stCondLst>
                              <p:cond delay="0"/>
                            </p:stCondLst>
                            <p:childTnLst>
                              <p:par>
                                <p:cTn id="155" presetID="1" presetClass="exit" presetSubtype="0" fill="hold" grpId="1" nodeType="afterEffect">
                                  <p:stCondLst>
                                    <p:cond delay="500"/>
                                  </p:stCondLst>
                                  <p:childTnLst>
                                    <p:set>
                                      <p:cBhvr>
                                        <p:cTn id="156" dur="1" fill="hold">
                                          <p:stCondLst>
                                            <p:cond delay="0"/>
                                          </p:stCondLst>
                                        </p:cTn>
                                        <p:tgtEl>
                                          <p:spTgt spid="4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6" grpId="1"/>
      <p:bldP spid="27" grpId="0"/>
      <p:bldP spid="27" grpId="1"/>
      <p:bldP spid="28" grpId="0"/>
      <p:bldP spid="28" grpId="1"/>
      <p:bldP spid="29" grpId="0"/>
      <p:bldP spid="29" grpId="1"/>
      <p:bldP spid="31" grpId="0"/>
      <p:bldP spid="31" grpId="1"/>
      <p:bldP spid="32" grpId="0"/>
      <p:bldP spid="32" grpId="1"/>
      <p:bldP spid="33" grpId="0"/>
      <p:bldP spid="33" grpId="1"/>
      <p:bldP spid="34" grpId="0"/>
      <p:bldP spid="34" grpId="1"/>
      <p:bldP spid="35" grpId="0"/>
      <p:bldP spid="35" grpId="1"/>
      <p:bldP spid="36" grpId="0"/>
      <p:bldP spid="36" grpId="1"/>
      <p:bldP spid="37" grpId="0"/>
      <p:bldP spid="37" grpId="1"/>
      <p:bldP spid="38" grpId="0"/>
      <p:bldP spid="38" grpId="1"/>
      <p:bldP spid="39" grpId="0"/>
      <p:bldP spid="39" grpId="1"/>
      <p:bldP spid="40" grpId="0"/>
      <p:bldP spid="40"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6">
            <a:extLst>
              <a:ext uri="{FF2B5EF4-FFF2-40B4-BE49-F238E27FC236}">
                <a16:creationId xmlns:a16="http://schemas.microsoft.com/office/drawing/2014/main" id="{1858E89C-503F-F713-321A-B9821E571930}"/>
              </a:ext>
            </a:extLst>
          </p:cNvPr>
          <p:cNvSpPr>
            <a:spLocks noChangeArrowheads="1"/>
          </p:cNvSpPr>
          <p:nvPr/>
        </p:nvSpPr>
        <p:spPr bwMode="auto">
          <a:xfrm>
            <a:off x="4427538" y="692150"/>
            <a:ext cx="4465637" cy="5689600"/>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defRPr/>
            </a:pPr>
            <a:r>
              <a:rPr lang="de-DE" altLang="de-DE" sz="1200" dirty="0">
                <a:cs typeface="+mn-cs"/>
              </a:rPr>
              <a:t> </a:t>
            </a:r>
            <a:endParaRPr lang="de-DE" altLang="de-DE" sz="1200" b="1" dirty="0">
              <a:cs typeface="+mn-cs"/>
            </a:endParaRPr>
          </a:p>
          <a:p>
            <a:pPr eaLnBrk="1" hangingPunct="1">
              <a:defRPr/>
            </a:pPr>
            <a:r>
              <a:rPr lang="de-DE" altLang="de-DE" sz="1200" b="1" dirty="0">
                <a:cs typeface="+mn-cs"/>
              </a:rPr>
              <a:t>Impressum</a:t>
            </a:r>
          </a:p>
          <a:p>
            <a:pPr eaLnBrk="1" hangingPunct="1">
              <a:defRPr/>
            </a:pPr>
            <a:r>
              <a:rPr lang="de-DE" altLang="de-DE" sz="1200" dirty="0">
                <a:cs typeface="Arial" charset="0"/>
              </a:rPr>
              <a:t>© Österreichischer Bundesverlag Schulbuch GmbH &amp; Co. KG, Wien 2025</a:t>
            </a:r>
          </a:p>
          <a:p>
            <a:pPr eaLnBrk="1" hangingPunct="1">
              <a:defRPr/>
            </a:pPr>
            <a:br>
              <a:rPr lang="de-DE" altLang="de-DE" sz="1200" dirty="0">
                <a:cs typeface="Arial" charset="0"/>
              </a:rPr>
            </a:br>
            <a:br>
              <a:rPr lang="de-DE" altLang="de-DE" sz="1200" dirty="0">
                <a:cs typeface="Arial" charset="0"/>
              </a:rPr>
            </a:br>
            <a:r>
              <a:rPr lang="de-DE" altLang="de-DE" sz="1200" dirty="0">
                <a:cs typeface="+mn-cs"/>
              </a:rPr>
              <a:t>Zeichnung: Thomas Przygodda, Langenhagen</a:t>
            </a:r>
          </a:p>
          <a:p>
            <a:pPr eaLnBrk="1" hangingPunct="1">
              <a:defRPr/>
            </a:pPr>
            <a:endParaRPr lang="de-DE" altLang="de-DE" sz="1200" dirty="0">
              <a:cs typeface="Arial" charset="0"/>
            </a:endParaRPr>
          </a:p>
          <a:p>
            <a:pPr eaLnBrk="1" hangingPunct="1">
              <a:defRPr/>
            </a:pPr>
            <a:r>
              <a:rPr lang="de-DE" altLang="de-DE" sz="1200" dirty="0">
                <a:cs typeface="Arial" charset="0"/>
              </a:rPr>
              <a:t>Alle Rechte vorbehalten.</a:t>
            </a:r>
          </a:p>
          <a:p>
            <a:pPr eaLnBrk="1" hangingPunct="1">
              <a:defRPr/>
            </a:pPr>
            <a:r>
              <a:rPr lang="de-DE" altLang="de-DE" sz="1200" dirty="0">
                <a:cs typeface="+mn-cs"/>
              </a:rPr>
              <a:t>www.oebv.at</a:t>
            </a: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r>
              <a:rPr lang="de-DE" altLang="de-DE" sz="1200" dirty="0">
                <a:cs typeface="+mn-cs"/>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defRPr/>
            </a:pPr>
            <a:endParaRPr lang="de-DE" altLang="de-DE" sz="1200" dirty="0">
              <a:cs typeface="+mn-cs"/>
            </a:endParaRPr>
          </a:p>
          <a:p>
            <a:pPr eaLnBrk="1" hangingPunct="1">
              <a:defRPr/>
            </a:pPr>
            <a:r>
              <a:rPr lang="de-DE" altLang="de-DE" sz="1200" dirty="0">
                <a:cs typeface="+mn-cs"/>
              </a:rPr>
              <a:t>Jede Nutzung in anderen als den genannten Fällen bedarf der vorherigen schriftlichen Einwilligung des Verlages.</a:t>
            </a:r>
          </a:p>
        </p:txBody>
      </p:sp>
      <p:sp>
        <p:nvSpPr>
          <p:cNvPr id="6147" name="AutoShape 5">
            <a:hlinkClick r:id="" action="ppaction://hlinkshowjump?jump=lastslideviewed" highlightClick="1"/>
            <a:extLst>
              <a:ext uri="{FF2B5EF4-FFF2-40B4-BE49-F238E27FC236}">
                <a16:creationId xmlns:a16="http://schemas.microsoft.com/office/drawing/2014/main" id="{80C2B683-58B4-0788-8828-AAC452E75651}"/>
              </a:ext>
            </a:extLst>
          </p:cNvPr>
          <p:cNvSpPr>
            <a:spLocks noChangeArrowheads="1"/>
          </p:cNvSpPr>
          <p:nvPr/>
        </p:nvSpPr>
        <p:spPr bwMode="auto">
          <a:xfrm>
            <a:off x="539750" y="5876925"/>
            <a:ext cx="287338" cy="287338"/>
          </a:xfrm>
          <a:prstGeom prst="actionButtonReturn">
            <a:avLst/>
          </a:prstGeom>
          <a:solidFill>
            <a:srgbClr val="41B61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endParaRPr lang="de-DE" altLang="de-DE" sz="4200">
              <a:latin typeface="Arial" panose="020B0604020202020204" pitchFamily="34" charset="0"/>
            </a:endParaRPr>
          </a:p>
        </p:txBody>
      </p:sp>
      <p:sp>
        <p:nvSpPr>
          <p:cNvPr id="7174" name="Rectangle 6">
            <a:extLst>
              <a:ext uri="{FF2B5EF4-FFF2-40B4-BE49-F238E27FC236}">
                <a16:creationId xmlns:a16="http://schemas.microsoft.com/office/drawing/2014/main" id="{66484855-54B2-2114-345F-AC8E2EAE386B}"/>
              </a:ext>
            </a:extLst>
          </p:cNvPr>
          <p:cNvSpPr>
            <a:spLocks noChangeArrowheads="1"/>
          </p:cNvSpPr>
          <p:nvPr/>
        </p:nvSpPr>
        <p:spPr bwMode="auto">
          <a:xfrm>
            <a:off x="449263" y="836613"/>
            <a:ext cx="3744912" cy="4752975"/>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fontAlgn="auto" hangingPunct="1">
              <a:lnSpc>
                <a:spcPts val="1600"/>
              </a:lnSpc>
              <a:spcBef>
                <a:spcPts val="600"/>
              </a:spcBef>
              <a:spcAft>
                <a:spcPts val="0"/>
              </a:spcAft>
              <a:defRPr/>
            </a:pPr>
            <a:r>
              <a:rPr lang="de-DE" altLang="de-DE" sz="1200" b="1" kern="0" dirty="0">
                <a:latin typeface="Arial" pitchFamily="34" charset="0"/>
              </a:rPr>
              <a:t>Hinweise zum  Einsatz</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Das Tafelbild bezieht sich auf das Thema „Wir importieren und exportieren“ auf den Seiten 88 und 89 im Schulbuch </a:t>
            </a:r>
            <a:r>
              <a:rPr lang="de-DE" altLang="de-DE" sz="1200" i="1" kern="0" dirty="0">
                <a:latin typeface="Arial" pitchFamily="34" charset="0"/>
              </a:rPr>
              <a:t>unterwegs 3</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Es kann zur Wiederholung dienen. </a:t>
            </a:r>
            <a:endParaRPr lang="de-DE" altLang="de-DE" sz="1200" b="1" dirty="0">
              <a:latin typeface="PoloST11KBuch" pitchFamily="2" charset="0"/>
              <a:cs typeface="+mn-cs"/>
            </a:endParaRPr>
          </a:p>
          <a:p>
            <a:pPr eaLnBrk="1" hangingPunct="1">
              <a:lnSpc>
                <a:spcPts val="1600"/>
              </a:lnSpc>
              <a:spcBef>
                <a:spcPts val="600"/>
              </a:spcBef>
              <a:buClr>
                <a:schemeClr val="hlink"/>
              </a:buClr>
              <a:defRPr/>
            </a:pPr>
            <a:endParaRPr lang="de-DE" altLang="de-DE" sz="1200" dirty="0">
              <a:cs typeface="+mn-cs"/>
            </a:endParaRPr>
          </a:p>
          <a:p>
            <a:pPr eaLnBrk="1" hangingPunct="1">
              <a:lnSpc>
                <a:spcPts val="1600"/>
              </a:lnSpc>
              <a:spcBef>
                <a:spcPts val="600"/>
              </a:spcBef>
              <a:buClr>
                <a:schemeClr val="hlink"/>
              </a:buClr>
              <a:defRPr/>
            </a:pPr>
            <a:r>
              <a:rPr lang="de-DE" altLang="de-DE" sz="1200" dirty="0">
                <a:cs typeface="+mn-cs"/>
              </a:rPr>
              <a:t>Wir wünschen Ihnen einen erfolgreichen Unterricht!</a:t>
            </a: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p:txBody>
      </p:sp>
    </p:spTree>
  </p:cSld>
  <p:clrMapOvr>
    <a:masterClrMapping/>
  </p:clrMapOvr>
  <p:transition/>
</p:sld>
</file>

<file path=ppt/theme/theme1.xml><?xml version="1.0" encoding="utf-8"?>
<a:theme xmlns:a="http://schemas.openxmlformats.org/drawingml/2006/main" name="BioTOP  1">
  <a:themeElements>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218</Words>
  <Application>Microsoft Office PowerPoint</Application>
  <PresentationFormat>Bildschirmpräsentation (4:3)</PresentationFormat>
  <Paragraphs>52</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PoloST11KBuch</vt:lpstr>
      <vt:lpstr>Syntax LT Std</vt:lpstr>
      <vt:lpstr>Wingdings</vt:lpstr>
      <vt:lpstr>BioTOP  1</vt:lpstr>
      <vt:lpstr>PowerPoint-Präsentation</vt:lpstr>
      <vt:lpstr>PowerPoint-Präsentation</vt:lpstr>
      <vt:lpstr>PowerPoint-Präsentation</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 des Blutkreislaufes</dc:title>
  <dc:creator>Aushilfe VS</dc:creator>
  <cp:lastModifiedBy>Veronika Gregori</cp:lastModifiedBy>
  <cp:revision>325</cp:revision>
  <dcterms:created xsi:type="dcterms:W3CDTF">2008-04-29T08:40:23Z</dcterms:created>
  <dcterms:modified xsi:type="dcterms:W3CDTF">2025-01-15T17:05:26Z</dcterms:modified>
</cp:coreProperties>
</file>