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Pfeil: gebogen 28">
            <a:extLst>
              <a:ext uri="{FF2B5EF4-FFF2-40B4-BE49-F238E27FC236}">
                <a16:creationId xmlns:a16="http://schemas.microsoft.com/office/drawing/2014/main" id="{AF53C712-3DA4-4478-A103-408C10747454}"/>
              </a:ext>
            </a:extLst>
          </p:cNvPr>
          <p:cNvSpPr/>
          <p:nvPr/>
        </p:nvSpPr>
        <p:spPr>
          <a:xfrm rot="16200000">
            <a:off x="1457714" y="4081221"/>
            <a:ext cx="1192093" cy="2078245"/>
          </a:xfrm>
          <a:prstGeom prst="bentArrow">
            <a:avLst>
              <a:gd name="adj1" fmla="val 29468"/>
              <a:gd name="adj2" fmla="val 25000"/>
              <a:gd name="adj3" fmla="val 25000"/>
              <a:gd name="adj4" fmla="val 43750"/>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26" name="Pfeil: gebogen 25">
            <a:extLst>
              <a:ext uri="{FF2B5EF4-FFF2-40B4-BE49-F238E27FC236}">
                <a16:creationId xmlns:a16="http://schemas.microsoft.com/office/drawing/2014/main" id="{F90DB310-0F06-49F9-B2A8-E67E1B3F7D64}"/>
              </a:ext>
            </a:extLst>
          </p:cNvPr>
          <p:cNvSpPr/>
          <p:nvPr/>
        </p:nvSpPr>
        <p:spPr>
          <a:xfrm rot="10800000">
            <a:off x="5993355" y="4524297"/>
            <a:ext cx="2078244" cy="1310906"/>
          </a:xfrm>
          <a:prstGeom prst="bentArrow">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24" name="Pfeil: gebogen 23">
            <a:extLst>
              <a:ext uri="{FF2B5EF4-FFF2-40B4-BE49-F238E27FC236}">
                <a16:creationId xmlns:a16="http://schemas.microsoft.com/office/drawing/2014/main" id="{182C140D-EAEE-45E7-8C5F-1E6F31F51251}"/>
              </a:ext>
            </a:extLst>
          </p:cNvPr>
          <p:cNvSpPr/>
          <p:nvPr/>
        </p:nvSpPr>
        <p:spPr>
          <a:xfrm rot="5400000">
            <a:off x="6563091" y="1535582"/>
            <a:ext cx="1192093" cy="2078245"/>
          </a:xfrm>
          <a:prstGeom prst="bentArrow">
            <a:avLst>
              <a:gd name="adj1" fmla="val 29468"/>
              <a:gd name="adj2" fmla="val 25000"/>
              <a:gd name="adj3" fmla="val 25000"/>
              <a:gd name="adj4" fmla="val 43750"/>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3" name="Pfeil: gebogen 2">
            <a:extLst>
              <a:ext uri="{FF2B5EF4-FFF2-40B4-BE49-F238E27FC236}">
                <a16:creationId xmlns:a16="http://schemas.microsoft.com/office/drawing/2014/main" id="{F7ACD1F6-4123-4E01-882E-171A4A16158A}"/>
              </a:ext>
            </a:extLst>
          </p:cNvPr>
          <p:cNvSpPr/>
          <p:nvPr/>
        </p:nvSpPr>
        <p:spPr>
          <a:xfrm>
            <a:off x="1112903" y="1859845"/>
            <a:ext cx="2078244" cy="1310906"/>
          </a:xfrm>
          <a:prstGeom prst="bentArrow">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Wie arbeiten Banken?</a:t>
            </a:r>
          </a:p>
        </p:txBody>
      </p:sp>
      <p:sp>
        <p:nvSpPr>
          <p:cNvPr id="25" name="Text Box 10">
            <a:extLst>
              <a:ext uri="{FF2B5EF4-FFF2-40B4-BE49-F238E27FC236}">
                <a16:creationId xmlns:a16="http://schemas.microsoft.com/office/drawing/2014/main" id="{44E37EF9-247A-4C71-AB13-786E600019E4}"/>
              </a:ext>
            </a:extLst>
          </p:cNvPr>
          <p:cNvSpPr txBox="1">
            <a:spLocks noChangeArrowheads="1"/>
          </p:cNvSpPr>
          <p:nvPr/>
        </p:nvSpPr>
        <p:spPr bwMode="auto">
          <a:xfrm>
            <a:off x="1189689" y="1939073"/>
            <a:ext cx="207824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Spareinlagen</a:t>
            </a:r>
          </a:p>
        </p:txBody>
      </p:sp>
      <p:sp>
        <p:nvSpPr>
          <p:cNvPr id="27" name="Pfeil nach unten 29">
            <a:extLst>
              <a:ext uri="{FF2B5EF4-FFF2-40B4-BE49-F238E27FC236}">
                <a16:creationId xmlns:a16="http://schemas.microsoft.com/office/drawing/2014/main" id="{64E4C73C-B68B-479D-8B04-B1911E435726}"/>
              </a:ext>
            </a:extLst>
          </p:cNvPr>
          <p:cNvSpPr>
            <a:spLocks noChangeArrowheads="1"/>
          </p:cNvSpPr>
          <p:nvPr/>
        </p:nvSpPr>
        <p:spPr bwMode="auto">
          <a:xfrm rot="17611554" flipV="1">
            <a:off x="6096142" y="4283337"/>
            <a:ext cx="288925" cy="1378789"/>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3" name="Text Box 10">
            <a:extLst>
              <a:ext uri="{FF2B5EF4-FFF2-40B4-BE49-F238E27FC236}">
                <a16:creationId xmlns:a16="http://schemas.microsoft.com/office/drawing/2014/main" id="{6B13E1D7-AC6B-4974-843B-69AC89420C71}"/>
              </a:ext>
            </a:extLst>
          </p:cNvPr>
          <p:cNvSpPr txBox="1">
            <a:spLocks noChangeArrowheads="1"/>
          </p:cNvSpPr>
          <p:nvPr/>
        </p:nvSpPr>
        <p:spPr bwMode="auto">
          <a:xfrm>
            <a:off x="3523779" y="2899029"/>
            <a:ext cx="228980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3600" dirty="0">
                <a:solidFill>
                  <a:srgbClr val="9999FF"/>
                </a:solidFill>
                <a:latin typeface="Calibri" panose="020F0502020204030204" pitchFamily="34" charset="0"/>
              </a:rPr>
              <a:t>Bank</a:t>
            </a:r>
            <a:endParaRPr lang="de-DE" altLang="de-DE" sz="3600" dirty="0">
              <a:solidFill>
                <a:srgbClr val="333333"/>
              </a:solidFill>
              <a:latin typeface="Calibri" panose="020F0502020204030204" pitchFamily="34" charset="0"/>
            </a:endParaRPr>
          </a:p>
        </p:txBody>
      </p:sp>
      <p:sp>
        <p:nvSpPr>
          <p:cNvPr id="15" name="Text Box 10">
            <a:extLst>
              <a:ext uri="{FF2B5EF4-FFF2-40B4-BE49-F238E27FC236}">
                <a16:creationId xmlns:a16="http://schemas.microsoft.com/office/drawing/2014/main" id="{8C03D908-1E1D-48B9-937D-540BE2A2D709}"/>
              </a:ext>
            </a:extLst>
          </p:cNvPr>
          <p:cNvSpPr txBox="1">
            <a:spLocks noChangeArrowheads="1"/>
          </p:cNvSpPr>
          <p:nvPr/>
        </p:nvSpPr>
        <p:spPr bwMode="auto">
          <a:xfrm>
            <a:off x="3603250" y="4231633"/>
            <a:ext cx="207824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Betriebskosten und Gewinn</a:t>
            </a:r>
          </a:p>
        </p:txBody>
      </p:sp>
      <p:sp>
        <p:nvSpPr>
          <p:cNvPr id="20" name="Text Box 10">
            <a:extLst>
              <a:ext uri="{FF2B5EF4-FFF2-40B4-BE49-F238E27FC236}">
                <a16:creationId xmlns:a16="http://schemas.microsoft.com/office/drawing/2014/main" id="{D4A161D9-1805-4CD1-8926-5C72F103AFFE}"/>
              </a:ext>
            </a:extLst>
          </p:cNvPr>
          <p:cNvSpPr txBox="1">
            <a:spLocks noChangeArrowheads="1"/>
          </p:cNvSpPr>
          <p:nvPr/>
        </p:nvSpPr>
        <p:spPr bwMode="auto">
          <a:xfrm>
            <a:off x="555298" y="3402128"/>
            <a:ext cx="2258806"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Sparerin / Sparer</a:t>
            </a:r>
          </a:p>
        </p:txBody>
      </p:sp>
      <p:sp>
        <p:nvSpPr>
          <p:cNvPr id="14" name="Text Box 10">
            <a:extLst>
              <a:ext uri="{FF2B5EF4-FFF2-40B4-BE49-F238E27FC236}">
                <a16:creationId xmlns:a16="http://schemas.microsoft.com/office/drawing/2014/main" id="{DEB332EA-C1DB-44CF-823C-941B492AB52D}"/>
              </a:ext>
            </a:extLst>
          </p:cNvPr>
          <p:cNvSpPr txBox="1">
            <a:spLocks noChangeArrowheads="1"/>
          </p:cNvSpPr>
          <p:nvPr/>
        </p:nvSpPr>
        <p:spPr bwMode="auto">
          <a:xfrm>
            <a:off x="6034288" y="5267336"/>
            <a:ext cx="2441441"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Kredit-rückzahlungen mit Kreditzinsen</a:t>
            </a:r>
          </a:p>
        </p:txBody>
      </p:sp>
      <p:sp>
        <p:nvSpPr>
          <p:cNvPr id="19" name="Text Box 10">
            <a:extLst>
              <a:ext uri="{FF2B5EF4-FFF2-40B4-BE49-F238E27FC236}">
                <a16:creationId xmlns:a16="http://schemas.microsoft.com/office/drawing/2014/main" id="{1B054687-4CB6-4D7D-9B5E-3632CACF8961}"/>
              </a:ext>
            </a:extLst>
          </p:cNvPr>
          <p:cNvSpPr txBox="1">
            <a:spLocks noChangeArrowheads="1"/>
          </p:cNvSpPr>
          <p:nvPr/>
        </p:nvSpPr>
        <p:spPr bwMode="auto">
          <a:xfrm>
            <a:off x="6374167" y="3402128"/>
            <a:ext cx="276983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Kreditnehmerin / Kreditnehmer</a:t>
            </a:r>
          </a:p>
        </p:txBody>
      </p:sp>
      <p:sp>
        <p:nvSpPr>
          <p:cNvPr id="21" name="Text Box 10">
            <a:extLst>
              <a:ext uri="{FF2B5EF4-FFF2-40B4-BE49-F238E27FC236}">
                <a16:creationId xmlns:a16="http://schemas.microsoft.com/office/drawing/2014/main" id="{D4AE2763-5669-411C-8B9D-8DB182C9DF98}"/>
              </a:ext>
            </a:extLst>
          </p:cNvPr>
          <p:cNvSpPr txBox="1">
            <a:spLocks noChangeArrowheads="1"/>
          </p:cNvSpPr>
          <p:nvPr/>
        </p:nvSpPr>
        <p:spPr bwMode="auto">
          <a:xfrm>
            <a:off x="5644474" y="1932462"/>
            <a:ext cx="270130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Kredite</a:t>
            </a:r>
          </a:p>
        </p:txBody>
      </p:sp>
      <p:sp>
        <p:nvSpPr>
          <p:cNvPr id="22" name="Pfeil nach unten 30">
            <a:extLst>
              <a:ext uri="{FF2B5EF4-FFF2-40B4-BE49-F238E27FC236}">
                <a16:creationId xmlns:a16="http://schemas.microsoft.com/office/drawing/2014/main" id="{621CC58A-C816-4845-85A7-8F44C06555C4}"/>
              </a:ext>
            </a:extLst>
          </p:cNvPr>
          <p:cNvSpPr>
            <a:spLocks noChangeArrowheads="1"/>
          </p:cNvSpPr>
          <p:nvPr/>
        </p:nvSpPr>
        <p:spPr bwMode="auto">
          <a:xfrm rot="10800000" flipH="1" flipV="1">
            <a:off x="4497909" y="5108804"/>
            <a:ext cx="288925" cy="370955"/>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8" name="Text Box 10">
            <a:extLst>
              <a:ext uri="{FF2B5EF4-FFF2-40B4-BE49-F238E27FC236}">
                <a16:creationId xmlns:a16="http://schemas.microsoft.com/office/drawing/2014/main" id="{92FAFA47-5008-42A2-BB2F-EBF61E5B9F47}"/>
              </a:ext>
            </a:extLst>
          </p:cNvPr>
          <p:cNvSpPr txBox="1">
            <a:spLocks noChangeArrowheads="1"/>
          </p:cNvSpPr>
          <p:nvPr/>
        </p:nvSpPr>
        <p:spPr bwMode="auto">
          <a:xfrm>
            <a:off x="1193832" y="5294282"/>
            <a:ext cx="207824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Spareinlagen mit Zinsen</a:t>
            </a:r>
          </a:p>
        </p:txBody>
      </p:sp>
      <p:sp>
        <p:nvSpPr>
          <p:cNvPr id="23" name="Text Box 10">
            <a:extLst>
              <a:ext uri="{FF2B5EF4-FFF2-40B4-BE49-F238E27FC236}">
                <a16:creationId xmlns:a16="http://schemas.microsoft.com/office/drawing/2014/main" id="{1EEA97EA-493E-4B43-8102-7485F0AF871A}"/>
              </a:ext>
            </a:extLst>
          </p:cNvPr>
          <p:cNvSpPr txBox="1">
            <a:spLocks noChangeArrowheads="1"/>
          </p:cNvSpPr>
          <p:nvPr/>
        </p:nvSpPr>
        <p:spPr bwMode="auto">
          <a:xfrm>
            <a:off x="3593395" y="5616411"/>
            <a:ext cx="207824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Reserven</a:t>
            </a:r>
          </a:p>
        </p:txBody>
      </p:sp>
      <p:sp>
        <p:nvSpPr>
          <p:cNvPr id="2" name="Rechteck: abgerundete Ecken 1">
            <a:extLst>
              <a:ext uri="{FF2B5EF4-FFF2-40B4-BE49-F238E27FC236}">
                <a16:creationId xmlns:a16="http://schemas.microsoft.com/office/drawing/2014/main" id="{64C9EF5D-7F7C-4F4E-A696-FD351E609A03}"/>
              </a:ext>
            </a:extLst>
          </p:cNvPr>
          <p:cNvSpPr/>
          <p:nvPr/>
        </p:nvSpPr>
        <p:spPr>
          <a:xfrm>
            <a:off x="3523779" y="1514374"/>
            <a:ext cx="2258806" cy="4859793"/>
          </a:xfrm>
          <a:prstGeom prst="roundRect">
            <a:avLst/>
          </a:prstGeom>
          <a:no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5" name="Rechteck 4">
            <a:extLst>
              <a:ext uri="{FF2B5EF4-FFF2-40B4-BE49-F238E27FC236}">
                <a16:creationId xmlns:a16="http://schemas.microsoft.com/office/drawing/2014/main" id="{68F49E20-07C0-4EA9-99AA-0F7D5D910B9E}"/>
              </a:ext>
            </a:extLst>
          </p:cNvPr>
          <p:cNvSpPr/>
          <p:nvPr/>
        </p:nvSpPr>
        <p:spPr>
          <a:xfrm>
            <a:off x="3888419" y="5616411"/>
            <a:ext cx="1473694" cy="508868"/>
          </a:xfrm>
          <a:prstGeom prst="rect">
            <a:avLst/>
          </a:prstGeom>
          <a:noFill/>
          <a:ln w="76200">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wipe(down)">
                                      <p:cBhvr>
                                        <p:cTn id="10" dur="500"/>
                                        <p:tgtEl>
                                          <p:spTgt spid="2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wipe(up)">
                                      <p:cBhvr>
                                        <p:cTn id="15" dur="500"/>
                                        <p:tgtEl>
                                          <p:spTgt spid="21"/>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wipe(up)">
                                      <p:cBhvr>
                                        <p:cTn id="18" dur="500"/>
                                        <p:tgtEl>
                                          <p:spTgt spid="24"/>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2"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wipe(right)">
                                      <p:cBhvr>
                                        <p:cTn id="23" dur="500"/>
                                        <p:tgtEl>
                                          <p:spTgt spid="26"/>
                                        </p:tgtEl>
                                      </p:cBhvr>
                                    </p:animEffect>
                                  </p:childTnLst>
                                </p:cTn>
                              </p:par>
                              <p:par>
                                <p:cTn id="24" presetID="22" presetClass="entr" presetSubtype="2"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wipe(right)">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wipe(down)">
                                      <p:cBhvr>
                                        <p:cTn id="31" dur="500"/>
                                        <p:tgtEl>
                                          <p:spTgt spid="18"/>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29"/>
                                        </p:tgtEl>
                                        <p:attrNameLst>
                                          <p:attrName>style.visibility</p:attrName>
                                        </p:attrNameLst>
                                      </p:cBhvr>
                                      <p:to>
                                        <p:strVal val="visible"/>
                                      </p:to>
                                    </p:set>
                                    <p:animEffect transition="in" filter="wipe(down)">
                                      <p:cBhvr>
                                        <p:cTn id="34" dur="500"/>
                                        <p:tgtEl>
                                          <p:spTgt spid="29"/>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animEffect transition="in" filter="wipe(down)">
                                      <p:cBhvr>
                                        <p:cTn id="39" dur="500"/>
                                        <p:tgtEl>
                                          <p:spTgt spid="27"/>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15"/>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22" presetClass="entr" presetSubtype="1" fill="hold" grpId="0" nodeType="clickEffect">
                                  <p:stCondLst>
                                    <p:cond delay="0"/>
                                  </p:stCondLst>
                                  <p:childTnLst>
                                    <p:set>
                                      <p:cBhvr>
                                        <p:cTn id="47" dur="1" fill="hold">
                                          <p:stCondLst>
                                            <p:cond delay="0"/>
                                          </p:stCondLst>
                                        </p:cTn>
                                        <p:tgtEl>
                                          <p:spTgt spid="22"/>
                                        </p:tgtEl>
                                        <p:attrNameLst>
                                          <p:attrName>style.visibility</p:attrName>
                                        </p:attrNameLst>
                                      </p:cBhvr>
                                      <p:to>
                                        <p:strVal val="visible"/>
                                      </p:to>
                                    </p:set>
                                    <p:animEffect transition="in" filter="wipe(up)">
                                      <p:cBhvr>
                                        <p:cTn id="48" dur="500"/>
                                        <p:tgtEl>
                                          <p:spTgt spid="22"/>
                                        </p:tgtEl>
                                      </p:cBhvr>
                                    </p:animEffec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26" grpId="0" animBg="1"/>
      <p:bldP spid="24" grpId="0" animBg="1"/>
      <p:bldP spid="3" grpId="0" animBg="1"/>
      <p:bldP spid="25" grpId="0"/>
      <p:bldP spid="27" grpId="0" animBg="1"/>
      <p:bldP spid="15" grpId="0"/>
      <p:bldP spid="14" grpId="0"/>
      <p:bldP spid="21" grpId="0"/>
      <p:bldP spid="22" grpId="0" animBg="1"/>
      <p:bldP spid="18" grpId="0"/>
      <p:bldP spid="2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„Wie viel ist mein Geld wert?“ auf den Seiten 80 bis 81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209</Words>
  <Application>Microsoft Office PowerPoint</Application>
  <PresentationFormat>Bildschirmpräsentation (4:3)</PresentationFormat>
  <Paragraphs>29</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30</cp:revision>
  <dcterms:created xsi:type="dcterms:W3CDTF">2020-01-22T09:57:49Z</dcterms:created>
  <dcterms:modified xsi:type="dcterms:W3CDTF">2020-03-13T14:02:20Z</dcterms:modified>
</cp:coreProperties>
</file>