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a:solidFill>
                  <a:srgbClr val="333333"/>
                </a:solidFill>
                <a:latin typeface="Calibri" panose="020F0502020204030204" pitchFamily="34" charset="0"/>
              </a:rPr>
              <a:t>Die österreichische Verfassung</a:t>
            </a:r>
            <a:endParaRPr lang="de-DE" altLang="de-DE" sz="3800" dirty="0">
              <a:solidFill>
                <a:srgbClr val="333333"/>
              </a:solidFill>
              <a:latin typeface="Calibri" panose="020F0502020204030204" pitchFamily="34" charset="0"/>
            </a:endParaRPr>
          </a:p>
        </p:txBody>
      </p:sp>
      <p:sp>
        <p:nvSpPr>
          <p:cNvPr id="3" name="Text Box 10"/>
          <p:cNvSpPr txBox="1">
            <a:spLocks noChangeArrowheads="1"/>
          </p:cNvSpPr>
          <p:nvPr/>
        </p:nvSpPr>
        <p:spPr bwMode="auto">
          <a:xfrm>
            <a:off x="2267144" y="1916832"/>
            <a:ext cx="4705029" cy="892552"/>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FF6600"/>
                </a:solidFill>
                <a:latin typeface="Calibri" panose="020F0502020204030204" pitchFamily="34" charset="0"/>
                <a:sym typeface="Wingdings" panose="05000000000000000000" pitchFamily="2" charset="2"/>
              </a:rPr>
              <a:t>Verfassung</a:t>
            </a:r>
          </a:p>
          <a:p>
            <a:pPr algn="ctr" eaLnBrk="1" hangingPunct="1"/>
            <a:r>
              <a:rPr lang="de-DE" altLang="de-DE" sz="2400" dirty="0">
                <a:solidFill>
                  <a:srgbClr val="333333"/>
                </a:solidFill>
                <a:latin typeface="Calibri" panose="020F0502020204030204" pitchFamily="34" charset="0"/>
                <a:sym typeface="Wingdings" panose="05000000000000000000" pitchFamily="2" charset="2"/>
              </a:rPr>
              <a:t>(mit Änderungen seit 1920 gültig)</a:t>
            </a:r>
          </a:p>
        </p:txBody>
      </p:sp>
      <p:sp>
        <p:nvSpPr>
          <p:cNvPr id="4" name="Text Box 10"/>
          <p:cNvSpPr txBox="1">
            <a:spLocks noChangeArrowheads="1"/>
          </p:cNvSpPr>
          <p:nvPr/>
        </p:nvSpPr>
        <p:spPr bwMode="auto">
          <a:xfrm>
            <a:off x="467544" y="3068960"/>
            <a:ext cx="1799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Österreich ist eine Demokratie.</a:t>
            </a:r>
          </a:p>
        </p:txBody>
      </p:sp>
      <p:sp>
        <p:nvSpPr>
          <p:cNvPr id="5" name="Gleichschenkliges Dreieck 4"/>
          <p:cNvSpPr/>
          <p:nvPr/>
        </p:nvSpPr>
        <p:spPr bwMode="auto">
          <a:xfrm>
            <a:off x="467544" y="1533255"/>
            <a:ext cx="8280920" cy="1368152"/>
          </a:xfrm>
          <a:prstGeom prst="triangle">
            <a:avLst/>
          </a:prstGeom>
          <a:no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6" name="Rechteck 5"/>
          <p:cNvSpPr/>
          <p:nvPr/>
        </p:nvSpPr>
        <p:spPr bwMode="auto">
          <a:xfrm>
            <a:off x="467544" y="2929382"/>
            <a:ext cx="1800000" cy="3451616"/>
          </a:xfrm>
          <a:prstGeom prst="rect">
            <a:avLst/>
          </a:prstGeom>
          <a:no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7" name="Rechteck 6"/>
          <p:cNvSpPr/>
          <p:nvPr/>
        </p:nvSpPr>
        <p:spPr bwMode="auto">
          <a:xfrm>
            <a:off x="2627584" y="2929382"/>
            <a:ext cx="1800000" cy="3451616"/>
          </a:xfrm>
          <a:prstGeom prst="rect">
            <a:avLst/>
          </a:prstGeom>
          <a:no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8" name="Rechteck 7"/>
          <p:cNvSpPr/>
          <p:nvPr/>
        </p:nvSpPr>
        <p:spPr bwMode="auto">
          <a:xfrm>
            <a:off x="4788024" y="2929382"/>
            <a:ext cx="1800000" cy="3451616"/>
          </a:xfrm>
          <a:prstGeom prst="rect">
            <a:avLst/>
          </a:prstGeom>
          <a:no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9" name="Rechteck 8"/>
          <p:cNvSpPr/>
          <p:nvPr/>
        </p:nvSpPr>
        <p:spPr bwMode="auto">
          <a:xfrm>
            <a:off x="6948464" y="2929382"/>
            <a:ext cx="1800000" cy="3451616"/>
          </a:xfrm>
          <a:prstGeom prst="rect">
            <a:avLst/>
          </a:prstGeom>
          <a:no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10" name="Text Box 10"/>
          <p:cNvSpPr txBox="1">
            <a:spLocks noChangeArrowheads="1"/>
          </p:cNvSpPr>
          <p:nvPr/>
        </p:nvSpPr>
        <p:spPr bwMode="auto">
          <a:xfrm>
            <a:off x="467544" y="4810492"/>
            <a:ext cx="1799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freie Wahlen</a:t>
            </a:r>
          </a:p>
        </p:txBody>
      </p:sp>
      <p:sp>
        <p:nvSpPr>
          <p:cNvPr id="11" name="Pfeil nach unten 10"/>
          <p:cNvSpPr>
            <a:spLocks noChangeArrowheads="1"/>
          </p:cNvSpPr>
          <p:nvPr/>
        </p:nvSpPr>
        <p:spPr bwMode="auto">
          <a:xfrm>
            <a:off x="1222881" y="4396793"/>
            <a:ext cx="288925" cy="318487"/>
          </a:xfrm>
          <a:prstGeom prst="downArrow">
            <a:avLst>
              <a:gd name="adj1" fmla="val 50000"/>
              <a:gd name="adj2" fmla="val 49811"/>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2" name="Text Box 10"/>
          <p:cNvSpPr txBox="1">
            <a:spLocks noChangeArrowheads="1"/>
          </p:cNvSpPr>
          <p:nvPr/>
        </p:nvSpPr>
        <p:spPr bwMode="auto">
          <a:xfrm>
            <a:off x="2629770" y="3083627"/>
            <a:ext cx="1799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Österreich ist eine Republik.</a:t>
            </a:r>
          </a:p>
        </p:txBody>
      </p:sp>
      <p:sp>
        <p:nvSpPr>
          <p:cNvPr id="13" name="Text Box 10"/>
          <p:cNvSpPr txBox="1">
            <a:spLocks noChangeArrowheads="1"/>
          </p:cNvSpPr>
          <p:nvPr/>
        </p:nvSpPr>
        <p:spPr bwMode="auto">
          <a:xfrm>
            <a:off x="2629770" y="4825159"/>
            <a:ext cx="1799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gewähltes Staats-oberhaupt</a:t>
            </a:r>
          </a:p>
        </p:txBody>
      </p:sp>
      <p:sp>
        <p:nvSpPr>
          <p:cNvPr id="14" name="Pfeil nach unten 13"/>
          <p:cNvSpPr>
            <a:spLocks noChangeArrowheads="1"/>
          </p:cNvSpPr>
          <p:nvPr/>
        </p:nvSpPr>
        <p:spPr bwMode="auto">
          <a:xfrm>
            <a:off x="3385107" y="4411460"/>
            <a:ext cx="288925" cy="318487"/>
          </a:xfrm>
          <a:prstGeom prst="downArrow">
            <a:avLst>
              <a:gd name="adj1" fmla="val 50000"/>
              <a:gd name="adj2" fmla="val 49811"/>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5" name="Text Box 10"/>
          <p:cNvSpPr txBox="1">
            <a:spLocks noChangeArrowheads="1"/>
          </p:cNvSpPr>
          <p:nvPr/>
        </p:nvSpPr>
        <p:spPr bwMode="auto">
          <a:xfrm>
            <a:off x="4712150" y="3101897"/>
            <a:ext cx="195174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Österreich   ist ein Bundesstaat.</a:t>
            </a:r>
          </a:p>
        </p:txBody>
      </p:sp>
      <p:sp>
        <p:nvSpPr>
          <p:cNvPr id="16" name="Text Box 10"/>
          <p:cNvSpPr txBox="1">
            <a:spLocks noChangeArrowheads="1"/>
          </p:cNvSpPr>
          <p:nvPr/>
        </p:nvSpPr>
        <p:spPr bwMode="auto">
          <a:xfrm>
            <a:off x="4796117" y="4850843"/>
            <a:ext cx="1799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neun Bundes-länder mit Landtagen</a:t>
            </a:r>
          </a:p>
        </p:txBody>
      </p:sp>
      <p:sp>
        <p:nvSpPr>
          <p:cNvPr id="17" name="Pfeil nach unten 16"/>
          <p:cNvSpPr>
            <a:spLocks noChangeArrowheads="1"/>
          </p:cNvSpPr>
          <p:nvPr/>
        </p:nvSpPr>
        <p:spPr bwMode="auto">
          <a:xfrm>
            <a:off x="5551454" y="4437144"/>
            <a:ext cx="288925" cy="318487"/>
          </a:xfrm>
          <a:prstGeom prst="downArrow">
            <a:avLst>
              <a:gd name="adj1" fmla="val 50000"/>
              <a:gd name="adj2" fmla="val 49811"/>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1" name="Text Box 10"/>
          <p:cNvSpPr txBox="1">
            <a:spLocks noChangeArrowheads="1"/>
          </p:cNvSpPr>
          <p:nvPr/>
        </p:nvSpPr>
        <p:spPr bwMode="auto">
          <a:xfrm>
            <a:off x="6888206" y="3083627"/>
            <a:ext cx="195174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Österreich   ist ein Rechtsstaat.</a:t>
            </a:r>
          </a:p>
        </p:txBody>
      </p:sp>
      <p:sp>
        <p:nvSpPr>
          <p:cNvPr id="22" name="Text Box 10"/>
          <p:cNvSpPr txBox="1">
            <a:spLocks noChangeArrowheads="1"/>
          </p:cNvSpPr>
          <p:nvPr/>
        </p:nvSpPr>
        <p:spPr bwMode="auto">
          <a:xfrm>
            <a:off x="6972173" y="4832573"/>
            <a:ext cx="1799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verbindliche Gesetze für alle</a:t>
            </a:r>
          </a:p>
        </p:txBody>
      </p:sp>
      <p:sp>
        <p:nvSpPr>
          <p:cNvPr id="23" name="Pfeil nach unten 22"/>
          <p:cNvSpPr>
            <a:spLocks noChangeArrowheads="1"/>
          </p:cNvSpPr>
          <p:nvPr/>
        </p:nvSpPr>
        <p:spPr bwMode="auto">
          <a:xfrm>
            <a:off x="7727510" y="4418874"/>
            <a:ext cx="288925" cy="318487"/>
          </a:xfrm>
          <a:prstGeom prst="downArrow">
            <a:avLst>
              <a:gd name="adj1" fmla="val 50000"/>
              <a:gd name="adj2" fmla="val 49811"/>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0" grpId="0"/>
      <p:bldP spid="11" grpId="0" animBg="1"/>
      <p:bldP spid="12" grpId="0"/>
      <p:bldP spid="13" grpId="0"/>
      <p:bldP spid="14" grpId="0" animBg="1"/>
      <p:bldP spid="15" grpId="0"/>
      <p:bldP spid="16" grpId="0"/>
      <p:bldP spid="17" grpId="0" animBg="1"/>
      <p:bldP spid="21" grpId="0"/>
      <p:bldP spid="22" grpId="0"/>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„Parteienvielfalt und Verfassung“ auf den Seiten 60 </a:t>
            </a:r>
            <a:r>
              <a:rPr lang="de-DE" altLang="de-DE" sz="1100" b="0">
                <a:solidFill>
                  <a:schemeClr val="tx1"/>
                </a:solidFill>
                <a:latin typeface="Arial" charset="0"/>
                <a:cs typeface="Arial" charset="0"/>
              </a:rPr>
              <a:t>bis 61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214</Words>
  <Application>Microsoft Office PowerPoint</Application>
  <PresentationFormat>Bildschirmpräsentation (4:3)</PresentationFormat>
  <Paragraphs>30</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2025-03-29T17:40:45Z</dcterms:modified>
</cp:coreProperties>
</file>