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6" r:id="rId5"/>
    <p:sldId id="307" r:id="rId6"/>
    <p:sldId id="308"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93" d="100"/>
          <a:sy n="93" d="100"/>
        </p:scale>
        <p:origin x="1162" y="8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A2EBBB4-8499-930D-A374-2BE824D60B5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579D357D-838F-C318-FC5B-6CD674956BE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E65A6BBA-01CF-91C5-C898-48395166B75A}"/>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1475AB6-C3A0-5FD8-9666-F696798B808F}"/>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BDA52808-15EE-B3EB-C090-368C0C8E5B1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0A5A73-2F5C-FED7-A3BE-C6961CE317A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FF9BE2AB-E420-4ECA-A204-4BF1A9A6ACC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519F596-737F-B0E2-3C0C-53325AF40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A8D2A1-3270-4655-9D29-B04D24B750E5}" type="slidenum">
              <a:rPr lang="de-DE" altLang="de-DE" smtClean="0"/>
              <a:pPr>
                <a:spcBef>
                  <a:spcPct val="0"/>
                </a:spcBef>
              </a:pPr>
              <a:t>1</a:t>
            </a:fld>
            <a:endParaRPr lang="de-DE" altLang="de-DE"/>
          </a:p>
        </p:txBody>
      </p:sp>
      <p:sp>
        <p:nvSpPr>
          <p:cNvPr id="6147" name="Rectangle 2">
            <a:extLst>
              <a:ext uri="{FF2B5EF4-FFF2-40B4-BE49-F238E27FC236}">
                <a16:creationId xmlns:a16="http://schemas.microsoft.com/office/drawing/2014/main" id="{ADA105AD-B114-2294-A157-E3FF771E8354}"/>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19D5C367-4523-2391-87FB-AEC464549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A75773-643B-FF2C-85DE-6830215C003A}"/>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1F771B55-5627-26B8-242B-3A8F77FA2F8F}"/>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5752D781-2B38-5C68-7AC5-F5A6D4C15FA0}"/>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29749B14-A4F0-312F-AF1D-A5040F0EF0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5743076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719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58623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14986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929279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0458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69586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7305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6892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161745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243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763303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22250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81575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75314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1408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9673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9718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774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827063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70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9553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2924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C9BB7CB5-9DFD-F344-70BC-84A4046666A9}"/>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C9AE71C2-AAF4-B4C8-0A59-860CEDB6A45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3847D9D-DE0C-6CF8-28F9-1DD31C3D80B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278E923E-AF22-D0D4-820F-E7317CF4EB9B}"/>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174A2F8-4F44-6A63-936D-9DD39AAB719E}"/>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260268E-549A-F73F-7ED3-F6570A2CFD25}"/>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30219E2C-5FC3-CAFD-4DBA-3E74D6B15849}"/>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46FF38-CD5A-2024-DF7E-661E6CBFB8F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4FB281CF-9E84-6D30-07D6-BE9B8FDE67C2}"/>
              </a:ext>
            </a:extLst>
          </p:cNvPr>
          <p:cNvSpPr>
            <a:spLocks noGrp="1" noChangeArrowheads="1"/>
          </p:cNvSpPr>
          <p:nvPr>
            <p:ph type="ctrTitle"/>
          </p:nvPr>
        </p:nvSpPr>
        <p:spPr>
          <a:xfrm>
            <a:off x="468313" y="836613"/>
            <a:ext cx="7772400" cy="792162"/>
          </a:xfrm>
        </p:spPr>
        <p:txBody>
          <a:bodyPr/>
          <a:lstStyle/>
          <a:p>
            <a:pPr eaLnBrk="1" hangingPunct="1"/>
            <a:r>
              <a:rPr lang="de-DE" altLang="de-DE"/>
              <a:t>Die tierische Zelle</a:t>
            </a:r>
          </a:p>
        </p:txBody>
      </p:sp>
      <p:sp>
        <p:nvSpPr>
          <p:cNvPr id="5123" name="Text Box 17">
            <a:extLst>
              <a:ext uri="{FF2B5EF4-FFF2-40B4-BE49-F238E27FC236}">
                <a16:creationId xmlns:a16="http://schemas.microsoft.com/office/drawing/2014/main" id="{AFCCDD65-B991-49C7-8B68-830EA415052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13067A0-DE05-8F32-6DA8-FDB79361EF02}"/>
              </a:ext>
            </a:extLst>
          </p:cNvPr>
          <p:cNvSpPr>
            <a:spLocks noGrp="1" noChangeArrowheads="1"/>
          </p:cNvSpPr>
          <p:nvPr>
            <p:ph type="title"/>
          </p:nvPr>
        </p:nvSpPr>
        <p:spPr/>
        <p:txBody>
          <a:bodyPr/>
          <a:lstStyle/>
          <a:p>
            <a:r>
              <a:rPr lang="de-DE" altLang="de-DE"/>
              <a:t>Die tierische Zelle</a:t>
            </a:r>
          </a:p>
        </p:txBody>
      </p:sp>
      <p:sp>
        <p:nvSpPr>
          <p:cNvPr id="7171" name="Rectangle 30">
            <a:extLst>
              <a:ext uri="{FF2B5EF4-FFF2-40B4-BE49-F238E27FC236}">
                <a16:creationId xmlns:a16="http://schemas.microsoft.com/office/drawing/2014/main" id="{E78C93B3-A331-0930-C013-B38A03FE47EC}"/>
              </a:ext>
            </a:extLst>
          </p:cNvPr>
          <p:cNvSpPr>
            <a:spLocks noChangeArrowheads="1"/>
          </p:cNvSpPr>
          <p:nvPr/>
        </p:nvSpPr>
        <p:spPr bwMode="auto">
          <a:xfrm>
            <a:off x="2916238"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2" name="Rectangle 36">
            <a:extLst>
              <a:ext uri="{FF2B5EF4-FFF2-40B4-BE49-F238E27FC236}">
                <a16:creationId xmlns:a16="http://schemas.microsoft.com/office/drawing/2014/main" id="{A0A27CAC-9131-89B3-6BCC-1100027F1797}"/>
              </a:ext>
            </a:extLst>
          </p:cNvPr>
          <p:cNvSpPr>
            <a:spLocks noChangeArrowheads="1"/>
          </p:cNvSpPr>
          <p:nvPr/>
        </p:nvSpPr>
        <p:spPr bwMode="auto">
          <a:xfrm>
            <a:off x="5148263"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3" name="Rectangle 24">
            <a:extLst>
              <a:ext uri="{FF2B5EF4-FFF2-40B4-BE49-F238E27FC236}">
                <a16:creationId xmlns:a16="http://schemas.microsoft.com/office/drawing/2014/main" id="{9DAA58B7-3279-E7CE-81F2-9387D94077A3}"/>
              </a:ext>
            </a:extLst>
          </p:cNvPr>
          <p:cNvSpPr>
            <a:spLocks noChangeArrowheads="1"/>
          </p:cNvSpPr>
          <p:nvPr/>
        </p:nvSpPr>
        <p:spPr bwMode="auto">
          <a:xfrm>
            <a:off x="684213"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16780" name="Group 44">
            <a:extLst>
              <a:ext uri="{FF2B5EF4-FFF2-40B4-BE49-F238E27FC236}">
                <a16:creationId xmlns:a16="http://schemas.microsoft.com/office/drawing/2014/main" id="{27011DDA-40E3-7010-A82B-8157B0D87836}"/>
              </a:ext>
            </a:extLst>
          </p:cNvPr>
          <p:cNvGrpSpPr>
            <a:grpSpLocks/>
          </p:cNvGrpSpPr>
          <p:nvPr/>
        </p:nvGrpSpPr>
        <p:grpSpPr bwMode="auto">
          <a:xfrm>
            <a:off x="684213" y="5661025"/>
            <a:ext cx="2016125" cy="360363"/>
            <a:chOff x="431" y="3339"/>
            <a:chExt cx="1270" cy="227"/>
          </a:xfrm>
        </p:grpSpPr>
        <p:sp>
          <p:nvSpPr>
            <p:cNvPr id="7195" name="Rectangle 45">
              <a:extLst>
                <a:ext uri="{FF2B5EF4-FFF2-40B4-BE49-F238E27FC236}">
                  <a16:creationId xmlns:a16="http://schemas.microsoft.com/office/drawing/2014/main" id="{8D2185FC-F624-9C99-E5B1-FACB42D185F3}"/>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6" name="Text Box 46">
              <a:extLst>
                <a:ext uri="{FF2B5EF4-FFF2-40B4-BE49-F238E27FC236}">
                  <a16:creationId xmlns:a16="http://schemas.microsoft.com/office/drawing/2014/main" id="{24A240B2-D00B-A442-05BB-A8B507CEDC13}"/>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grpSp>
      <p:grpSp>
        <p:nvGrpSpPr>
          <p:cNvPr id="116786" name="Group 50">
            <a:extLst>
              <a:ext uri="{FF2B5EF4-FFF2-40B4-BE49-F238E27FC236}">
                <a16:creationId xmlns:a16="http://schemas.microsoft.com/office/drawing/2014/main" id="{C7D00725-1133-5AFD-836B-50A906E4D22E}"/>
              </a:ext>
            </a:extLst>
          </p:cNvPr>
          <p:cNvGrpSpPr>
            <a:grpSpLocks/>
          </p:cNvGrpSpPr>
          <p:nvPr/>
        </p:nvGrpSpPr>
        <p:grpSpPr bwMode="auto">
          <a:xfrm>
            <a:off x="2916238" y="5661025"/>
            <a:ext cx="2016125" cy="360363"/>
            <a:chOff x="1837" y="3339"/>
            <a:chExt cx="1270" cy="227"/>
          </a:xfrm>
        </p:grpSpPr>
        <p:sp>
          <p:nvSpPr>
            <p:cNvPr id="7193" name="Rectangle 51">
              <a:extLst>
                <a:ext uri="{FF2B5EF4-FFF2-40B4-BE49-F238E27FC236}">
                  <a16:creationId xmlns:a16="http://schemas.microsoft.com/office/drawing/2014/main" id="{8BFD7F80-0E00-38B4-C677-225F2F9B0A8F}"/>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52">
              <a:extLst>
                <a:ext uri="{FF2B5EF4-FFF2-40B4-BE49-F238E27FC236}">
                  <a16:creationId xmlns:a16="http://schemas.microsoft.com/office/drawing/2014/main" id="{40CE35F7-B5AB-376A-B696-6734EEE72A86}"/>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grpSp>
      <p:grpSp>
        <p:nvGrpSpPr>
          <p:cNvPr id="116792" name="Group 56">
            <a:extLst>
              <a:ext uri="{FF2B5EF4-FFF2-40B4-BE49-F238E27FC236}">
                <a16:creationId xmlns:a16="http://schemas.microsoft.com/office/drawing/2014/main" id="{C8CCEFFA-0FEC-C2F4-AC7C-79B2A01EB58E}"/>
              </a:ext>
            </a:extLst>
          </p:cNvPr>
          <p:cNvGrpSpPr>
            <a:grpSpLocks/>
          </p:cNvGrpSpPr>
          <p:nvPr/>
        </p:nvGrpSpPr>
        <p:grpSpPr bwMode="auto">
          <a:xfrm>
            <a:off x="5148263" y="5661025"/>
            <a:ext cx="2016125" cy="360363"/>
            <a:chOff x="3243" y="3339"/>
            <a:chExt cx="1270" cy="227"/>
          </a:xfrm>
        </p:grpSpPr>
        <p:sp>
          <p:nvSpPr>
            <p:cNvPr id="7191" name="Rectangle 57">
              <a:extLst>
                <a:ext uri="{FF2B5EF4-FFF2-40B4-BE49-F238E27FC236}">
                  <a16:creationId xmlns:a16="http://schemas.microsoft.com/office/drawing/2014/main" id="{DC121E4F-2A57-6F2F-E1A4-DCC336AD3FAD}"/>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2" name="Text Box 58">
              <a:extLst>
                <a:ext uri="{FF2B5EF4-FFF2-40B4-BE49-F238E27FC236}">
                  <a16:creationId xmlns:a16="http://schemas.microsoft.com/office/drawing/2014/main" id="{9374C6DD-407F-85A8-72CE-F99FB02B81E2}"/>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grpSp>
      <p:grpSp>
        <p:nvGrpSpPr>
          <p:cNvPr id="7177" name="Group 115">
            <a:extLst>
              <a:ext uri="{FF2B5EF4-FFF2-40B4-BE49-F238E27FC236}">
                <a16:creationId xmlns:a16="http://schemas.microsoft.com/office/drawing/2014/main" id="{15BA2150-622D-FA7B-3872-93FE91EEBC74}"/>
              </a:ext>
            </a:extLst>
          </p:cNvPr>
          <p:cNvGrpSpPr>
            <a:grpSpLocks/>
          </p:cNvGrpSpPr>
          <p:nvPr/>
        </p:nvGrpSpPr>
        <p:grpSpPr bwMode="auto">
          <a:xfrm>
            <a:off x="323850" y="692150"/>
            <a:ext cx="6480175" cy="4273550"/>
            <a:chOff x="204" y="436"/>
            <a:chExt cx="4082" cy="2692"/>
          </a:xfrm>
        </p:grpSpPr>
        <p:pic>
          <p:nvPicPr>
            <p:cNvPr id="7181" name="Picture 90" descr="tierzelle">
              <a:extLst>
                <a:ext uri="{FF2B5EF4-FFF2-40B4-BE49-F238E27FC236}">
                  <a16:creationId xmlns:a16="http://schemas.microsoft.com/office/drawing/2014/main" id="{5294BAB5-BF7E-6794-D9D2-C392E99053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799"/>
              <a:ext cx="3130" cy="2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2" name="Group 91">
              <a:extLst>
                <a:ext uri="{FF2B5EF4-FFF2-40B4-BE49-F238E27FC236}">
                  <a16:creationId xmlns:a16="http://schemas.microsoft.com/office/drawing/2014/main" id="{8EC4F655-EF87-05B3-77D1-24174A615E74}"/>
                </a:ext>
              </a:extLst>
            </p:cNvPr>
            <p:cNvGrpSpPr>
              <a:grpSpLocks/>
            </p:cNvGrpSpPr>
            <p:nvPr/>
          </p:nvGrpSpPr>
          <p:grpSpPr bwMode="auto">
            <a:xfrm>
              <a:off x="612" y="708"/>
              <a:ext cx="2268" cy="1044"/>
              <a:chOff x="521" y="572"/>
              <a:chExt cx="2268" cy="1044"/>
            </a:xfrm>
          </p:grpSpPr>
          <p:sp>
            <p:nvSpPr>
              <p:cNvPr id="7189" name="Rectangle 92">
                <a:extLst>
                  <a:ext uri="{FF2B5EF4-FFF2-40B4-BE49-F238E27FC236}">
                    <a16:creationId xmlns:a16="http://schemas.microsoft.com/office/drawing/2014/main" id="{A563E917-7C87-BA76-9F10-E3AAEA152A63}"/>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0" name="Line 93">
                <a:extLst>
                  <a:ext uri="{FF2B5EF4-FFF2-40B4-BE49-F238E27FC236}">
                    <a16:creationId xmlns:a16="http://schemas.microsoft.com/office/drawing/2014/main" id="{5FF3909F-127F-94F0-46F6-E52930E93B54}"/>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3" name="Group 97">
              <a:extLst>
                <a:ext uri="{FF2B5EF4-FFF2-40B4-BE49-F238E27FC236}">
                  <a16:creationId xmlns:a16="http://schemas.microsoft.com/office/drawing/2014/main" id="{A009943C-D924-142E-5513-C5D25934A127}"/>
                </a:ext>
              </a:extLst>
            </p:cNvPr>
            <p:cNvGrpSpPr>
              <a:grpSpLocks/>
            </p:cNvGrpSpPr>
            <p:nvPr/>
          </p:nvGrpSpPr>
          <p:grpSpPr bwMode="auto">
            <a:xfrm>
              <a:off x="204" y="2749"/>
              <a:ext cx="1724" cy="318"/>
              <a:chOff x="385" y="2160"/>
              <a:chExt cx="1724" cy="318"/>
            </a:xfrm>
          </p:grpSpPr>
          <p:sp>
            <p:nvSpPr>
              <p:cNvPr id="7187" name="Rectangle 98">
                <a:extLst>
                  <a:ext uri="{FF2B5EF4-FFF2-40B4-BE49-F238E27FC236}">
                    <a16:creationId xmlns:a16="http://schemas.microsoft.com/office/drawing/2014/main" id="{A42CA52A-FE0F-3908-9AF3-DD6071EE4BA7}"/>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8" name="Line 99">
                <a:extLst>
                  <a:ext uri="{FF2B5EF4-FFF2-40B4-BE49-F238E27FC236}">
                    <a16:creationId xmlns:a16="http://schemas.microsoft.com/office/drawing/2014/main" id="{CAE56E0E-B541-B352-6397-C5995E68D5E0}"/>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4" name="Group 106">
              <a:extLst>
                <a:ext uri="{FF2B5EF4-FFF2-40B4-BE49-F238E27FC236}">
                  <a16:creationId xmlns:a16="http://schemas.microsoft.com/office/drawing/2014/main" id="{72BA55C8-2078-4DF9-541C-E51C2D03BEFB}"/>
                </a:ext>
              </a:extLst>
            </p:cNvPr>
            <p:cNvGrpSpPr>
              <a:grpSpLocks/>
            </p:cNvGrpSpPr>
            <p:nvPr/>
          </p:nvGrpSpPr>
          <p:grpSpPr bwMode="auto">
            <a:xfrm>
              <a:off x="2472" y="436"/>
              <a:ext cx="1544" cy="454"/>
              <a:chOff x="2789" y="436"/>
              <a:chExt cx="1544" cy="454"/>
            </a:xfrm>
          </p:grpSpPr>
          <p:sp>
            <p:nvSpPr>
              <p:cNvPr id="7185" name="Rectangle 107">
                <a:extLst>
                  <a:ext uri="{FF2B5EF4-FFF2-40B4-BE49-F238E27FC236}">
                    <a16:creationId xmlns:a16="http://schemas.microsoft.com/office/drawing/2014/main" id="{EAEAAD33-F0C7-D29B-9BDB-E47083AF9AD4}"/>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6" name="Line 108">
                <a:extLst>
                  <a:ext uri="{FF2B5EF4-FFF2-40B4-BE49-F238E27FC236}">
                    <a16:creationId xmlns:a16="http://schemas.microsoft.com/office/drawing/2014/main" id="{51D88C10-8C0E-451A-7CD9-80F11615DB57}"/>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116845" name="Text Box 109">
            <a:extLst>
              <a:ext uri="{FF2B5EF4-FFF2-40B4-BE49-F238E27FC236}">
                <a16:creationId xmlns:a16="http://schemas.microsoft.com/office/drawing/2014/main" id="{69A89B67-241E-81E8-62B7-83CEFF15D683}"/>
              </a:ext>
            </a:extLst>
          </p:cNvPr>
          <p:cNvSpPr txBox="1">
            <a:spLocks noChangeArrowheads="1"/>
          </p:cNvSpPr>
          <p:nvPr/>
        </p:nvSpPr>
        <p:spPr bwMode="auto">
          <a:xfrm>
            <a:off x="1260475" y="112395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sp>
        <p:nvSpPr>
          <p:cNvPr id="116847" name="Text Box 111">
            <a:extLst>
              <a:ext uri="{FF2B5EF4-FFF2-40B4-BE49-F238E27FC236}">
                <a16:creationId xmlns:a16="http://schemas.microsoft.com/office/drawing/2014/main" id="{7010F9B8-D679-F0C8-584A-5C0E481D4CDB}"/>
              </a:ext>
            </a:extLst>
          </p:cNvPr>
          <p:cNvSpPr txBox="1">
            <a:spLocks noChangeArrowheads="1"/>
          </p:cNvSpPr>
          <p:nvPr/>
        </p:nvSpPr>
        <p:spPr bwMode="auto">
          <a:xfrm>
            <a:off x="611188" y="4506913"/>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sp>
        <p:nvSpPr>
          <p:cNvPr id="116849" name="Text Box 113">
            <a:extLst>
              <a:ext uri="{FF2B5EF4-FFF2-40B4-BE49-F238E27FC236}">
                <a16:creationId xmlns:a16="http://schemas.microsoft.com/office/drawing/2014/main" id="{7B2CF006-FB88-8E31-F02F-F0794DE1D6D3}"/>
              </a:ext>
            </a:extLst>
          </p:cNvPr>
          <p:cNvSpPr txBox="1">
            <a:spLocks noChangeArrowheads="1"/>
          </p:cNvSpPr>
          <p:nvPr/>
        </p:nvSpPr>
        <p:spPr bwMode="auto">
          <a:xfrm>
            <a:off x="4645025" y="69215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845"/>
                                        </p:tgtEl>
                                        <p:attrNameLst>
                                          <p:attrName>style.visibility</p:attrName>
                                        </p:attrNameLst>
                                      </p:cBhvr>
                                      <p:to>
                                        <p:strVal val="visible"/>
                                      </p:to>
                                    </p:set>
                                  </p:childTnLst>
                                </p:cTn>
                              </p:par>
                              <p:par>
                                <p:cTn id="7" presetID="3" presetClass="exit" presetSubtype="10" fill="hold" nodeType="withEffect">
                                  <p:stCondLst>
                                    <p:cond delay="0"/>
                                  </p:stCondLst>
                                  <p:childTnLst>
                                    <p:animEffect transition="out" filter="blinds(horizontal)">
                                      <p:cBhvr>
                                        <p:cTn id="8" dur="500"/>
                                        <p:tgtEl>
                                          <p:spTgt spid="116780"/>
                                        </p:tgtEl>
                                      </p:cBhvr>
                                    </p:animEffect>
                                    <p:set>
                                      <p:cBhvr>
                                        <p:cTn id="9" dur="1" fill="hold">
                                          <p:stCondLst>
                                            <p:cond delay="499"/>
                                          </p:stCondLst>
                                        </p:cTn>
                                        <p:tgtEl>
                                          <p:spTgt spid="116780"/>
                                        </p:tgtEl>
                                        <p:attrNameLst>
                                          <p:attrName>style.visibility</p:attrName>
                                        </p:attrNameLst>
                                      </p:cBhvr>
                                      <p:to>
                                        <p:strVal val="hidden"/>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16847"/>
                                        </p:tgtEl>
                                        <p:attrNameLst>
                                          <p:attrName>style.visibility</p:attrName>
                                        </p:attrNameLst>
                                      </p:cBhvr>
                                      <p:to>
                                        <p:strVal val="visible"/>
                                      </p:to>
                                    </p:set>
                                  </p:childTnLst>
                                </p:cTn>
                              </p:par>
                              <p:par>
                                <p:cTn id="14" presetID="3" presetClass="exit" presetSubtype="10" fill="hold" nodeType="withEffect">
                                  <p:stCondLst>
                                    <p:cond delay="0"/>
                                  </p:stCondLst>
                                  <p:childTnLst>
                                    <p:animEffect transition="out" filter="blinds(horizontal)">
                                      <p:cBhvr>
                                        <p:cTn id="15" dur="500"/>
                                        <p:tgtEl>
                                          <p:spTgt spid="116786"/>
                                        </p:tgtEl>
                                      </p:cBhvr>
                                    </p:animEffect>
                                    <p:set>
                                      <p:cBhvr>
                                        <p:cTn id="16" dur="1" fill="hold">
                                          <p:stCondLst>
                                            <p:cond delay="499"/>
                                          </p:stCondLst>
                                        </p:cTn>
                                        <p:tgtEl>
                                          <p:spTgt spid="116786"/>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849"/>
                                        </p:tgtEl>
                                        <p:attrNameLst>
                                          <p:attrName>style.visibility</p:attrName>
                                        </p:attrNameLst>
                                      </p:cBhvr>
                                      <p:to>
                                        <p:strVal val="visible"/>
                                      </p:to>
                                    </p:set>
                                  </p:childTnLst>
                                </p:cTn>
                              </p:par>
                              <p:par>
                                <p:cTn id="21" presetID="3" presetClass="exit" presetSubtype="10" fill="hold" nodeType="withEffect">
                                  <p:stCondLst>
                                    <p:cond delay="0"/>
                                  </p:stCondLst>
                                  <p:childTnLst>
                                    <p:animEffect transition="out" filter="blinds(horizontal)">
                                      <p:cBhvr>
                                        <p:cTn id="22" dur="500"/>
                                        <p:tgtEl>
                                          <p:spTgt spid="116792"/>
                                        </p:tgtEl>
                                      </p:cBhvr>
                                    </p:animEffect>
                                    <p:set>
                                      <p:cBhvr>
                                        <p:cTn id="23" dur="1" fill="hold">
                                          <p:stCondLst>
                                            <p:cond delay="499"/>
                                          </p:stCondLst>
                                        </p:cTn>
                                        <p:tgtEl>
                                          <p:spTgt spid="1167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45" grpId="0"/>
      <p:bldP spid="116847" grpId="0"/>
      <p:bldP spid="11684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E455794-A3E5-DDF5-190F-DF90C0F67DC5}"/>
              </a:ext>
            </a:extLst>
          </p:cNvPr>
          <p:cNvSpPr>
            <a:spLocks noGrp="1" noChangeArrowheads="1"/>
          </p:cNvSpPr>
          <p:nvPr>
            <p:ph type="title"/>
          </p:nvPr>
        </p:nvSpPr>
        <p:spPr/>
        <p:txBody>
          <a:bodyPr/>
          <a:lstStyle/>
          <a:p>
            <a:r>
              <a:rPr lang="de-DE" altLang="de-DE"/>
              <a:t>Die tierische Zelle</a:t>
            </a:r>
          </a:p>
        </p:txBody>
      </p:sp>
      <p:grpSp>
        <p:nvGrpSpPr>
          <p:cNvPr id="8195" name="Group 28">
            <a:extLst>
              <a:ext uri="{FF2B5EF4-FFF2-40B4-BE49-F238E27FC236}">
                <a16:creationId xmlns:a16="http://schemas.microsoft.com/office/drawing/2014/main" id="{FBA13FDC-C54F-1C20-813E-8FAD5EEA23AB}"/>
              </a:ext>
            </a:extLst>
          </p:cNvPr>
          <p:cNvGrpSpPr>
            <a:grpSpLocks/>
          </p:cNvGrpSpPr>
          <p:nvPr/>
        </p:nvGrpSpPr>
        <p:grpSpPr bwMode="auto">
          <a:xfrm>
            <a:off x="323850" y="1316038"/>
            <a:ext cx="6480175" cy="4273550"/>
            <a:chOff x="204" y="829"/>
            <a:chExt cx="4082" cy="2692"/>
          </a:xfrm>
        </p:grpSpPr>
        <p:pic>
          <p:nvPicPr>
            <p:cNvPr id="8196" name="Picture 15" descr="tierzelle">
              <a:extLst>
                <a:ext uri="{FF2B5EF4-FFF2-40B4-BE49-F238E27FC236}">
                  <a16:creationId xmlns:a16="http://schemas.microsoft.com/office/drawing/2014/main" id="{904F4B48-0BF4-3C55-B7FA-94B24D1B7B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1192"/>
              <a:ext cx="3130" cy="2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7" name="Group 16">
              <a:extLst>
                <a:ext uri="{FF2B5EF4-FFF2-40B4-BE49-F238E27FC236}">
                  <a16:creationId xmlns:a16="http://schemas.microsoft.com/office/drawing/2014/main" id="{64BE851B-E470-86BF-F2A3-4B97484E3C50}"/>
                </a:ext>
              </a:extLst>
            </p:cNvPr>
            <p:cNvGrpSpPr>
              <a:grpSpLocks/>
            </p:cNvGrpSpPr>
            <p:nvPr/>
          </p:nvGrpSpPr>
          <p:grpSpPr bwMode="auto">
            <a:xfrm>
              <a:off x="612" y="1101"/>
              <a:ext cx="2268" cy="1044"/>
              <a:chOff x="521" y="572"/>
              <a:chExt cx="2268" cy="1044"/>
            </a:xfrm>
          </p:grpSpPr>
          <p:sp>
            <p:nvSpPr>
              <p:cNvPr id="8207" name="Rectangle 17">
                <a:extLst>
                  <a:ext uri="{FF2B5EF4-FFF2-40B4-BE49-F238E27FC236}">
                    <a16:creationId xmlns:a16="http://schemas.microsoft.com/office/drawing/2014/main" id="{554AFABC-4D8C-8F54-D551-0F67A193A885}"/>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8" name="Line 18">
                <a:extLst>
                  <a:ext uri="{FF2B5EF4-FFF2-40B4-BE49-F238E27FC236}">
                    <a16:creationId xmlns:a16="http://schemas.microsoft.com/office/drawing/2014/main" id="{55E756C4-2319-C86E-6156-22212BA8C72C}"/>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198" name="Group 19">
              <a:extLst>
                <a:ext uri="{FF2B5EF4-FFF2-40B4-BE49-F238E27FC236}">
                  <a16:creationId xmlns:a16="http://schemas.microsoft.com/office/drawing/2014/main" id="{E3692C01-2EED-0FB5-1103-874AAFA16099}"/>
                </a:ext>
              </a:extLst>
            </p:cNvPr>
            <p:cNvGrpSpPr>
              <a:grpSpLocks/>
            </p:cNvGrpSpPr>
            <p:nvPr/>
          </p:nvGrpSpPr>
          <p:grpSpPr bwMode="auto">
            <a:xfrm>
              <a:off x="204" y="3142"/>
              <a:ext cx="1724" cy="318"/>
              <a:chOff x="385" y="2160"/>
              <a:chExt cx="1724" cy="318"/>
            </a:xfrm>
          </p:grpSpPr>
          <p:sp>
            <p:nvSpPr>
              <p:cNvPr id="8205" name="Rectangle 20">
                <a:extLst>
                  <a:ext uri="{FF2B5EF4-FFF2-40B4-BE49-F238E27FC236}">
                    <a16:creationId xmlns:a16="http://schemas.microsoft.com/office/drawing/2014/main" id="{CDE4627D-FE2A-619C-EAB8-980F25983553}"/>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6" name="Line 21">
                <a:extLst>
                  <a:ext uri="{FF2B5EF4-FFF2-40B4-BE49-F238E27FC236}">
                    <a16:creationId xmlns:a16="http://schemas.microsoft.com/office/drawing/2014/main" id="{B5BC8BD5-2E34-E65B-B69B-ED82BCDF2A1D}"/>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199" name="Group 22">
              <a:extLst>
                <a:ext uri="{FF2B5EF4-FFF2-40B4-BE49-F238E27FC236}">
                  <a16:creationId xmlns:a16="http://schemas.microsoft.com/office/drawing/2014/main" id="{D838342F-B877-D6A2-500F-A6F3D5FBFF8D}"/>
                </a:ext>
              </a:extLst>
            </p:cNvPr>
            <p:cNvGrpSpPr>
              <a:grpSpLocks/>
            </p:cNvGrpSpPr>
            <p:nvPr/>
          </p:nvGrpSpPr>
          <p:grpSpPr bwMode="auto">
            <a:xfrm>
              <a:off x="2472" y="829"/>
              <a:ext cx="1544" cy="454"/>
              <a:chOff x="2789" y="436"/>
              <a:chExt cx="1544" cy="454"/>
            </a:xfrm>
          </p:grpSpPr>
          <p:sp>
            <p:nvSpPr>
              <p:cNvPr id="8203" name="Rectangle 23">
                <a:extLst>
                  <a:ext uri="{FF2B5EF4-FFF2-40B4-BE49-F238E27FC236}">
                    <a16:creationId xmlns:a16="http://schemas.microsoft.com/office/drawing/2014/main" id="{BE4F00D3-DCB7-20AF-B561-9F1D0B445AD6}"/>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4" name="Line 24">
                <a:extLst>
                  <a:ext uri="{FF2B5EF4-FFF2-40B4-BE49-F238E27FC236}">
                    <a16:creationId xmlns:a16="http://schemas.microsoft.com/office/drawing/2014/main" id="{00FCD405-2E3E-2249-C720-97B80C130B49}"/>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8200" name="Text Box 25">
              <a:extLst>
                <a:ext uri="{FF2B5EF4-FFF2-40B4-BE49-F238E27FC236}">
                  <a16:creationId xmlns:a16="http://schemas.microsoft.com/office/drawing/2014/main" id="{D06EA834-BF32-16CB-792E-100849FEE8D5}"/>
                </a:ext>
              </a:extLst>
            </p:cNvPr>
            <p:cNvSpPr txBox="1">
              <a:spLocks noChangeArrowheads="1"/>
            </p:cNvSpPr>
            <p:nvPr/>
          </p:nvSpPr>
          <p:spPr bwMode="auto">
            <a:xfrm>
              <a:off x="794" y="1101"/>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sp>
          <p:nvSpPr>
            <p:cNvPr id="8201" name="Text Box 26">
              <a:extLst>
                <a:ext uri="{FF2B5EF4-FFF2-40B4-BE49-F238E27FC236}">
                  <a16:creationId xmlns:a16="http://schemas.microsoft.com/office/drawing/2014/main" id="{988335D2-6167-D1AA-632F-93E596FD9A74}"/>
                </a:ext>
              </a:extLst>
            </p:cNvPr>
            <p:cNvSpPr txBox="1">
              <a:spLocks noChangeArrowheads="1"/>
            </p:cNvSpPr>
            <p:nvPr/>
          </p:nvSpPr>
          <p:spPr bwMode="auto">
            <a:xfrm>
              <a:off x="385" y="3232"/>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sp>
          <p:nvSpPr>
            <p:cNvPr id="8202" name="Text Box 27">
              <a:extLst>
                <a:ext uri="{FF2B5EF4-FFF2-40B4-BE49-F238E27FC236}">
                  <a16:creationId xmlns:a16="http://schemas.microsoft.com/office/drawing/2014/main" id="{30B5B9E8-4F54-110D-3AC7-891C04A6AFA9}"/>
                </a:ext>
              </a:extLst>
            </p:cNvPr>
            <p:cNvSpPr txBox="1">
              <a:spLocks noChangeArrowheads="1"/>
            </p:cNvSpPr>
            <p:nvPr/>
          </p:nvSpPr>
          <p:spPr bwMode="auto">
            <a:xfrm>
              <a:off x="2926" y="82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CA4566F-0AB8-45AD-7D66-55DDF53E60D1}"/>
              </a:ext>
            </a:extLst>
          </p:cNvPr>
          <p:cNvSpPr>
            <a:spLocks noGrp="1" noChangeArrowheads="1"/>
          </p:cNvSpPr>
          <p:nvPr>
            <p:ph type="title"/>
          </p:nvPr>
        </p:nvSpPr>
        <p:spPr/>
        <p:txBody>
          <a:bodyPr/>
          <a:lstStyle/>
          <a:p>
            <a:r>
              <a:rPr lang="de-DE" altLang="de-DE"/>
              <a:t>Die tierische Zelle</a:t>
            </a:r>
          </a:p>
        </p:txBody>
      </p:sp>
      <p:sp>
        <p:nvSpPr>
          <p:cNvPr id="9219" name="Rectangle 3">
            <a:extLst>
              <a:ext uri="{FF2B5EF4-FFF2-40B4-BE49-F238E27FC236}">
                <a16:creationId xmlns:a16="http://schemas.microsoft.com/office/drawing/2014/main" id="{4A9ACFBA-144B-5D17-429E-7FC69D309125}"/>
              </a:ext>
            </a:extLst>
          </p:cNvPr>
          <p:cNvSpPr>
            <a:spLocks noChangeArrowheads="1"/>
          </p:cNvSpPr>
          <p:nvPr/>
        </p:nvSpPr>
        <p:spPr bwMode="auto">
          <a:xfrm>
            <a:off x="2916238"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0" name="Rectangle 4">
            <a:extLst>
              <a:ext uri="{FF2B5EF4-FFF2-40B4-BE49-F238E27FC236}">
                <a16:creationId xmlns:a16="http://schemas.microsoft.com/office/drawing/2014/main" id="{6440D5F9-B140-B2FD-15A1-FCA7F8E74A7C}"/>
              </a:ext>
            </a:extLst>
          </p:cNvPr>
          <p:cNvSpPr>
            <a:spLocks noChangeArrowheads="1"/>
          </p:cNvSpPr>
          <p:nvPr/>
        </p:nvSpPr>
        <p:spPr bwMode="auto">
          <a:xfrm>
            <a:off x="5148263"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1" name="Rectangle 5">
            <a:extLst>
              <a:ext uri="{FF2B5EF4-FFF2-40B4-BE49-F238E27FC236}">
                <a16:creationId xmlns:a16="http://schemas.microsoft.com/office/drawing/2014/main" id="{07D0BFEA-E84F-1898-0326-D89663274ED6}"/>
              </a:ext>
            </a:extLst>
          </p:cNvPr>
          <p:cNvSpPr>
            <a:spLocks noChangeArrowheads="1"/>
          </p:cNvSpPr>
          <p:nvPr/>
        </p:nvSpPr>
        <p:spPr bwMode="auto">
          <a:xfrm>
            <a:off x="684213" y="5661025"/>
            <a:ext cx="20161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22" name="Group 6">
            <a:extLst>
              <a:ext uri="{FF2B5EF4-FFF2-40B4-BE49-F238E27FC236}">
                <a16:creationId xmlns:a16="http://schemas.microsoft.com/office/drawing/2014/main" id="{FBE79C7E-BF70-7F18-A940-FE72EE4B59E8}"/>
              </a:ext>
            </a:extLst>
          </p:cNvPr>
          <p:cNvGrpSpPr>
            <a:grpSpLocks/>
          </p:cNvGrpSpPr>
          <p:nvPr/>
        </p:nvGrpSpPr>
        <p:grpSpPr bwMode="auto">
          <a:xfrm>
            <a:off x="684213" y="5661025"/>
            <a:ext cx="2016125" cy="360363"/>
            <a:chOff x="431" y="3339"/>
            <a:chExt cx="1270" cy="227"/>
          </a:xfrm>
        </p:grpSpPr>
        <p:sp>
          <p:nvSpPr>
            <p:cNvPr id="9240" name="Rectangle 7">
              <a:extLst>
                <a:ext uri="{FF2B5EF4-FFF2-40B4-BE49-F238E27FC236}">
                  <a16:creationId xmlns:a16="http://schemas.microsoft.com/office/drawing/2014/main" id="{1DCD249D-4F44-EE5B-87A5-5061F677CD17}"/>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1" name="Text Box 8">
              <a:extLst>
                <a:ext uri="{FF2B5EF4-FFF2-40B4-BE49-F238E27FC236}">
                  <a16:creationId xmlns:a16="http://schemas.microsoft.com/office/drawing/2014/main" id="{6455FC77-2E20-45C5-7898-323DA5A8077D}"/>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grpSp>
      <p:grpSp>
        <p:nvGrpSpPr>
          <p:cNvPr id="9223" name="Group 9">
            <a:extLst>
              <a:ext uri="{FF2B5EF4-FFF2-40B4-BE49-F238E27FC236}">
                <a16:creationId xmlns:a16="http://schemas.microsoft.com/office/drawing/2014/main" id="{62463EAE-9DC3-71AF-FCBC-9860543B3D73}"/>
              </a:ext>
            </a:extLst>
          </p:cNvPr>
          <p:cNvGrpSpPr>
            <a:grpSpLocks/>
          </p:cNvGrpSpPr>
          <p:nvPr/>
        </p:nvGrpSpPr>
        <p:grpSpPr bwMode="auto">
          <a:xfrm>
            <a:off x="2916238" y="5661025"/>
            <a:ext cx="2016125" cy="360363"/>
            <a:chOff x="1837" y="3339"/>
            <a:chExt cx="1270" cy="227"/>
          </a:xfrm>
        </p:grpSpPr>
        <p:sp>
          <p:nvSpPr>
            <p:cNvPr id="9238" name="Rectangle 10">
              <a:extLst>
                <a:ext uri="{FF2B5EF4-FFF2-40B4-BE49-F238E27FC236}">
                  <a16:creationId xmlns:a16="http://schemas.microsoft.com/office/drawing/2014/main" id="{73CD14DB-F2D9-AD3C-82E4-56642EE0B9CC}"/>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9" name="Text Box 11">
              <a:extLst>
                <a:ext uri="{FF2B5EF4-FFF2-40B4-BE49-F238E27FC236}">
                  <a16:creationId xmlns:a16="http://schemas.microsoft.com/office/drawing/2014/main" id="{85D22581-3BA4-3C73-8396-9B89C0C22A13}"/>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grpSp>
      <p:grpSp>
        <p:nvGrpSpPr>
          <p:cNvPr id="9224" name="Group 12">
            <a:extLst>
              <a:ext uri="{FF2B5EF4-FFF2-40B4-BE49-F238E27FC236}">
                <a16:creationId xmlns:a16="http://schemas.microsoft.com/office/drawing/2014/main" id="{8A70A90A-1DF9-148B-EC04-04E419C42E33}"/>
              </a:ext>
            </a:extLst>
          </p:cNvPr>
          <p:cNvGrpSpPr>
            <a:grpSpLocks/>
          </p:cNvGrpSpPr>
          <p:nvPr/>
        </p:nvGrpSpPr>
        <p:grpSpPr bwMode="auto">
          <a:xfrm>
            <a:off x="5148263" y="5661025"/>
            <a:ext cx="2016125" cy="360363"/>
            <a:chOff x="3243" y="3339"/>
            <a:chExt cx="1270" cy="227"/>
          </a:xfrm>
        </p:grpSpPr>
        <p:sp>
          <p:nvSpPr>
            <p:cNvPr id="9236" name="Rectangle 13">
              <a:extLst>
                <a:ext uri="{FF2B5EF4-FFF2-40B4-BE49-F238E27FC236}">
                  <a16:creationId xmlns:a16="http://schemas.microsoft.com/office/drawing/2014/main" id="{A1FCD488-3B01-BBF5-7889-8F2E53CCBF31}"/>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7" name="Text Box 14">
              <a:extLst>
                <a:ext uri="{FF2B5EF4-FFF2-40B4-BE49-F238E27FC236}">
                  <a16:creationId xmlns:a16="http://schemas.microsoft.com/office/drawing/2014/main" id="{1513DA0D-FE5A-8AB3-2249-631029B7AC37}"/>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grpSp>
      <p:grpSp>
        <p:nvGrpSpPr>
          <p:cNvPr id="9225" name="Group 28">
            <a:extLst>
              <a:ext uri="{FF2B5EF4-FFF2-40B4-BE49-F238E27FC236}">
                <a16:creationId xmlns:a16="http://schemas.microsoft.com/office/drawing/2014/main" id="{E5F70850-6D50-8707-78C4-B608FF25ED8C}"/>
              </a:ext>
            </a:extLst>
          </p:cNvPr>
          <p:cNvGrpSpPr>
            <a:grpSpLocks/>
          </p:cNvGrpSpPr>
          <p:nvPr/>
        </p:nvGrpSpPr>
        <p:grpSpPr bwMode="auto">
          <a:xfrm>
            <a:off x="323850" y="692150"/>
            <a:ext cx="6480175" cy="4273550"/>
            <a:chOff x="204" y="436"/>
            <a:chExt cx="4082" cy="2692"/>
          </a:xfrm>
        </p:grpSpPr>
        <p:pic>
          <p:nvPicPr>
            <p:cNvPr id="9226" name="Picture 15" descr="tierzelle">
              <a:extLst>
                <a:ext uri="{FF2B5EF4-FFF2-40B4-BE49-F238E27FC236}">
                  <a16:creationId xmlns:a16="http://schemas.microsoft.com/office/drawing/2014/main" id="{36A3CA38-856F-D5AD-A3FF-9BFB9F8403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799"/>
              <a:ext cx="3130" cy="2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7" name="Group 16">
              <a:extLst>
                <a:ext uri="{FF2B5EF4-FFF2-40B4-BE49-F238E27FC236}">
                  <a16:creationId xmlns:a16="http://schemas.microsoft.com/office/drawing/2014/main" id="{52DDC0FA-0029-958C-4F1C-3DB55FF757CF}"/>
                </a:ext>
              </a:extLst>
            </p:cNvPr>
            <p:cNvGrpSpPr>
              <a:grpSpLocks/>
            </p:cNvGrpSpPr>
            <p:nvPr/>
          </p:nvGrpSpPr>
          <p:grpSpPr bwMode="auto">
            <a:xfrm>
              <a:off x="612" y="708"/>
              <a:ext cx="2268" cy="1044"/>
              <a:chOff x="521" y="572"/>
              <a:chExt cx="2268" cy="1044"/>
            </a:xfrm>
          </p:grpSpPr>
          <p:sp>
            <p:nvSpPr>
              <p:cNvPr id="9234" name="Rectangle 17">
                <a:extLst>
                  <a:ext uri="{FF2B5EF4-FFF2-40B4-BE49-F238E27FC236}">
                    <a16:creationId xmlns:a16="http://schemas.microsoft.com/office/drawing/2014/main" id="{0AC37820-C137-2FFD-AC3A-34257703A064}"/>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5" name="Line 18">
                <a:extLst>
                  <a:ext uri="{FF2B5EF4-FFF2-40B4-BE49-F238E27FC236}">
                    <a16:creationId xmlns:a16="http://schemas.microsoft.com/office/drawing/2014/main" id="{7C09AEA4-9407-2C9E-0CB7-2384359964E8}"/>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28" name="Group 19">
              <a:extLst>
                <a:ext uri="{FF2B5EF4-FFF2-40B4-BE49-F238E27FC236}">
                  <a16:creationId xmlns:a16="http://schemas.microsoft.com/office/drawing/2014/main" id="{8D394A33-5798-1C33-5CB6-F2C6AD40147A}"/>
                </a:ext>
              </a:extLst>
            </p:cNvPr>
            <p:cNvGrpSpPr>
              <a:grpSpLocks/>
            </p:cNvGrpSpPr>
            <p:nvPr/>
          </p:nvGrpSpPr>
          <p:grpSpPr bwMode="auto">
            <a:xfrm>
              <a:off x="204" y="2749"/>
              <a:ext cx="1724" cy="318"/>
              <a:chOff x="385" y="2160"/>
              <a:chExt cx="1724" cy="318"/>
            </a:xfrm>
          </p:grpSpPr>
          <p:sp>
            <p:nvSpPr>
              <p:cNvPr id="9232" name="Rectangle 20">
                <a:extLst>
                  <a:ext uri="{FF2B5EF4-FFF2-40B4-BE49-F238E27FC236}">
                    <a16:creationId xmlns:a16="http://schemas.microsoft.com/office/drawing/2014/main" id="{D96A0479-7550-0B08-28D2-D365B162A7A3}"/>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3" name="Line 21">
                <a:extLst>
                  <a:ext uri="{FF2B5EF4-FFF2-40B4-BE49-F238E27FC236}">
                    <a16:creationId xmlns:a16="http://schemas.microsoft.com/office/drawing/2014/main" id="{88FAE51E-14AB-EBA4-D57C-11CD5D9B51D6}"/>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29" name="Group 22">
              <a:extLst>
                <a:ext uri="{FF2B5EF4-FFF2-40B4-BE49-F238E27FC236}">
                  <a16:creationId xmlns:a16="http://schemas.microsoft.com/office/drawing/2014/main" id="{83E267B9-988E-03AD-7894-D276C3FFE252}"/>
                </a:ext>
              </a:extLst>
            </p:cNvPr>
            <p:cNvGrpSpPr>
              <a:grpSpLocks/>
            </p:cNvGrpSpPr>
            <p:nvPr/>
          </p:nvGrpSpPr>
          <p:grpSpPr bwMode="auto">
            <a:xfrm>
              <a:off x="2472" y="436"/>
              <a:ext cx="1544" cy="454"/>
              <a:chOff x="2789" y="436"/>
              <a:chExt cx="1544" cy="454"/>
            </a:xfrm>
          </p:grpSpPr>
          <p:sp>
            <p:nvSpPr>
              <p:cNvPr id="9230" name="Rectangle 23">
                <a:extLst>
                  <a:ext uri="{FF2B5EF4-FFF2-40B4-BE49-F238E27FC236}">
                    <a16:creationId xmlns:a16="http://schemas.microsoft.com/office/drawing/2014/main" id="{55B149D2-73FA-9BE4-5EC5-01FBFBC6CCB3}"/>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1" name="Line 24">
                <a:extLst>
                  <a:ext uri="{FF2B5EF4-FFF2-40B4-BE49-F238E27FC236}">
                    <a16:creationId xmlns:a16="http://schemas.microsoft.com/office/drawing/2014/main" id="{8C8F72CD-B77E-55FE-35ED-79FD3F760CD9}"/>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DC85366-848C-4043-BED3-65660F321BB6}"/>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72FC2F80-6EC8-F127-479D-82F5600C74AE}"/>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4">
            <a:hlinkClick r:id="" action="ppaction://hlinkshowjump?jump=lastslideviewed" highlightClick="1"/>
            <a:extLst>
              <a:ext uri="{FF2B5EF4-FFF2-40B4-BE49-F238E27FC236}">
                <a16:creationId xmlns:a16="http://schemas.microsoft.com/office/drawing/2014/main" id="{0F6B0AD6-8141-21BB-CB9F-224A86AC801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6495CDE6-09F0-C3F0-23A3-DD35962BBBF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0246" name="Rectangle 6">
            <a:extLst>
              <a:ext uri="{FF2B5EF4-FFF2-40B4-BE49-F238E27FC236}">
                <a16:creationId xmlns:a16="http://schemas.microsoft.com/office/drawing/2014/main" id="{0DEB3EA4-7C72-50D5-15F1-B1206ED9FF5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9C5C97D0-E3DF-D827-F33E-FF8334D70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278</Words>
  <Application>Microsoft Office PowerPoint</Application>
  <PresentationFormat>Bildschirmpräsentation (4:3)</PresentationFormat>
  <Paragraphs>40</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2</vt:lpstr>
      <vt:lpstr>Benutzerdefiniertes Design</vt:lpstr>
      <vt:lpstr>Die tierische Zelle</vt:lpstr>
      <vt:lpstr>Die tierische Zelle</vt:lpstr>
      <vt:lpstr>Die tierische Zelle</vt:lpstr>
      <vt:lpstr>Die tierische Zelle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tierische Zelle</dc:title>
  <dc:creator>Sabrina</dc:creator>
  <cp:lastModifiedBy>Sabrina</cp:lastModifiedBy>
  <cp:revision>185</cp:revision>
  <dcterms:created xsi:type="dcterms:W3CDTF">2008-04-29T08:40:23Z</dcterms:created>
  <dcterms:modified xsi:type="dcterms:W3CDTF">2024-01-16T17:15:27Z</dcterms:modified>
</cp:coreProperties>
</file>