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3" r:id="rId2"/>
    <p:sldId id="295" r:id="rId3"/>
    <p:sldId id="299" r:id="rId4"/>
    <p:sldId id="300" r:id="rId5"/>
    <p:sldId id="301" r:id="rId6"/>
    <p:sldId id="302" r:id="rId7"/>
    <p:sldId id="303" r:id="rId8"/>
    <p:sldId id="305" r:id="rId9"/>
    <p:sldId id="306" r:id="rId10"/>
    <p:sldId id="308" r:id="rId11"/>
    <p:sldId id="309" r:id="rId12"/>
    <p:sldId id="311" r:id="rId13"/>
    <p:sldId id="314" r:id="rId14"/>
    <p:sldId id="315" r:id="rId15"/>
    <p:sldId id="317" r:id="rId16"/>
    <p:sldId id="319" r:id="rId17"/>
    <p:sldId id="320" r:id="rId18"/>
    <p:sldId id="322" r:id="rId19"/>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429" autoAdjust="0"/>
    <p:restoredTop sz="94545" autoAdjust="0"/>
  </p:normalViewPr>
  <p:slideViewPr>
    <p:cSldViewPr>
      <p:cViewPr varScale="1">
        <p:scale>
          <a:sx n="109" d="100"/>
          <a:sy n="109" d="100"/>
        </p:scale>
        <p:origin x="1272" y="114"/>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63EFB46-4F1D-B19E-2694-E726779C3B9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BD11FDB8-B233-832C-B6D1-0282D3D3B47A}"/>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3B769CD-236F-4898-BD32-84223580D217}" type="datetimeFigureOut">
              <a:rPr lang="de-AT"/>
              <a:pPr>
                <a:defRPr/>
              </a:pPr>
              <a:t>20.01.2023</a:t>
            </a:fld>
            <a:endParaRPr lang="de-AT"/>
          </a:p>
        </p:txBody>
      </p:sp>
      <p:sp>
        <p:nvSpPr>
          <p:cNvPr id="4" name="Fußzeilenplatzhalter 3">
            <a:extLst>
              <a:ext uri="{FF2B5EF4-FFF2-40B4-BE49-F238E27FC236}">
                <a16:creationId xmlns:a16="http://schemas.microsoft.com/office/drawing/2014/main" id="{9B9D4EB3-B7B1-4250-D1B9-6F2D3D10D48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06F290DE-30B6-22C7-8BD6-EC01C3E5288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1D946AB-347E-4860-9829-86BFCA2A1969}" type="slidenum">
              <a:rPr lang="de-AT" altLang="de-DE"/>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E301E93-E557-824C-AD8B-B3154F09E4B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220782E8-53BC-2AF8-F604-0476FE0801DB}"/>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3E63B78-ECB4-4931-988E-126DD064489C}" type="datetimeFigureOut">
              <a:rPr lang="de-AT"/>
              <a:pPr>
                <a:defRPr/>
              </a:pPr>
              <a:t>20.01.2023</a:t>
            </a:fld>
            <a:endParaRPr lang="de-AT"/>
          </a:p>
        </p:txBody>
      </p:sp>
      <p:sp>
        <p:nvSpPr>
          <p:cNvPr id="4" name="Folienbildplatzhalter 3">
            <a:extLst>
              <a:ext uri="{FF2B5EF4-FFF2-40B4-BE49-F238E27FC236}">
                <a16:creationId xmlns:a16="http://schemas.microsoft.com/office/drawing/2014/main" id="{851EA357-4766-28AB-DB66-F0D7E4CA65C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05A3318A-5976-7A60-1413-EC782F5B4C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2706E45E-EC58-1FA0-43C1-6E16352F1A5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E14D43B9-E6E7-D3CC-6B8E-404261FFFC3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EF20D32-1D3B-4240-B774-19B4CAEDF268}" type="slidenum">
              <a:rPr lang="de-AT" altLang="de-DE"/>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6" name="Textplatzhalter 2"/>
          <p:cNvSpPr>
            <a:spLocks noGrp="1"/>
          </p:cNvSpPr>
          <p:nvPr>
            <p:ph type="body" idx="1"/>
          </p:nvPr>
        </p:nvSpPr>
        <p:spPr>
          <a:xfrm>
            <a:off x="683568" y="1628800"/>
            <a:ext cx="1954560" cy="47406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a:p>
        </p:txBody>
      </p:sp>
    </p:spTree>
    <p:extLst>
      <p:ext uri="{BB962C8B-B14F-4D97-AF65-F5344CB8AC3E}">
        <p14:creationId xmlns:p14="http://schemas.microsoft.com/office/powerpoint/2010/main" val="1852386788"/>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a:xfrm>
            <a:off x="323850" y="2060575"/>
            <a:ext cx="8229600" cy="4083050"/>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B33E4A9-933C-6524-A64E-C42F9BAE1A6D}"/>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C7B8E536-3884-4D54-B30B-F4C61E9BBB8C}" type="datetimeFigureOut">
              <a:rPr lang="de-AT"/>
              <a:pPr>
                <a:defRPr/>
              </a:pPr>
              <a:t>20.01.2023</a:t>
            </a:fld>
            <a:endParaRPr lang="de-AT"/>
          </a:p>
        </p:txBody>
      </p:sp>
      <p:sp>
        <p:nvSpPr>
          <p:cNvPr id="5" name="Fußzeilenplatzhalter 4">
            <a:extLst>
              <a:ext uri="{FF2B5EF4-FFF2-40B4-BE49-F238E27FC236}">
                <a16:creationId xmlns:a16="http://schemas.microsoft.com/office/drawing/2014/main" id="{FBD97B5A-70BB-2891-E36E-5FD0FFEC9BFC}"/>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9A9102F5-C4B9-AE0A-4C00-D7062F5179E8}"/>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828D92C9-FB5F-404C-8139-A1CE854B5AE4}" type="slidenum">
              <a:rPr lang="de-AT" altLang="de-DE"/>
              <a:pPr/>
              <a:t>‹Nr.›</a:t>
            </a:fld>
            <a:endParaRPr lang="de-AT" altLang="de-DE"/>
          </a:p>
        </p:txBody>
      </p:sp>
    </p:spTree>
    <p:extLst>
      <p:ext uri="{BB962C8B-B14F-4D97-AF65-F5344CB8AC3E}">
        <p14:creationId xmlns:p14="http://schemas.microsoft.com/office/powerpoint/2010/main" val="283668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750FC590-3A8B-6BCB-F27C-900A3E96862E}"/>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2E66C287-2965-4705-8D68-6260C49C34D9}" type="datetimeFigureOut">
              <a:rPr lang="de-AT"/>
              <a:pPr>
                <a:defRPr/>
              </a:pPr>
              <a:t>20.01.2023</a:t>
            </a:fld>
            <a:endParaRPr lang="de-AT"/>
          </a:p>
        </p:txBody>
      </p:sp>
      <p:sp>
        <p:nvSpPr>
          <p:cNvPr id="5" name="Fußzeilenplatzhalter 4">
            <a:extLst>
              <a:ext uri="{FF2B5EF4-FFF2-40B4-BE49-F238E27FC236}">
                <a16:creationId xmlns:a16="http://schemas.microsoft.com/office/drawing/2014/main" id="{B50C85FA-863A-6273-D425-E1B76A65764D}"/>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7868646D-AEE0-3F7C-2116-84F8F86BFCC7}"/>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EB305377-FCCD-4D1E-8BF4-5747A08640F0}" type="slidenum">
              <a:rPr lang="de-AT" altLang="de-DE"/>
              <a:pPr/>
              <a:t>‹Nr.›</a:t>
            </a:fld>
            <a:endParaRPr lang="de-AT" altLang="de-DE"/>
          </a:p>
        </p:txBody>
      </p:sp>
    </p:spTree>
    <p:extLst>
      <p:ext uri="{BB962C8B-B14F-4D97-AF65-F5344CB8AC3E}">
        <p14:creationId xmlns:p14="http://schemas.microsoft.com/office/powerpoint/2010/main" val="2077197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a:prstGeom prst="rect">
            <a:avLst/>
          </a:prstGeo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323850" y="2060575"/>
            <a:ext cx="8229600" cy="40830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341D8C9C-79B4-B504-361C-081B09823326}"/>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96C31E39-5F71-4186-B42D-60AF40034D49}" type="datetimeFigureOut">
              <a:rPr lang="de-AT"/>
              <a:pPr>
                <a:defRPr/>
              </a:pPr>
              <a:t>20.01.2023</a:t>
            </a:fld>
            <a:endParaRPr lang="de-AT"/>
          </a:p>
        </p:txBody>
      </p:sp>
      <p:sp>
        <p:nvSpPr>
          <p:cNvPr id="5" name="Fußzeilenplatzhalter 4">
            <a:extLst>
              <a:ext uri="{FF2B5EF4-FFF2-40B4-BE49-F238E27FC236}">
                <a16:creationId xmlns:a16="http://schemas.microsoft.com/office/drawing/2014/main" id="{5B078A32-5FDA-AFE3-BDEC-0B5152FDEDD2}"/>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33D85DCC-8524-86D9-AA95-D628530F34EE}"/>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30D5DB63-3009-46E0-B173-67D38ACC3048}" type="slidenum">
              <a:rPr lang="de-AT" altLang="de-DE"/>
              <a:pPr/>
              <a:t>‹Nr.›</a:t>
            </a:fld>
            <a:endParaRPr lang="de-AT" altLang="de-DE"/>
          </a:p>
        </p:txBody>
      </p:sp>
    </p:spTree>
    <p:extLst>
      <p:ext uri="{BB962C8B-B14F-4D97-AF65-F5344CB8AC3E}">
        <p14:creationId xmlns:p14="http://schemas.microsoft.com/office/powerpoint/2010/main" val="390741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143C5523-FED3-211A-F57D-4FAE72865DCC}"/>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7CF44295-8AD7-4171-81C1-235A1190C279}" type="datetimeFigureOut">
              <a:rPr lang="de-AT"/>
              <a:pPr>
                <a:defRPr/>
              </a:pPr>
              <a:t>20.01.2023</a:t>
            </a:fld>
            <a:endParaRPr lang="de-AT"/>
          </a:p>
        </p:txBody>
      </p:sp>
      <p:sp>
        <p:nvSpPr>
          <p:cNvPr id="5" name="Fußzeilenplatzhalter 4">
            <a:extLst>
              <a:ext uri="{FF2B5EF4-FFF2-40B4-BE49-F238E27FC236}">
                <a16:creationId xmlns:a16="http://schemas.microsoft.com/office/drawing/2014/main" id="{0D6064F8-058A-16EE-C53A-24DD395173A8}"/>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4CEC237B-A064-CB30-3489-0D5550263AB3}"/>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56691EA5-8DD6-4828-B79E-404D4CA10EDF}" type="slidenum">
              <a:rPr lang="de-AT" altLang="de-DE"/>
              <a:pPr/>
              <a:t>‹Nr.›</a:t>
            </a:fld>
            <a:endParaRPr lang="de-AT" altLang="de-DE"/>
          </a:p>
        </p:txBody>
      </p:sp>
    </p:spTree>
    <p:extLst>
      <p:ext uri="{BB962C8B-B14F-4D97-AF65-F5344CB8AC3E}">
        <p14:creationId xmlns:p14="http://schemas.microsoft.com/office/powerpoint/2010/main" val="23145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F3EC834B-7298-E45C-0252-F90C6E795B23}"/>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38583B48-3D45-4557-9BFF-7D753035D99F}" type="datetimeFigureOut">
              <a:rPr lang="de-AT"/>
              <a:pPr>
                <a:defRPr/>
              </a:pPr>
              <a:t>20.01.2023</a:t>
            </a:fld>
            <a:endParaRPr lang="de-AT"/>
          </a:p>
        </p:txBody>
      </p:sp>
      <p:sp>
        <p:nvSpPr>
          <p:cNvPr id="6" name="Fußzeilenplatzhalter 4">
            <a:extLst>
              <a:ext uri="{FF2B5EF4-FFF2-40B4-BE49-F238E27FC236}">
                <a16:creationId xmlns:a16="http://schemas.microsoft.com/office/drawing/2014/main" id="{B4474129-EFAE-A655-2B38-E07E7D0584A1}"/>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91230F26-D3EF-B023-EF69-14EE5BC1BA74}"/>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EE69E1DA-186E-495D-AD51-4E9FA10A5935}" type="slidenum">
              <a:rPr lang="de-AT" altLang="de-DE"/>
              <a:pPr/>
              <a:t>‹Nr.›</a:t>
            </a:fld>
            <a:endParaRPr lang="de-AT" altLang="de-DE"/>
          </a:p>
        </p:txBody>
      </p:sp>
    </p:spTree>
    <p:extLst>
      <p:ext uri="{BB962C8B-B14F-4D97-AF65-F5344CB8AC3E}">
        <p14:creationId xmlns:p14="http://schemas.microsoft.com/office/powerpoint/2010/main" val="256723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7269095D-2ECB-65BE-70DF-56C833FC598F}"/>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67F50AEB-9F3E-4AA7-9C49-9343FF58AE8D}" type="datetimeFigureOut">
              <a:rPr lang="de-AT"/>
              <a:pPr>
                <a:defRPr/>
              </a:pPr>
              <a:t>20.01.2023</a:t>
            </a:fld>
            <a:endParaRPr lang="de-AT"/>
          </a:p>
        </p:txBody>
      </p:sp>
      <p:sp>
        <p:nvSpPr>
          <p:cNvPr id="8" name="Fußzeilenplatzhalter 4">
            <a:extLst>
              <a:ext uri="{FF2B5EF4-FFF2-40B4-BE49-F238E27FC236}">
                <a16:creationId xmlns:a16="http://schemas.microsoft.com/office/drawing/2014/main" id="{F0971223-0A8F-7D0F-14A7-81A1F99EAFCE}"/>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9E2C0278-BF66-63D1-BFE7-90DDBAACC8EC}"/>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20462BCB-1262-4FED-8140-5E4C5076F9ED}" type="slidenum">
              <a:rPr lang="de-AT" altLang="de-DE"/>
              <a:pPr/>
              <a:t>‹Nr.›</a:t>
            </a:fld>
            <a:endParaRPr lang="de-AT" altLang="de-DE"/>
          </a:p>
        </p:txBody>
      </p:sp>
    </p:spTree>
    <p:extLst>
      <p:ext uri="{BB962C8B-B14F-4D97-AF65-F5344CB8AC3E}">
        <p14:creationId xmlns:p14="http://schemas.microsoft.com/office/powerpoint/2010/main" val="189794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Datumsplatzhalter 3">
            <a:extLst>
              <a:ext uri="{FF2B5EF4-FFF2-40B4-BE49-F238E27FC236}">
                <a16:creationId xmlns:a16="http://schemas.microsoft.com/office/drawing/2014/main" id="{3638D53C-D242-5DDC-CC5C-0C40D43F22BE}"/>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BA912AE0-288B-48BB-A406-3DCCD138A641}" type="datetimeFigureOut">
              <a:rPr lang="de-AT"/>
              <a:pPr>
                <a:defRPr/>
              </a:pPr>
              <a:t>20.01.2023</a:t>
            </a:fld>
            <a:endParaRPr lang="de-AT"/>
          </a:p>
        </p:txBody>
      </p:sp>
      <p:sp>
        <p:nvSpPr>
          <p:cNvPr id="4" name="Fußzeilenplatzhalter 4">
            <a:extLst>
              <a:ext uri="{FF2B5EF4-FFF2-40B4-BE49-F238E27FC236}">
                <a16:creationId xmlns:a16="http://schemas.microsoft.com/office/drawing/2014/main" id="{C6787C2F-2C30-ED65-556F-ABE70A318ED8}"/>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60ED1B2A-DB60-9616-7446-CB189A2E2219}"/>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0B0955DC-3F66-4E41-A258-0CC46DDF644E}" type="slidenum">
              <a:rPr lang="de-AT" altLang="de-DE"/>
              <a:pPr/>
              <a:t>‹Nr.›</a:t>
            </a:fld>
            <a:endParaRPr lang="de-AT" altLang="de-DE"/>
          </a:p>
        </p:txBody>
      </p:sp>
    </p:spTree>
    <p:extLst>
      <p:ext uri="{BB962C8B-B14F-4D97-AF65-F5344CB8AC3E}">
        <p14:creationId xmlns:p14="http://schemas.microsoft.com/office/powerpoint/2010/main" val="351309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85F17426-D633-7222-D73C-C5436B6A4507}"/>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47E35FE4-6123-4FFD-8C3F-DDC7F0F6687C}" type="datetimeFigureOut">
              <a:rPr lang="de-AT"/>
              <a:pPr>
                <a:defRPr/>
              </a:pPr>
              <a:t>20.01.2023</a:t>
            </a:fld>
            <a:endParaRPr lang="de-AT"/>
          </a:p>
        </p:txBody>
      </p:sp>
      <p:sp>
        <p:nvSpPr>
          <p:cNvPr id="3" name="Fußzeilenplatzhalter 4">
            <a:extLst>
              <a:ext uri="{FF2B5EF4-FFF2-40B4-BE49-F238E27FC236}">
                <a16:creationId xmlns:a16="http://schemas.microsoft.com/office/drawing/2014/main" id="{4AFD29EC-4763-314C-5614-AE14614A2BFF}"/>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6E0EBB12-096F-7E8F-1DE5-7E100876A0BB}"/>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A398BF26-A332-4A12-959E-176A41F50356}" type="slidenum">
              <a:rPr lang="de-AT" altLang="de-DE"/>
              <a:pPr/>
              <a:t>‹Nr.›</a:t>
            </a:fld>
            <a:endParaRPr lang="de-AT" altLang="de-DE"/>
          </a:p>
        </p:txBody>
      </p:sp>
    </p:spTree>
    <p:extLst>
      <p:ext uri="{BB962C8B-B14F-4D97-AF65-F5344CB8AC3E}">
        <p14:creationId xmlns:p14="http://schemas.microsoft.com/office/powerpoint/2010/main" val="310538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7974A072-B95B-FB44-D03A-4BB46AC42337}"/>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F4FB6521-99AA-4C11-8693-F202CFD42C00}" type="datetimeFigureOut">
              <a:rPr lang="de-AT"/>
              <a:pPr>
                <a:defRPr/>
              </a:pPr>
              <a:t>20.01.2023</a:t>
            </a:fld>
            <a:endParaRPr lang="de-AT"/>
          </a:p>
        </p:txBody>
      </p:sp>
      <p:sp>
        <p:nvSpPr>
          <p:cNvPr id="6" name="Fußzeilenplatzhalter 4">
            <a:extLst>
              <a:ext uri="{FF2B5EF4-FFF2-40B4-BE49-F238E27FC236}">
                <a16:creationId xmlns:a16="http://schemas.microsoft.com/office/drawing/2014/main" id="{878D9E4F-199F-13ED-0FFD-09F5186B2B15}"/>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7E34CF99-F2E0-4624-015E-F2FA690F2D45}"/>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6E78CA92-C60B-4816-85A9-D3374D9747E1}" type="slidenum">
              <a:rPr lang="de-AT" altLang="de-DE"/>
              <a:pPr/>
              <a:t>‹Nr.›</a:t>
            </a:fld>
            <a:endParaRPr lang="de-AT" altLang="de-DE"/>
          </a:p>
        </p:txBody>
      </p:sp>
    </p:spTree>
    <p:extLst>
      <p:ext uri="{BB962C8B-B14F-4D97-AF65-F5344CB8AC3E}">
        <p14:creationId xmlns:p14="http://schemas.microsoft.com/office/powerpoint/2010/main" val="182009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AF148ABB-ED21-FA51-D3D0-A797025BDADA}"/>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6B1CE2BB-A594-488F-B5A0-6E87CDBC6B87}" type="datetimeFigureOut">
              <a:rPr lang="de-AT"/>
              <a:pPr>
                <a:defRPr/>
              </a:pPr>
              <a:t>20.01.2023</a:t>
            </a:fld>
            <a:endParaRPr lang="de-AT"/>
          </a:p>
        </p:txBody>
      </p:sp>
      <p:sp>
        <p:nvSpPr>
          <p:cNvPr id="6" name="Fußzeilenplatzhalter 4">
            <a:extLst>
              <a:ext uri="{FF2B5EF4-FFF2-40B4-BE49-F238E27FC236}">
                <a16:creationId xmlns:a16="http://schemas.microsoft.com/office/drawing/2014/main" id="{C2826DB4-B542-2D07-E71E-BC0598BB5D35}"/>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8E200B6A-BA56-7F19-BAED-64ACCF531BE2}"/>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D5AB8D1E-3700-4632-86A7-5588A4C38E73}" type="slidenum">
              <a:rPr lang="de-AT" altLang="de-DE"/>
              <a:pPr/>
              <a:t>‹Nr.›</a:t>
            </a:fld>
            <a:endParaRPr lang="de-AT" altLang="de-DE"/>
          </a:p>
        </p:txBody>
      </p:sp>
    </p:spTree>
    <p:extLst>
      <p:ext uri="{BB962C8B-B14F-4D97-AF65-F5344CB8AC3E}">
        <p14:creationId xmlns:p14="http://schemas.microsoft.com/office/powerpoint/2010/main" val="360151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2">
            <a:extLst>
              <a:ext uri="{FF2B5EF4-FFF2-40B4-BE49-F238E27FC236}">
                <a16:creationId xmlns:a16="http://schemas.microsoft.com/office/drawing/2014/main" id="{DDAE341D-A466-02B3-81B7-A08924F01D9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platzhalter 1">
            <a:extLst>
              <a:ext uri="{FF2B5EF4-FFF2-40B4-BE49-F238E27FC236}">
                <a16:creationId xmlns:a16="http://schemas.microsoft.com/office/drawing/2014/main" id="{4382749F-2ABD-414E-F8EA-5EDC18359AA0}"/>
              </a:ext>
            </a:extLst>
          </p:cNvPr>
          <p:cNvSpPr>
            <a:spLocks noGrp="1"/>
          </p:cNvSpPr>
          <p:nvPr>
            <p:ph type="title"/>
          </p:nvPr>
        </p:nvSpPr>
        <p:spPr bwMode="auto">
          <a:xfrm>
            <a:off x="306388" y="893763"/>
            <a:ext cx="8229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6" name="Textplatzhalter 2">
            <a:extLst>
              <a:ext uri="{FF2B5EF4-FFF2-40B4-BE49-F238E27FC236}">
                <a16:creationId xmlns:a16="http://schemas.microsoft.com/office/drawing/2014/main" id="{DAB5F7EC-4432-2A09-B0BD-DD25F084A183}"/>
              </a:ext>
            </a:extLst>
          </p:cNvPr>
          <p:cNvSpPr>
            <a:spLocks noGrp="1"/>
          </p:cNvSpPr>
          <p:nvPr>
            <p:ph type="body" idx="1"/>
          </p:nvPr>
        </p:nvSpPr>
        <p:spPr bwMode="auto">
          <a:xfrm>
            <a:off x="323850" y="2060575"/>
            <a:ext cx="82296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a:p>
        </p:txBody>
      </p:sp>
      <p:sp>
        <p:nvSpPr>
          <p:cNvPr id="17" name="Datumsplatzhalter 3">
            <a:extLst>
              <a:ext uri="{FF2B5EF4-FFF2-40B4-BE49-F238E27FC236}">
                <a16:creationId xmlns:a16="http://schemas.microsoft.com/office/drawing/2014/main" id="{A94B467D-00F8-EEE2-86A6-AAD4EBF9B70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97746AA-B499-4B7D-B1F8-352B9582C755}" type="datetimeFigureOut">
              <a:rPr lang="de-AT"/>
              <a:pPr>
                <a:defRPr/>
              </a:pPr>
              <a:t>20.01.2023</a:t>
            </a:fld>
            <a:endParaRPr lang="de-AT"/>
          </a:p>
        </p:txBody>
      </p:sp>
      <p:sp>
        <p:nvSpPr>
          <p:cNvPr id="18" name="Fußzeilenplatzhalter 4">
            <a:extLst>
              <a:ext uri="{FF2B5EF4-FFF2-40B4-BE49-F238E27FC236}">
                <a16:creationId xmlns:a16="http://schemas.microsoft.com/office/drawing/2014/main" id="{69A5A4EC-5978-7724-3646-43D07D0C163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AT"/>
          </a:p>
        </p:txBody>
      </p:sp>
      <p:sp>
        <p:nvSpPr>
          <p:cNvPr id="19" name="Foliennummernplatzhalter 5">
            <a:extLst>
              <a:ext uri="{FF2B5EF4-FFF2-40B4-BE49-F238E27FC236}">
                <a16:creationId xmlns:a16="http://schemas.microsoft.com/office/drawing/2014/main" id="{71F15477-0EB3-E1E8-131D-CAF9602AFB8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A07BDFF-A8ED-408B-AC7E-0C79519C9988}" type="slidenum">
              <a:rPr lang="de-AT" altLang="de-DE"/>
              <a:pPr>
                <a:defRPr/>
              </a:pPr>
              <a:t>‹Nr.›</a:t>
            </a:fld>
            <a:endParaRPr lang="de-AT" altLang="de-DE"/>
          </a:p>
        </p:txBody>
      </p:sp>
      <p:pic>
        <p:nvPicPr>
          <p:cNvPr id="20" name="Picture 19">
            <a:extLst>
              <a:ext uri="{FF2B5EF4-FFF2-40B4-BE49-F238E27FC236}">
                <a16:creationId xmlns:a16="http://schemas.microsoft.com/office/drawing/2014/main" id="{958899FE-7E9E-9EDB-FCFA-A7A24353A33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12138" y="46038"/>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a:extLst>
              <a:ext uri="{FF2B5EF4-FFF2-40B4-BE49-F238E27FC236}">
                <a16:creationId xmlns:a16="http://schemas.microsoft.com/office/drawing/2014/main" id="{6D45349D-6A75-E5CA-0905-645B0EDB941F}"/>
              </a:ext>
            </a:extLst>
          </p:cNvPr>
          <p:cNvPicPr preferRelativeResize="0">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602413"/>
            <a:ext cx="9144000"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hteck 21">
            <a:extLst>
              <a:ext uri="{FF2B5EF4-FFF2-40B4-BE49-F238E27FC236}">
                <a16:creationId xmlns:a16="http://schemas.microsoft.com/office/drawing/2014/main" id="{01E9E383-745E-6DA2-0992-F038B3286168}"/>
              </a:ext>
            </a:extLst>
          </p:cNvPr>
          <p:cNvSpPr>
            <a:spLocks noChangeArrowheads="1"/>
          </p:cNvSpPr>
          <p:nvPr userDrawn="1"/>
        </p:nvSpPr>
        <p:spPr bwMode="auto">
          <a:xfrm>
            <a:off x="-15875" y="6516688"/>
            <a:ext cx="9144000" cy="3683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Wien 2023</a:t>
            </a:r>
          </a:p>
        </p:txBody>
      </p:sp>
      <p:pic>
        <p:nvPicPr>
          <p:cNvPr id="23" name="Picture 13" descr="I:\500-vs_hs\Aushilfen\___Carina\Unterwegs\uw1_schriftzug_weiss.gif">
            <a:extLst>
              <a:ext uri="{FF2B5EF4-FFF2-40B4-BE49-F238E27FC236}">
                <a16:creationId xmlns:a16="http://schemas.microsoft.com/office/drawing/2014/main" id="{7BE69EB9-0615-616F-0862-1CB727F28DC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50825" y="77788"/>
            <a:ext cx="19446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31"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de-AT" sz="3800" b="1" kern="1200" dirty="0">
          <a:solidFill>
            <a:srgbClr val="333333"/>
          </a:solidFill>
          <a:latin typeface="Syntax LT Std" pitchFamily="34" charset="0"/>
          <a:ea typeface="+mj-ea"/>
          <a:cs typeface="+mj-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62B14D63-8A84-27FD-88C4-44CA51885F85}"/>
              </a:ext>
            </a:extLst>
          </p:cNvPr>
          <p:cNvSpPr>
            <a:spLocks noGrp="1"/>
          </p:cNvSpPr>
          <p:nvPr>
            <p:ph type="title"/>
          </p:nvPr>
        </p:nvSpPr>
        <p:spPr>
          <a:xfrm>
            <a:off x="250825" y="2200275"/>
            <a:ext cx="8229600" cy="1693863"/>
          </a:xfrm>
        </p:spPr>
        <p:txBody>
          <a:bodyPr/>
          <a:lstStyle/>
          <a:p>
            <a:r>
              <a:rPr lang="de-DE" altLang="de-DE" sz="4000" dirty="0"/>
              <a:t>Bildergalerie:</a:t>
            </a:r>
            <a:br>
              <a:rPr lang="de-AT" altLang="de-DE" sz="4000" dirty="0"/>
            </a:br>
            <a:r>
              <a:rPr lang="de-AT" altLang="de-DE" sz="4000" dirty="0"/>
              <a:t>New York – Menschen</a:t>
            </a:r>
            <a:br>
              <a:rPr lang="de-DE" altLang="de-DE" dirty="0"/>
            </a:br>
            <a:endParaRPr lang="de-AT" altLang="de-DE"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hteck 35">
            <a:extLst>
              <a:ext uri="{FF2B5EF4-FFF2-40B4-BE49-F238E27FC236}">
                <a16:creationId xmlns:a16="http://schemas.microsoft.com/office/drawing/2014/main" id="{BF5D672A-6FD4-6044-FB10-E22128D7A025}"/>
              </a:ext>
            </a:extLst>
          </p:cNvPr>
          <p:cNvSpPr>
            <a:spLocks noChangeArrowheads="1"/>
          </p:cNvSpPr>
          <p:nvPr/>
        </p:nvSpPr>
        <p:spPr bwMode="auto">
          <a:xfrm>
            <a:off x="611188" y="5517232"/>
            <a:ext cx="7705725" cy="10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Die Menschen verließen ihr Herkunftsland aus verschiedenen Gründen: Hoffnung auf bessere wirtschaftliche Möglichkeiten, politische Freiheit, religiöse Freiheit. Viele wurden aus ihrer Heimat vertrieben. Sie brachten nicht nur ihre Habseligkeiten in </a:t>
            </a:r>
            <a:r>
              <a:rPr lang="de-AT" altLang="de-DE" sz="1400" dirty="0">
                <a:solidFill>
                  <a:srgbClr val="000000"/>
                </a:solidFill>
                <a:latin typeface="Arial" panose="020B0604020202020204" pitchFamily="34" charset="0"/>
              </a:rPr>
              <a:t>Koffern</a:t>
            </a:r>
            <a:r>
              <a:rPr lang="de-AT" altLang="de-DE" sz="1400" b="0" dirty="0">
                <a:solidFill>
                  <a:srgbClr val="000000"/>
                </a:solidFill>
                <a:latin typeface="Arial" panose="020B0604020202020204" pitchFamily="34" charset="0"/>
              </a:rPr>
              <a:t> mit, sondern auch ihre Ideen, Talente und ihre Arbeitskraft. Von all dem konnten New York und die USA profitieren.</a:t>
            </a:r>
            <a:endParaRPr lang="de-DE" altLang="de-DE" sz="1400" b="0" dirty="0">
              <a:solidFill>
                <a:srgbClr val="000000"/>
              </a:solidFill>
              <a:latin typeface="Arial" panose="020B0604020202020204" pitchFamily="34" charset="0"/>
            </a:endParaRPr>
          </a:p>
        </p:txBody>
      </p:sp>
      <p:pic>
        <p:nvPicPr>
          <p:cNvPr id="17411" name="Grafik 2">
            <a:extLst>
              <a:ext uri="{FF2B5EF4-FFF2-40B4-BE49-F238E27FC236}">
                <a16:creationId xmlns:a16="http://schemas.microsoft.com/office/drawing/2014/main" id="{B06FDFEE-8B0C-62C6-DFC8-76D9B1F16FC6}"/>
              </a:ext>
            </a:extLst>
          </p:cNvPr>
          <p:cNvPicPr>
            <a:picLocks noChangeAspect="1"/>
          </p:cNvPicPr>
          <p:nvPr/>
        </p:nvPicPr>
        <p:blipFill>
          <a:blip r:embed="rId2">
            <a:extLst>
              <a:ext uri="{28A0092B-C50C-407E-A947-70E740481C1C}">
                <a14:useLocalDpi xmlns:a14="http://schemas.microsoft.com/office/drawing/2010/main" val="0"/>
              </a:ext>
            </a:extLst>
          </a:blip>
          <a:srcRect t="9061"/>
          <a:stretch>
            <a:fillRect/>
          </a:stretch>
        </p:blipFill>
        <p:spPr bwMode="auto">
          <a:xfrm>
            <a:off x="611188" y="857250"/>
            <a:ext cx="770572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hteck 35">
            <a:extLst>
              <a:ext uri="{FF2B5EF4-FFF2-40B4-BE49-F238E27FC236}">
                <a16:creationId xmlns:a16="http://schemas.microsoft.com/office/drawing/2014/main" id="{85C68402-F54E-FB9A-9410-D676217DA7E4}"/>
              </a:ext>
            </a:extLst>
          </p:cNvPr>
          <p:cNvSpPr>
            <a:spLocks noChangeArrowheads="1"/>
          </p:cNvSpPr>
          <p:nvPr/>
        </p:nvSpPr>
        <p:spPr bwMode="auto">
          <a:xfrm>
            <a:off x="611188" y="5805263"/>
            <a:ext cx="7705725" cy="73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Chinatown</a:t>
            </a:r>
            <a:r>
              <a:rPr lang="de-AT" altLang="de-DE" sz="1400" b="0" dirty="0">
                <a:solidFill>
                  <a:srgbClr val="000000"/>
                </a:solidFill>
                <a:latin typeface="Arial" panose="020B0604020202020204" pitchFamily="34" charset="0"/>
              </a:rPr>
              <a:t> ist die größte chinesische Gemeinde außerhalb von China. Durch weitere Zuwanderung und viele Geburten wächst die Bevölkerung von Chinatown kontinuierlich.</a:t>
            </a:r>
            <a:endParaRPr lang="de-DE" altLang="de-DE" sz="1400" b="0" dirty="0">
              <a:solidFill>
                <a:srgbClr val="000000"/>
              </a:solidFill>
              <a:latin typeface="Arial" panose="020B0604020202020204" pitchFamily="34" charset="0"/>
            </a:endParaRPr>
          </a:p>
        </p:txBody>
      </p:sp>
      <p:pic>
        <p:nvPicPr>
          <p:cNvPr id="18435" name="Grafik 2">
            <a:extLst>
              <a:ext uri="{FF2B5EF4-FFF2-40B4-BE49-F238E27FC236}">
                <a16:creationId xmlns:a16="http://schemas.microsoft.com/office/drawing/2014/main" id="{C86B42C0-B77A-88E5-E04E-3002D9EDE0BB}"/>
              </a:ext>
            </a:extLst>
          </p:cNvPr>
          <p:cNvPicPr>
            <a:picLocks noChangeAspect="1"/>
          </p:cNvPicPr>
          <p:nvPr/>
        </p:nvPicPr>
        <p:blipFill rotWithShape="1">
          <a:blip r:embed="rId2">
            <a:extLst>
              <a:ext uri="{28A0092B-C50C-407E-A947-70E740481C1C}">
                <a14:useLocalDpi xmlns:a14="http://schemas.microsoft.com/office/drawing/2010/main" val="0"/>
              </a:ext>
            </a:extLst>
          </a:blip>
          <a:srcRect l="11116" t="17689" b="11101"/>
          <a:stretch/>
        </p:blipFill>
        <p:spPr bwMode="auto">
          <a:xfrm>
            <a:off x="611188" y="1052736"/>
            <a:ext cx="7879595"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Grafik 2">
            <a:extLst>
              <a:ext uri="{FF2B5EF4-FFF2-40B4-BE49-F238E27FC236}">
                <a16:creationId xmlns:a16="http://schemas.microsoft.com/office/drawing/2014/main" id="{CF3F2E2C-4982-A632-49A6-6B7298DBEA67}"/>
              </a:ext>
            </a:extLst>
          </p:cNvPr>
          <p:cNvPicPr>
            <a:picLocks noChangeAspect="1"/>
          </p:cNvPicPr>
          <p:nvPr/>
        </p:nvPicPr>
        <p:blipFill rotWithShape="1">
          <a:blip r:embed="rId2">
            <a:extLst>
              <a:ext uri="{28A0092B-C50C-407E-A947-70E740481C1C}">
                <a14:useLocalDpi xmlns:a14="http://schemas.microsoft.com/office/drawing/2010/main" val="0"/>
              </a:ext>
            </a:extLst>
          </a:blip>
          <a:srcRect l="4573" t="18051" b="-590"/>
          <a:stretch/>
        </p:blipFill>
        <p:spPr bwMode="auto">
          <a:xfrm>
            <a:off x="520206" y="980728"/>
            <a:ext cx="8103587" cy="52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hteck 35">
            <a:extLst>
              <a:ext uri="{FF2B5EF4-FFF2-40B4-BE49-F238E27FC236}">
                <a16:creationId xmlns:a16="http://schemas.microsoft.com/office/drawing/2014/main" id="{2FCA7C66-D877-80FC-D958-905072EC862A}"/>
              </a:ext>
            </a:extLst>
          </p:cNvPr>
          <p:cNvSpPr>
            <a:spLocks noChangeArrowheads="1"/>
          </p:cNvSpPr>
          <p:nvPr/>
        </p:nvSpPr>
        <p:spPr bwMode="auto">
          <a:xfrm>
            <a:off x="611560" y="2492896"/>
            <a:ext cx="2160239" cy="3600400"/>
          </a:xfrm>
          <a:prstGeom prst="rect">
            <a:avLst/>
          </a:prstGeom>
          <a:solidFill>
            <a:schemeClr val="bg1"/>
          </a:solidFill>
          <a:ln>
            <a:noFill/>
          </a:ln>
        </p:spPr>
        <p:txBody>
          <a:bodyPr lIns="36000" tIns="36000" rIns="36000" bIns="3600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dirty="0">
                <a:solidFill>
                  <a:srgbClr val="000000"/>
                </a:solidFill>
                <a:latin typeface="Arial" panose="020B0604020202020204" pitchFamily="34" charset="0"/>
              </a:rPr>
              <a:t>Little </a:t>
            </a:r>
            <a:r>
              <a:rPr lang="de-DE" altLang="de-DE" sz="1400" dirty="0" err="1">
                <a:solidFill>
                  <a:srgbClr val="000000"/>
                </a:solidFill>
                <a:latin typeface="Arial" panose="020B0604020202020204" pitchFamily="34" charset="0"/>
              </a:rPr>
              <a:t>Italy</a:t>
            </a:r>
            <a:r>
              <a:rPr lang="de-DE" altLang="de-DE" sz="1400" dirty="0">
                <a:solidFill>
                  <a:srgbClr val="000000"/>
                </a:solidFill>
                <a:latin typeface="Arial" panose="020B0604020202020204" pitchFamily="34" charset="0"/>
              </a:rPr>
              <a:t> </a:t>
            </a:r>
            <a:r>
              <a:rPr lang="de-DE" altLang="de-DE" sz="1400" b="0" dirty="0">
                <a:solidFill>
                  <a:srgbClr val="000000"/>
                </a:solidFill>
                <a:latin typeface="Arial" panose="020B0604020202020204" pitchFamily="34" charset="0"/>
              </a:rPr>
              <a:t>ist das Viertel der italienischen Zuwandererinnen und Zuwanderer nach New York. Hier findet man zahlreiche italienische Restaurants und Geschäfte.</a:t>
            </a:r>
          </a:p>
          <a:p>
            <a:pPr eaLnBrk="1" hangingPunct="1">
              <a:spcBef>
                <a:spcPct val="0"/>
              </a:spcBef>
              <a:buFontTx/>
              <a:buNone/>
            </a:pPr>
            <a:r>
              <a:rPr lang="de-AT" altLang="de-DE" sz="1400" b="0" dirty="0">
                <a:solidFill>
                  <a:srgbClr val="000000"/>
                </a:solidFill>
                <a:latin typeface="Arial" panose="020B0604020202020204" pitchFamily="34" charset="0"/>
              </a:rPr>
              <a:t>In Little </a:t>
            </a:r>
            <a:r>
              <a:rPr lang="de-AT" altLang="de-DE" sz="1400" b="0" dirty="0" err="1">
                <a:solidFill>
                  <a:srgbClr val="000000"/>
                </a:solidFill>
                <a:latin typeface="Arial" panose="020B0604020202020204" pitchFamily="34" charset="0"/>
              </a:rPr>
              <a:t>Italy</a:t>
            </a:r>
            <a:r>
              <a:rPr lang="de-AT" altLang="de-DE" sz="1400" b="0" dirty="0">
                <a:solidFill>
                  <a:srgbClr val="000000"/>
                </a:solidFill>
                <a:latin typeface="Arial" panose="020B0604020202020204" pitchFamily="34" charset="0"/>
              </a:rPr>
              <a:t> leben aber  nur noch relativ wenige aus Italien eingewanderte Menschen hier. Denn in den Bezirken Brooklyn und in der Bronx sind die Wohnungspreise niedriger.</a:t>
            </a:r>
            <a:endParaRPr lang="de-DE" altLang="de-DE" sz="1400" b="0" dirty="0">
              <a:solidFill>
                <a:srgbClr val="000000"/>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hteck 35">
            <a:extLst>
              <a:ext uri="{FF2B5EF4-FFF2-40B4-BE49-F238E27FC236}">
                <a16:creationId xmlns:a16="http://schemas.microsoft.com/office/drawing/2014/main" id="{3E51E215-AE24-FB09-5753-ED87931F8D8A}"/>
              </a:ext>
            </a:extLst>
          </p:cNvPr>
          <p:cNvSpPr>
            <a:spLocks noChangeArrowheads="1"/>
          </p:cNvSpPr>
          <p:nvPr/>
        </p:nvSpPr>
        <p:spPr bwMode="auto">
          <a:xfrm>
            <a:off x="5004048" y="5157192"/>
            <a:ext cx="324036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Im Viertel Lower East Side findet man jüdische Geschäfte und Synagogen. Die abgebildete </a:t>
            </a:r>
            <a:r>
              <a:rPr lang="de-AT" altLang="de-DE" sz="1400" dirty="0">
                <a:solidFill>
                  <a:srgbClr val="000000"/>
                </a:solidFill>
                <a:latin typeface="Arial" panose="020B0604020202020204" pitchFamily="34" charset="0"/>
              </a:rPr>
              <a:t>Eldridge Street Synagoge </a:t>
            </a:r>
            <a:r>
              <a:rPr lang="de-AT" altLang="de-DE" sz="1400" b="0" dirty="0">
                <a:solidFill>
                  <a:srgbClr val="000000"/>
                </a:solidFill>
                <a:latin typeface="Arial" panose="020B0604020202020204" pitchFamily="34" charset="0"/>
              </a:rPr>
              <a:t>ist rund 130 Jahre alt und somit die älteste Synagoge in Nordamerika. </a:t>
            </a:r>
            <a:endParaRPr lang="de-DE" altLang="de-DE" sz="1400" b="0" dirty="0">
              <a:solidFill>
                <a:srgbClr val="000000"/>
              </a:solidFill>
              <a:latin typeface="Arial" panose="020B0604020202020204" pitchFamily="34" charset="0"/>
            </a:endParaRPr>
          </a:p>
        </p:txBody>
      </p:sp>
      <p:pic>
        <p:nvPicPr>
          <p:cNvPr id="22531" name="Grafik 2">
            <a:extLst>
              <a:ext uri="{FF2B5EF4-FFF2-40B4-BE49-F238E27FC236}">
                <a16:creationId xmlns:a16="http://schemas.microsoft.com/office/drawing/2014/main" id="{8694ED48-74A3-BAAB-FC4A-343F899B02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587" y="836712"/>
            <a:ext cx="4195217" cy="55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hteck 35">
            <a:extLst>
              <a:ext uri="{FF2B5EF4-FFF2-40B4-BE49-F238E27FC236}">
                <a16:creationId xmlns:a16="http://schemas.microsoft.com/office/drawing/2014/main" id="{D2737909-C733-AAB4-ABD0-36E2F0EB2B4D}"/>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b="0" dirty="0">
                <a:solidFill>
                  <a:srgbClr val="000000"/>
                </a:solidFill>
                <a:latin typeface="Arial" panose="020B0604020202020204" pitchFamily="34" charset="0"/>
              </a:rPr>
              <a:t>Das ist eines der wenigen </a:t>
            </a:r>
            <a:r>
              <a:rPr lang="de-DE" altLang="de-DE" sz="1400" dirty="0">
                <a:solidFill>
                  <a:srgbClr val="000000"/>
                </a:solidFill>
                <a:latin typeface="Arial" panose="020B0604020202020204" pitchFamily="34" charset="0"/>
              </a:rPr>
              <a:t>jüdischen Geschäfte</a:t>
            </a:r>
            <a:r>
              <a:rPr lang="de-DE" altLang="de-DE" sz="1400" b="0" dirty="0">
                <a:solidFill>
                  <a:srgbClr val="000000"/>
                </a:solidFill>
                <a:latin typeface="Arial" panose="020B0604020202020204" pitchFamily="34" charset="0"/>
              </a:rPr>
              <a:t>, die noch in Manhattan geblieben sind. Zunächst siedelte sich die aus Osteuropa ausgewanderte jüdische Bevölkerung in Manhattan an. Wer es sich leisten konnte, kaufte eine größere Wohnung in Harlem oder Brooklyn.</a:t>
            </a:r>
          </a:p>
        </p:txBody>
      </p:sp>
      <p:pic>
        <p:nvPicPr>
          <p:cNvPr id="23555" name="Grafik 2">
            <a:extLst>
              <a:ext uri="{FF2B5EF4-FFF2-40B4-BE49-F238E27FC236}">
                <a16:creationId xmlns:a16="http://schemas.microsoft.com/office/drawing/2014/main" id="{870B4193-D1CD-A865-0B2C-BAF19CAA390E}"/>
              </a:ext>
            </a:extLst>
          </p:cNvPr>
          <p:cNvPicPr>
            <a:picLocks noChangeAspect="1"/>
          </p:cNvPicPr>
          <p:nvPr/>
        </p:nvPicPr>
        <p:blipFill>
          <a:blip r:embed="rId2">
            <a:extLst>
              <a:ext uri="{28A0092B-C50C-407E-A947-70E740481C1C}">
                <a14:useLocalDpi xmlns:a14="http://schemas.microsoft.com/office/drawing/2010/main" val="0"/>
              </a:ext>
            </a:extLst>
          </a:blip>
          <a:srcRect t="14758" b="6476"/>
          <a:stretch>
            <a:fillRect/>
          </a:stretch>
        </p:blipFill>
        <p:spPr bwMode="auto">
          <a:xfrm>
            <a:off x="611188" y="879475"/>
            <a:ext cx="770572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hteck 35">
            <a:extLst>
              <a:ext uri="{FF2B5EF4-FFF2-40B4-BE49-F238E27FC236}">
                <a16:creationId xmlns:a16="http://schemas.microsoft.com/office/drawing/2014/main" id="{9D0634F4-79AC-EC41-C9E2-1DB49BDFB82C}"/>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Das alte </a:t>
            </a:r>
            <a:r>
              <a:rPr lang="de-AT" altLang="de-DE" sz="1400" dirty="0">
                <a:solidFill>
                  <a:srgbClr val="000000"/>
                </a:solidFill>
                <a:latin typeface="Arial" panose="020B0604020202020204" pitchFamily="34" charset="0"/>
              </a:rPr>
              <a:t>Schlachthofviertel</a:t>
            </a:r>
            <a:r>
              <a:rPr lang="de-AT" altLang="de-DE" sz="1400" b="0" dirty="0">
                <a:solidFill>
                  <a:srgbClr val="000000"/>
                </a:solidFill>
                <a:latin typeface="Arial" panose="020B0604020202020204" pitchFamily="34" charset="0"/>
              </a:rPr>
              <a:t> (Meat </a:t>
            </a:r>
            <a:r>
              <a:rPr lang="de-AT" altLang="de-DE" sz="1400" b="0" dirty="0" err="1">
                <a:solidFill>
                  <a:srgbClr val="000000"/>
                </a:solidFill>
                <a:latin typeface="Arial" panose="020B0604020202020204" pitchFamily="34" charset="0"/>
              </a:rPr>
              <a:t>Packing</a:t>
            </a:r>
            <a:r>
              <a:rPr lang="de-AT" altLang="de-DE" sz="1400" b="0" dirty="0">
                <a:solidFill>
                  <a:srgbClr val="000000"/>
                </a:solidFill>
                <a:latin typeface="Arial" panose="020B0604020202020204" pitchFamily="34" charset="0"/>
              </a:rPr>
              <a:t> </a:t>
            </a:r>
            <a:r>
              <a:rPr lang="de-AT" altLang="de-DE" sz="1400" b="0" dirty="0" err="1">
                <a:solidFill>
                  <a:srgbClr val="000000"/>
                </a:solidFill>
                <a:latin typeface="Arial" panose="020B0604020202020204" pitchFamily="34" charset="0"/>
              </a:rPr>
              <a:t>District</a:t>
            </a:r>
            <a:r>
              <a:rPr lang="de-AT" altLang="de-DE" sz="1400" b="0" dirty="0">
                <a:solidFill>
                  <a:srgbClr val="000000"/>
                </a:solidFill>
                <a:latin typeface="Arial" panose="020B0604020202020204" pitchFamily="34" charset="0"/>
              </a:rPr>
              <a:t>) war eine extrem schlechte Wohngegend. Doch nun gibt es kaum mehr Schlachthöfe hier. Die früher günstigen Gebäude werden nun von Künstlerinnen und Künstlern und Ateliers genützt. Auch Lokale machen das Viertel heute zu einer beliebten Wohngegend.</a:t>
            </a:r>
            <a:endParaRPr lang="de-DE" altLang="de-DE" sz="1400" b="0" dirty="0">
              <a:solidFill>
                <a:srgbClr val="000000"/>
              </a:solidFill>
              <a:latin typeface="Arial" panose="020B0604020202020204" pitchFamily="34" charset="0"/>
            </a:endParaRPr>
          </a:p>
        </p:txBody>
      </p:sp>
      <p:pic>
        <p:nvPicPr>
          <p:cNvPr id="24579" name="Grafik 2">
            <a:extLst>
              <a:ext uri="{FF2B5EF4-FFF2-40B4-BE49-F238E27FC236}">
                <a16:creationId xmlns:a16="http://schemas.microsoft.com/office/drawing/2014/main" id="{EB3340DF-E67F-D958-86D4-15C284DB634A}"/>
              </a:ext>
            </a:extLst>
          </p:cNvPr>
          <p:cNvPicPr>
            <a:picLocks noChangeAspect="1"/>
          </p:cNvPicPr>
          <p:nvPr/>
        </p:nvPicPr>
        <p:blipFill>
          <a:blip r:embed="rId2">
            <a:extLst>
              <a:ext uri="{28A0092B-C50C-407E-A947-70E740481C1C}">
                <a14:useLocalDpi xmlns:a14="http://schemas.microsoft.com/office/drawing/2010/main" val="0"/>
              </a:ext>
            </a:extLst>
          </a:blip>
          <a:srcRect t="16045" b="12714"/>
          <a:stretch>
            <a:fillRect/>
          </a:stretch>
        </p:blipFill>
        <p:spPr bwMode="auto">
          <a:xfrm>
            <a:off x="612775" y="981075"/>
            <a:ext cx="784701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hteck 35">
            <a:extLst>
              <a:ext uri="{FF2B5EF4-FFF2-40B4-BE49-F238E27FC236}">
                <a16:creationId xmlns:a16="http://schemas.microsoft.com/office/drawing/2014/main" id="{04D17BAD-8374-1472-1BD6-8D2171AAD54E}"/>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Auch in einer der reichsten Städte der Welt wie New York gibt es </a:t>
            </a:r>
            <a:r>
              <a:rPr lang="de-AT" altLang="de-DE" sz="1400">
                <a:solidFill>
                  <a:srgbClr val="000000"/>
                </a:solidFill>
                <a:latin typeface="Arial" panose="020B0604020202020204" pitchFamily="34" charset="0"/>
              </a:rPr>
              <a:t>bittere Armut</a:t>
            </a:r>
            <a:r>
              <a:rPr lang="de-AT" altLang="de-DE" sz="1400" b="0">
                <a:solidFill>
                  <a:srgbClr val="000000"/>
                </a:solidFill>
                <a:latin typeface="Arial" panose="020B0604020202020204" pitchFamily="34" charset="0"/>
              </a:rPr>
              <a:t>, Obdachlose und bettelnde Menschen. Sozialsystem und Gesundheitswesen sind wesentlich schlechter als in Österreich ausgebaut. Viele Menschen bekommen nicht einmal eine Grundversorgung.</a:t>
            </a:r>
            <a:endParaRPr lang="de-DE" altLang="de-DE" sz="1400" b="0">
              <a:solidFill>
                <a:srgbClr val="000000"/>
              </a:solidFill>
              <a:latin typeface="Arial" panose="020B0604020202020204" pitchFamily="34" charset="0"/>
            </a:endParaRPr>
          </a:p>
        </p:txBody>
      </p:sp>
      <p:pic>
        <p:nvPicPr>
          <p:cNvPr id="26627" name="Grafik 2">
            <a:extLst>
              <a:ext uri="{FF2B5EF4-FFF2-40B4-BE49-F238E27FC236}">
                <a16:creationId xmlns:a16="http://schemas.microsoft.com/office/drawing/2014/main" id="{799B425C-0C76-A85F-3CA1-641240A107B2}"/>
              </a:ext>
            </a:extLst>
          </p:cNvPr>
          <p:cNvPicPr>
            <a:picLocks noChangeAspect="1"/>
          </p:cNvPicPr>
          <p:nvPr/>
        </p:nvPicPr>
        <p:blipFill>
          <a:blip r:embed="rId2">
            <a:extLst>
              <a:ext uri="{28A0092B-C50C-407E-A947-70E740481C1C}">
                <a14:useLocalDpi xmlns:a14="http://schemas.microsoft.com/office/drawing/2010/main" val="0"/>
              </a:ext>
            </a:extLst>
          </a:blip>
          <a:srcRect t="2882" b="14923"/>
          <a:stretch>
            <a:fillRect/>
          </a:stretch>
        </p:blipFill>
        <p:spPr bwMode="auto">
          <a:xfrm>
            <a:off x="647700" y="908050"/>
            <a:ext cx="7380288"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hteck 35">
            <a:extLst>
              <a:ext uri="{FF2B5EF4-FFF2-40B4-BE49-F238E27FC236}">
                <a16:creationId xmlns:a16="http://schemas.microsoft.com/office/drawing/2014/main" id="{C44C5B63-E673-9481-1BA6-C27DFE37ADE5}"/>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Für ausländische Menschen ist es oft schwer, die Grundsätze des Lebens in den USA sofort zu verstehen. Vieles ist anders, auch manche </a:t>
            </a:r>
            <a:r>
              <a:rPr lang="de-AT" altLang="de-DE" sz="1400">
                <a:solidFill>
                  <a:srgbClr val="000000"/>
                </a:solidFill>
                <a:latin typeface="Arial" panose="020B0604020202020204" pitchFamily="34" charset="0"/>
              </a:rPr>
              <a:t>Bezeichnungen</a:t>
            </a:r>
            <a:r>
              <a:rPr lang="de-AT" altLang="de-DE" sz="1400" b="0">
                <a:solidFill>
                  <a:srgbClr val="000000"/>
                </a:solidFill>
                <a:latin typeface="Arial" panose="020B0604020202020204" pitchFamily="34" charset="0"/>
              </a:rPr>
              <a:t>. Restrooms sind keine Rasträume, sondern WCs. In „Baby Change“ kann man keine Babys wechseln, sondern deren Windeln.</a:t>
            </a:r>
            <a:endParaRPr lang="de-DE" altLang="de-DE" sz="1400" b="0">
              <a:solidFill>
                <a:srgbClr val="000000"/>
              </a:solidFill>
              <a:latin typeface="Arial" panose="020B0604020202020204" pitchFamily="34" charset="0"/>
            </a:endParaRPr>
          </a:p>
        </p:txBody>
      </p:sp>
      <p:pic>
        <p:nvPicPr>
          <p:cNvPr id="27651" name="Grafik 2">
            <a:extLst>
              <a:ext uri="{FF2B5EF4-FFF2-40B4-BE49-F238E27FC236}">
                <a16:creationId xmlns:a16="http://schemas.microsoft.com/office/drawing/2014/main" id="{09CC1456-DB2A-16D5-9093-AF443ED7F97C}"/>
              </a:ext>
            </a:extLst>
          </p:cNvPr>
          <p:cNvPicPr>
            <a:picLocks noChangeAspect="1"/>
          </p:cNvPicPr>
          <p:nvPr/>
        </p:nvPicPr>
        <p:blipFill>
          <a:blip r:embed="rId2">
            <a:extLst>
              <a:ext uri="{28A0092B-C50C-407E-A947-70E740481C1C}">
                <a14:useLocalDpi xmlns:a14="http://schemas.microsoft.com/office/drawing/2010/main" val="0"/>
              </a:ext>
            </a:extLst>
          </a:blip>
          <a:srcRect l="3763" t="16252" r="5371" b="27487"/>
          <a:stretch>
            <a:fillRect/>
          </a:stretch>
        </p:blipFill>
        <p:spPr bwMode="auto">
          <a:xfrm>
            <a:off x="611188" y="1052513"/>
            <a:ext cx="7753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183BDEC8-B285-6303-FA80-4BAFFA7F412D}"/>
              </a:ext>
            </a:extLst>
          </p:cNvPr>
          <p:cNvSpPr>
            <a:spLocks noChangeArrowheads="1"/>
          </p:cNvSpPr>
          <p:nvPr/>
        </p:nvSpPr>
        <p:spPr bwMode="auto">
          <a:xfrm>
            <a:off x="4355976" y="692150"/>
            <a:ext cx="446563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2023</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Autorinnen und Autoren: Christian Fridrich, Gabriele Kulhanek-Wehlend, Carina Chreiska-Höbinger, Jasmin Sonnleitner, Christoph Steinhart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dirty="0">
                <a:cs typeface="Arial" charset="0"/>
              </a:rPr>
              <a:t>Text und Fotos: Christian </a:t>
            </a:r>
            <a:r>
              <a:rPr lang="de-DE" altLang="de-DE" sz="1200" kern="0" dirty="0"/>
              <a:t>Fridrich, </a:t>
            </a:r>
            <a:r>
              <a:rPr lang="de-DE" altLang="de-DE" sz="1200" kern="0" dirty="0" err="1"/>
              <a:t>Großweikersdorf</a:t>
            </a:r>
            <a:r>
              <a:rPr lang="de-DE" altLang="de-DE" sz="1200" kern="0" dirty="0"/>
              <a:t>, F2: </a:t>
            </a:r>
            <a:r>
              <a:rPr lang="de-AT" sz="1200" kern="0" dirty="0"/>
              <a:t>Rene Pi / Shutterstock</a:t>
            </a:r>
            <a:endParaRPr lang="de-DE" altLang="de-DE" sz="1200" kern="0" dirty="0"/>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Alle Rechte vorbehalten.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
        <p:nvSpPr>
          <p:cNvPr id="6" name="Rectangle 6">
            <a:extLst>
              <a:ext uri="{FF2B5EF4-FFF2-40B4-BE49-F238E27FC236}">
                <a16:creationId xmlns:a16="http://schemas.microsoft.com/office/drawing/2014/main" id="{345D4124-94C0-E83F-A781-C4D0527F38F3}"/>
              </a:ext>
            </a:extLst>
          </p:cNvPr>
          <p:cNvSpPr>
            <a:spLocks noChangeArrowheads="1"/>
          </p:cNvSpPr>
          <p:nvPr/>
        </p:nvSpPr>
        <p:spPr bwMode="auto">
          <a:xfrm>
            <a:off x="468313" y="836712"/>
            <a:ext cx="3744912" cy="482533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r>
              <a:rPr lang="de-DE" altLang="de-DE" sz="11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100" kern="0" dirty="0">
                <a:latin typeface="Arial" pitchFamily="34" charset="0"/>
              </a:rPr>
              <a:t>Die Bildergalerie bezieht sich auf das Thema „New York – eine Stadt mit vielen Gesichtern“ auf den Seiten 44 und 45 im Schulbuch </a:t>
            </a:r>
            <a:r>
              <a:rPr lang="de-DE" altLang="de-DE" sz="1100" i="1" kern="0" dirty="0">
                <a:latin typeface="Arial" pitchFamily="34" charset="0"/>
              </a:rPr>
              <a:t>unterwegs 1</a:t>
            </a:r>
            <a:r>
              <a:rPr lang="de-DE" altLang="de-DE" sz="1100" kern="0" dirty="0">
                <a:latin typeface="Arial" pitchFamily="34" charset="0"/>
              </a:rPr>
              <a:t>.</a:t>
            </a:r>
          </a:p>
          <a:p>
            <a:pPr eaLnBrk="1" fontAlgn="auto" hangingPunct="1">
              <a:lnSpc>
                <a:spcPts val="1600"/>
              </a:lnSpc>
              <a:spcBef>
                <a:spcPts val="600"/>
              </a:spcBef>
              <a:spcAft>
                <a:spcPts val="0"/>
              </a:spcAft>
              <a:buClr>
                <a:srgbClr val="000000"/>
              </a:buClr>
              <a:buFontTx/>
              <a:buNone/>
              <a:defRPr/>
            </a:pPr>
            <a:r>
              <a:rPr lang="de-DE" altLang="de-DE" sz="1100" kern="0" dirty="0">
                <a:solidFill>
                  <a:srgbClr val="000000"/>
                </a:solidFill>
                <a:latin typeface="Arial" pitchFamily="34" charset="0"/>
              </a:rPr>
              <a:t>Sie kann als Einstieg dienen. </a:t>
            </a:r>
            <a:br>
              <a:rPr lang="de-DE" altLang="de-DE" sz="1050" kern="0" dirty="0">
                <a:solidFill>
                  <a:srgbClr val="000000"/>
                </a:solidFill>
                <a:latin typeface="Arial" pitchFamily="34" charset="0"/>
              </a:rPr>
            </a:br>
            <a:endParaRPr lang="de-DE" altLang="de-DE" sz="11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1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100" kern="0" dirty="0">
                <a:solidFill>
                  <a:srgbClr val="000000"/>
                </a:solidFill>
                <a:latin typeface="Arial" pitchFamily="34" charset="0"/>
              </a:rPr>
              <a:t>Wir wünschen einen erfolgreichen Unterricht!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hteck 35">
            <a:extLst>
              <a:ext uri="{FF2B5EF4-FFF2-40B4-BE49-F238E27FC236}">
                <a16:creationId xmlns:a16="http://schemas.microsoft.com/office/drawing/2014/main" id="{EBB73B9A-5AE9-E3AC-AA90-C3709536E9DE}"/>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Die Weltstadt New York wird Jahr für Jahr von Millionen </a:t>
            </a:r>
            <a:r>
              <a:rPr lang="de-AT" altLang="de-DE" sz="1400" dirty="0">
                <a:solidFill>
                  <a:srgbClr val="000000"/>
                </a:solidFill>
                <a:latin typeface="Arial" panose="020B0604020202020204" pitchFamily="34" charset="0"/>
              </a:rPr>
              <a:t>Touristinnen und Touristen </a:t>
            </a:r>
            <a:r>
              <a:rPr lang="de-AT" altLang="de-DE" sz="1400" b="0" dirty="0">
                <a:solidFill>
                  <a:srgbClr val="000000"/>
                </a:solidFill>
                <a:latin typeface="Arial" panose="020B0604020202020204" pitchFamily="34" charset="0"/>
              </a:rPr>
              <a:t>besucht. New York hat aber mehr zu bieten als nur Wolkenkratzer: Kunst, Kultur, Museen, Musical-Theater, Ausstellungen … All das finden Menschen interessant. </a:t>
            </a:r>
          </a:p>
          <a:p>
            <a:pPr eaLnBrk="1" hangingPunct="1">
              <a:spcBef>
                <a:spcPct val="0"/>
              </a:spcBef>
              <a:buFontTx/>
              <a:buNone/>
            </a:pPr>
            <a:r>
              <a:rPr lang="de-AT" altLang="de-DE" sz="1400" b="0" dirty="0">
                <a:solidFill>
                  <a:srgbClr val="000000"/>
                </a:solidFill>
                <a:latin typeface="Arial" panose="020B0604020202020204" pitchFamily="34" charset="0"/>
              </a:rPr>
              <a:t>Aber woher kommen die Menschen, die in New York leben?</a:t>
            </a:r>
            <a:endParaRPr lang="de-DE" altLang="de-DE" sz="1400" b="0" dirty="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110CEC7F-D5E2-D7CA-9B8D-EBCDDE765AC6}"/>
              </a:ext>
            </a:extLst>
          </p:cNvPr>
          <p:cNvPicPr>
            <a:picLocks noChangeAspect="1"/>
          </p:cNvPicPr>
          <p:nvPr/>
        </p:nvPicPr>
        <p:blipFill rotWithShape="1">
          <a:blip r:embed="rId2">
            <a:extLst>
              <a:ext uri="{28A0092B-C50C-407E-A947-70E740481C1C}">
                <a14:useLocalDpi xmlns:a14="http://schemas.microsoft.com/office/drawing/2010/main" val="0"/>
              </a:ext>
            </a:extLst>
          </a:blip>
          <a:srcRect t="4592" b="6637"/>
          <a:stretch/>
        </p:blipFill>
        <p:spPr>
          <a:xfrm>
            <a:off x="609410" y="908720"/>
            <a:ext cx="7908882" cy="46805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hteck 35">
            <a:extLst>
              <a:ext uri="{FF2B5EF4-FFF2-40B4-BE49-F238E27FC236}">
                <a16:creationId xmlns:a16="http://schemas.microsoft.com/office/drawing/2014/main" id="{006BB2B5-8B20-278E-8B9A-A020DEA1A43F}"/>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Im 17. Jahrhundert kaufte ein niederländischer Geschäftsmann die Insel Manhattan den Menschen, die bereits dort ansässig waren, um wenig Geld ab. Manhattan leitet sich von deren Wort Manna-</a:t>
            </a:r>
            <a:r>
              <a:rPr lang="de-AT" altLang="de-DE" sz="1400" b="0" dirty="0" err="1">
                <a:solidFill>
                  <a:srgbClr val="000000"/>
                </a:solidFill>
                <a:latin typeface="Arial" panose="020B0604020202020204" pitchFamily="34" charset="0"/>
              </a:rPr>
              <a:t>hata</a:t>
            </a:r>
            <a:r>
              <a:rPr lang="de-AT" altLang="de-DE" sz="1400" b="0" dirty="0">
                <a:solidFill>
                  <a:srgbClr val="000000"/>
                </a:solidFill>
                <a:latin typeface="Arial" panose="020B0604020202020204" pitchFamily="34" charset="0"/>
              </a:rPr>
              <a:t> ab, das bedeutet „hügeliges Land“. </a:t>
            </a:r>
            <a:endParaRPr lang="de-DE" altLang="de-DE" sz="1400" b="0" dirty="0">
              <a:solidFill>
                <a:srgbClr val="000000"/>
              </a:solidFill>
              <a:latin typeface="Arial" panose="020B0604020202020204" pitchFamily="34" charset="0"/>
            </a:endParaRPr>
          </a:p>
        </p:txBody>
      </p:sp>
      <p:pic>
        <p:nvPicPr>
          <p:cNvPr id="8195" name="Grafik 2">
            <a:extLst>
              <a:ext uri="{FF2B5EF4-FFF2-40B4-BE49-F238E27FC236}">
                <a16:creationId xmlns:a16="http://schemas.microsoft.com/office/drawing/2014/main" id="{27D0F8F2-1F5D-92F7-271E-FE811B0727C0}"/>
              </a:ext>
            </a:extLst>
          </p:cNvPr>
          <p:cNvPicPr>
            <a:picLocks noChangeAspect="1"/>
          </p:cNvPicPr>
          <p:nvPr/>
        </p:nvPicPr>
        <p:blipFill>
          <a:blip r:embed="rId2">
            <a:extLst>
              <a:ext uri="{28A0092B-C50C-407E-A947-70E740481C1C}">
                <a14:useLocalDpi xmlns:a14="http://schemas.microsoft.com/office/drawing/2010/main" val="0"/>
              </a:ext>
            </a:extLst>
          </a:blip>
          <a:srcRect t="11382" b="8321"/>
          <a:stretch>
            <a:fillRect/>
          </a:stretch>
        </p:blipFill>
        <p:spPr bwMode="auto">
          <a:xfrm>
            <a:off x="617538" y="887413"/>
            <a:ext cx="7804968" cy="470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hteck 35">
            <a:extLst>
              <a:ext uri="{FF2B5EF4-FFF2-40B4-BE49-F238E27FC236}">
                <a16:creationId xmlns:a16="http://schemas.microsoft.com/office/drawing/2014/main" id="{A1BD9C6E-C5BC-D66C-2A0B-4EDB68415E83}"/>
              </a:ext>
            </a:extLst>
          </p:cNvPr>
          <p:cNvSpPr>
            <a:spLocks noChangeArrowheads="1"/>
          </p:cNvSpPr>
          <p:nvPr/>
        </p:nvSpPr>
        <p:spPr bwMode="auto">
          <a:xfrm>
            <a:off x="611188" y="5675313"/>
            <a:ext cx="7921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b="0" dirty="0">
                <a:solidFill>
                  <a:srgbClr val="000000"/>
                </a:solidFill>
                <a:latin typeface="Arial" panose="020B0604020202020204" pitchFamily="34" charset="0"/>
              </a:rPr>
              <a:t>New York war einst ein Zentrum des Sklavenhandels von Afrika in die Vereinigten Staaten. Vom </a:t>
            </a:r>
            <a:br>
              <a:rPr lang="de-DE" altLang="de-DE" sz="1400" b="0" dirty="0">
                <a:solidFill>
                  <a:srgbClr val="000000"/>
                </a:solidFill>
                <a:latin typeface="Arial" panose="020B0604020202020204" pitchFamily="34" charset="0"/>
              </a:rPr>
            </a:br>
            <a:r>
              <a:rPr lang="de-DE" altLang="de-DE" sz="1400" b="0" dirty="0">
                <a:solidFill>
                  <a:srgbClr val="000000"/>
                </a:solidFill>
                <a:latin typeface="Arial" panose="020B0604020202020204" pitchFamily="34" charset="0"/>
              </a:rPr>
              <a:t>17. bis zum 19. Jahrhundert wurden </a:t>
            </a:r>
            <a:r>
              <a:rPr lang="de-DE" altLang="de-DE" sz="1400" dirty="0">
                <a:solidFill>
                  <a:srgbClr val="000000"/>
                </a:solidFill>
                <a:latin typeface="Arial" panose="020B0604020202020204" pitchFamily="34" charset="0"/>
              </a:rPr>
              <a:t>hunderttausende  Afrikanerinnen und Afrikaner </a:t>
            </a:r>
            <a:r>
              <a:rPr lang="de-DE" altLang="de-DE" sz="1400" b="0" dirty="0">
                <a:solidFill>
                  <a:srgbClr val="000000"/>
                </a:solidFill>
                <a:latin typeface="Arial" panose="020B0604020202020204" pitchFamily="34" charset="0"/>
              </a:rPr>
              <a:t>zur Zwangsarbeit in die USA gebracht. An der Stelle des damaligen Friedhofes steht eine Gedenkstätte.</a:t>
            </a:r>
          </a:p>
        </p:txBody>
      </p:sp>
      <p:pic>
        <p:nvPicPr>
          <p:cNvPr id="9219" name="Grafik 2">
            <a:extLst>
              <a:ext uri="{FF2B5EF4-FFF2-40B4-BE49-F238E27FC236}">
                <a16:creationId xmlns:a16="http://schemas.microsoft.com/office/drawing/2014/main" id="{58BF138D-C501-E385-9CCE-BB87BD08718C}"/>
              </a:ext>
            </a:extLst>
          </p:cNvPr>
          <p:cNvPicPr>
            <a:picLocks noChangeAspect="1"/>
          </p:cNvPicPr>
          <p:nvPr/>
        </p:nvPicPr>
        <p:blipFill>
          <a:blip r:embed="rId2">
            <a:extLst>
              <a:ext uri="{28A0092B-C50C-407E-A947-70E740481C1C}">
                <a14:useLocalDpi xmlns:a14="http://schemas.microsoft.com/office/drawing/2010/main" val="0"/>
              </a:ext>
            </a:extLst>
          </a:blip>
          <a:srcRect t="4797" b="5345"/>
          <a:stretch>
            <a:fillRect/>
          </a:stretch>
        </p:blipFill>
        <p:spPr bwMode="auto">
          <a:xfrm>
            <a:off x="611188" y="963613"/>
            <a:ext cx="7705725"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Grafik 2">
            <a:extLst>
              <a:ext uri="{FF2B5EF4-FFF2-40B4-BE49-F238E27FC236}">
                <a16:creationId xmlns:a16="http://schemas.microsoft.com/office/drawing/2014/main" id="{875DB37C-34A8-4D12-CECD-57606ADB9124}"/>
              </a:ext>
            </a:extLst>
          </p:cNvPr>
          <p:cNvPicPr>
            <a:picLocks noChangeAspect="1"/>
          </p:cNvPicPr>
          <p:nvPr/>
        </p:nvPicPr>
        <p:blipFill rotWithShape="1">
          <a:blip r:embed="rId2">
            <a:extLst>
              <a:ext uri="{28A0092B-C50C-407E-A947-70E740481C1C}">
                <a14:useLocalDpi xmlns:a14="http://schemas.microsoft.com/office/drawing/2010/main" val="0"/>
              </a:ext>
            </a:extLst>
          </a:blip>
          <a:srcRect l="8222" t="21864" b="761"/>
          <a:stretch/>
        </p:blipFill>
        <p:spPr bwMode="auto">
          <a:xfrm>
            <a:off x="529829" y="1052736"/>
            <a:ext cx="808434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hteck 35">
            <a:extLst>
              <a:ext uri="{FF2B5EF4-FFF2-40B4-BE49-F238E27FC236}">
                <a16:creationId xmlns:a16="http://schemas.microsoft.com/office/drawing/2014/main" id="{CCA8E387-D030-F79E-54B0-370138A01F6B}"/>
              </a:ext>
            </a:extLst>
          </p:cNvPr>
          <p:cNvSpPr>
            <a:spLocks noChangeArrowheads="1"/>
          </p:cNvSpPr>
          <p:nvPr/>
        </p:nvSpPr>
        <p:spPr bwMode="auto">
          <a:xfrm>
            <a:off x="755576" y="4005064"/>
            <a:ext cx="3528392" cy="1800200"/>
          </a:xfrm>
          <a:prstGeom prst="rect">
            <a:avLst/>
          </a:prstGeom>
          <a:solidFill>
            <a:schemeClr val="bg1"/>
          </a:solidFill>
          <a:ln>
            <a:noFill/>
          </a:ln>
        </p:spPr>
        <p:txBody>
          <a:bodyPr lIns="36000" tIns="36000" rIns="36000" bIns="3600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Nach </a:t>
            </a:r>
            <a:r>
              <a:rPr lang="de-AT" altLang="de-DE" sz="1400" dirty="0">
                <a:solidFill>
                  <a:srgbClr val="000000"/>
                </a:solidFill>
                <a:latin typeface="Arial" panose="020B0604020202020204" pitchFamily="34" charset="0"/>
              </a:rPr>
              <a:t>Martin Luther King </a:t>
            </a:r>
            <a:r>
              <a:rPr lang="de-AT" altLang="de-DE" sz="1400" dirty="0" err="1">
                <a:solidFill>
                  <a:srgbClr val="000000"/>
                </a:solidFill>
                <a:latin typeface="Arial" panose="020B0604020202020204" pitchFamily="34" charset="0"/>
              </a:rPr>
              <a:t>junior</a:t>
            </a:r>
            <a:r>
              <a:rPr lang="de-AT" altLang="de-DE" sz="1400" b="0" dirty="0">
                <a:solidFill>
                  <a:srgbClr val="000000"/>
                </a:solidFill>
                <a:latin typeface="Arial" panose="020B0604020202020204" pitchFamily="34" charset="0"/>
              </a:rPr>
              <a:t> ist eine Straße in Harlem benannt. Er war Pastor der Baptisten, einer Glaubensgemeinschaft der evangelischen Kirche in den USA. Als Bürgerrechtler kämpfte er friedlich gegen Unterdrückung, Rassentrennung und andere Formen von Rassismus. Er erhielt dafür den Friedensnobelpreis.</a:t>
            </a:r>
            <a:endParaRPr lang="de-DE" altLang="de-DE" sz="1400" b="0" dirty="0">
              <a:solidFill>
                <a:srgbClr val="000000"/>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hteck 35">
            <a:extLst>
              <a:ext uri="{FF2B5EF4-FFF2-40B4-BE49-F238E27FC236}">
                <a16:creationId xmlns:a16="http://schemas.microsoft.com/office/drawing/2014/main" id="{3A3D4C36-5253-C24B-0FE0-34CB663FEF88}"/>
              </a:ext>
            </a:extLst>
          </p:cNvPr>
          <p:cNvSpPr>
            <a:spLocks noChangeArrowheads="1"/>
          </p:cNvSpPr>
          <p:nvPr/>
        </p:nvSpPr>
        <p:spPr bwMode="auto">
          <a:xfrm>
            <a:off x="611188" y="5675313"/>
            <a:ext cx="77057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Millionen von </a:t>
            </a:r>
            <a:r>
              <a:rPr lang="de-AT" altLang="de-DE" sz="1400">
                <a:solidFill>
                  <a:srgbClr val="000000"/>
                </a:solidFill>
                <a:latin typeface="Arial" panose="020B0604020202020204" pitchFamily="34" charset="0"/>
              </a:rPr>
              <a:t>Einwandererinnen und Einwanderer </a:t>
            </a:r>
            <a:r>
              <a:rPr lang="de-AT" altLang="de-DE" sz="1400" b="0">
                <a:solidFill>
                  <a:srgbClr val="000000"/>
                </a:solidFill>
                <a:latin typeface="Arial" panose="020B0604020202020204" pitchFamily="34" charset="0"/>
              </a:rPr>
              <a:t>kamen vor allem im 19. und 20. Jahrhundert aus Europa und von anderen Kontinenten in die USA. Die bronzene Figurengruppe von </a:t>
            </a:r>
            <a:r>
              <a:rPr lang="de-AT" altLang="de-DE" sz="1400" b="0">
                <a:latin typeface="Arial" panose="020B0604020202020204" pitchFamily="34" charset="0"/>
              </a:rPr>
              <a:t>Luis Sanguino </a:t>
            </a:r>
            <a:r>
              <a:rPr lang="de-AT" altLang="de-DE" sz="1400" b="0">
                <a:solidFill>
                  <a:srgbClr val="000000"/>
                </a:solidFill>
                <a:latin typeface="Arial" panose="020B0604020202020204" pitchFamily="34" charset="0"/>
              </a:rPr>
              <a:t>zeigt, dass Menschen mit letzter Kraft, aber frei und voll Hoffnung eingewandert sind.</a:t>
            </a:r>
            <a:endParaRPr lang="de-DE" altLang="de-DE" sz="1400" b="0">
              <a:solidFill>
                <a:srgbClr val="000000"/>
              </a:solidFill>
              <a:latin typeface="Arial" panose="020B0604020202020204" pitchFamily="34" charset="0"/>
            </a:endParaRPr>
          </a:p>
        </p:txBody>
      </p:sp>
      <p:pic>
        <p:nvPicPr>
          <p:cNvPr id="11267" name="Grafik 2">
            <a:extLst>
              <a:ext uri="{FF2B5EF4-FFF2-40B4-BE49-F238E27FC236}">
                <a16:creationId xmlns:a16="http://schemas.microsoft.com/office/drawing/2014/main" id="{7A1F9FBC-5108-6FF2-99BF-3F5C4A7786E0}"/>
              </a:ext>
            </a:extLst>
          </p:cNvPr>
          <p:cNvPicPr>
            <a:picLocks noChangeAspect="1"/>
          </p:cNvPicPr>
          <p:nvPr/>
        </p:nvPicPr>
        <p:blipFill>
          <a:blip r:embed="rId2">
            <a:extLst>
              <a:ext uri="{28A0092B-C50C-407E-A947-70E740481C1C}">
                <a14:useLocalDpi xmlns:a14="http://schemas.microsoft.com/office/drawing/2010/main" val="0"/>
              </a:ext>
            </a:extLst>
          </a:blip>
          <a:srcRect t="5199" b="2983"/>
          <a:stretch>
            <a:fillRect/>
          </a:stretch>
        </p:blipFill>
        <p:spPr bwMode="auto">
          <a:xfrm>
            <a:off x="603250" y="866775"/>
            <a:ext cx="7713663"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hteck 35">
            <a:extLst>
              <a:ext uri="{FF2B5EF4-FFF2-40B4-BE49-F238E27FC236}">
                <a16:creationId xmlns:a16="http://schemas.microsoft.com/office/drawing/2014/main" id="{3CE5AB1C-9B7D-52C3-C03C-F26890C1EEC6}"/>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Auf einer sogenannten </a:t>
            </a:r>
            <a:r>
              <a:rPr lang="de-AT" altLang="de-DE" sz="1400">
                <a:solidFill>
                  <a:srgbClr val="000000"/>
                </a:solidFill>
                <a:latin typeface="Arial" panose="020B0604020202020204" pitchFamily="34" charset="0"/>
              </a:rPr>
              <a:t>Inspektionskarte</a:t>
            </a:r>
            <a:r>
              <a:rPr lang="de-AT" altLang="de-DE" sz="1400" b="0">
                <a:solidFill>
                  <a:srgbClr val="000000"/>
                </a:solidFill>
                <a:latin typeface="Arial" panose="020B0604020202020204" pitchFamily="34" charset="0"/>
              </a:rPr>
              <a:t> wurden persönliche Daten von einwanderungswilligen Menschen festgehalten. Diese Karte mussten sie nach der Ankunft in New York bei der Befragung und Registrierung abgeben.</a:t>
            </a:r>
            <a:endParaRPr lang="de-DE" altLang="de-DE" sz="1400" b="0">
              <a:solidFill>
                <a:srgbClr val="000000"/>
              </a:solidFill>
              <a:latin typeface="Arial" panose="020B0604020202020204" pitchFamily="34" charset="0"/>
            </a:endParaRPr>
          </a:p>
        </p:txBody>
      </p:sp>
      <p:pic>
        <p:nvPicPr>
          <p:cNvPr id="12291" name="Grafik 2">
            <a:extLst>
              <a:ext uri="{FF2B5EF4-FFF2-40B4-BE49-F238E27FC236}">
                <a16:creationId xmlns:a16="http://schemas.microsoft.com/office/drawing/2014/main" id="{6EC00813-77EC-9737-0F2D-BED33951AE84}"/>
              </a:ext>
            </a:extLst>
          </p:cNvPr>
          <p:cNvPicPr>
            <a:picLocks noChangeAspect="1"/>
          </p:cNvPicPr>
          <p:nvPr/>
        </p:nvPicPr>
        <p:blipFill>
          <a:blip r:embed="rId2">
            <a:extLst>
              <a:ext uri="{28A0092B-C50C-407E-A947-70E740481C1C}">
                <a14:useLocalDpi xmlns:a14="http://schemas.microsoft.com/office/drawing/2010/main" val="0"/>
              </a:ext>
            </a:extLst>
          </a:blip>
          <a:srcRect l="9064" t="21388" r="12604" b="9167"/>
          <a:stretch>
            <a:fillRect/>
          </a:stretch>
        </p:blipFill>
        <p:spPr bwMode="auto">
          <a:xfrm>
            <a:off x="611188" y="836613"/>
            <a:ext cx="777716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hteck 35">
            <a:extLst>
              <a:ext uri="{FF2B5EF4-FFF2-40B4-BE49-F238E27FC236}">
                <a16:creationId xmlns:a16="http://schemas.microsoft.com/office/drawing/2014/main" id="{D4D11ACE-68CC-1BED-A9EA-15A137828131}"/>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Das ist die weltbekannte </a:t>
            </a:r>
            <a:r>
              <a:rPr lang="de-AT" altLang="de-DE" sz="1400" dirty="0">
                <a:solidFill>
                  <a:srgbClr val="000000"/>
                </a:solidFill>
                <a:latin typeface="Arial" panose="020B0604020202020204" pitchFamily="34" charset="0"/>
              </a:rPr>
              <a:t>Freiheitsstatue</a:t>
            </a:r>
            <a:r>
              <a:rPr lang="de-AT" altLang="de-DE" sz="1400" b="0" dirty="0">
                <a:solidFill>
                  <a:srgbClr val="000000"/>
                </a:solidFill>
                <a:latin typeface="Arial" panose="020B0604020202020204" pitchFamily="34" charset="0"/>
              </a:rPr>
              <a:t>, die alle nach New York zuwandernden Menschen im Hafen begrüßte. Die </a:t>
            </a:r>
            <a:r>
              <a:rPr lang="de-AT" altLang="de-DE" sz="1400" dirty="0">
                <a:solidFill>
                  <a:srgbClr val="000000"/>
                </a:solidFill>
                <a:latin typeface="Arial" panose="020B0604020202020204" pitchFamily="34" charset="0"/>
              </a:rPr>
              <a:t>Fackel</a:t>
            </a:r>
            <a:r>
              <a:rPr lang="de-AT" altLang="de-DE" sz="1400" b="0" dirty="0">
                <a:solidFill>
                  <a:srgbClr val="000000"/>
                </a:solidFill>
                <a:latin typeface="Arial" panose="020B0604020202020204" pitchFamily="34" charset="0"/>
              </a:rPr>
              <a:t> der Freiheitsstatue dient gleichzeitig als Leuchtturm für die Hafeneinfahrt.</a:t>
            </a:r>
            <a:endParaRPr lang="de-DE" altLang="de-DE" sz="1400" b="0" dirty="0">
              <a:solidFill>
                <a:srgbClr val="000000"/>
              </a:solidFill>
              <a:latin typeface="Arial" panose="020B0604020202020204" pitchFamily="34" charset="0"/>
            </a:endParaRPr>
          </a:p>
        </p:txBody>
      </p:sp>
      <p:pic>
        <p:nvPicPr>
          <p:cNvPr id="14339" name="Grafik 2">
            <a:extLst>
              <a:ext uri="{FF2B5EF4-FFF2-40B4-BE49-F238E27FC236}">
                <a16:creationId xmlns:a16="http://schemas.microsoft.com/office/drawing/2014/main" id="{E78E8362-278C-5F6F-0C2A-7F4C7ED70D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35083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Grafik 3">
            <a:extLst>
              <a:ext uri="{FF2B5EF4-FFF2-40B4-BE49-F238E27FC236}">
                <a16:creationId xmlns:a16="http://schemas.microsoft.com/office/drawing/2014/main" id="{11FE10F1-F052-F9E3-1A9C-340BD2ED7B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765175"/>
            <a:ext cx="3506787"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hteck 35">
            <a:extLst>
              <a:ext uri="{FF2B5EF4-FFF2-40B4-BE49-F238E27FC236}">
                <a16:creationId xmlns:a16="http://schemas.microsoft.com/office/drawing/2014/main" id="{CAAE6D5A-A927-356E-D996-3E99644BC229}"/>
              </a:ext>
            </a:extLst>
          </p:cNvPr>
          <p:cNvSpPr>
            <a:spLocks noChangeArrowheads="1"/>
          </p:cNvSpPr>
          <p:nvPr/>
        </p:nvSpPr>
        <p:spPr bwMode="auto">
          <a:xfrm>
            <a:off x="620713" y="5589240"/>
            <a:ext cx="79565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Gleich neben Liberty Island und der Freiheitsstatue ist die Insel </a:t>
            </a:r>
            <a:r>
              <a:rPr lang="de-AT" altLang="de-DE" sz="1400" dirty="0">
                <a:solidFill>
                  <a:srgbClr val="000000"/>
                </a:solidFill>
                <a:latin typeface="Arial" panose="020B0604020202020204" pitchFamily="34" charset="0"/>
              </a:rPr>
              <a:t>Ellis Island</a:t>
            </a:r>
            <a:r>
              <a:rPr lang="de-AT" altLang="de-DE" sz="1400" b="0" dirty="0">
                <a:solidFill>
                  <a:srgbClr val="000000"/>
                </a:solidFill>
                <a:latin typeface="Arial" panose="020B0604020202020204" pitchFamily="34" charset="0"/>
              </a:rPr>
              <a:t>. Hier</a:t>
            </a:r>
            <a:r>
              <a:rPr lang="de-AT" altLang="de-DE" sz="1400" dirty="0">
                <a:solidFill>
                  <a:srgbClr val="000000"/>
                </a:solidFill>
                <a:latin typeface="Arial" panose="020B0604020202020204" pitchFamily="34" charset="0"/>
              </a:rPr>
              <a:t> </a:t>
            </a:r>
            <a:r>
              <a:rPr lang="de-AT" altLang="de-DE" sz="1400" b="0" dirty="0">
                <a:solidFill>
                  <a:srgbClr val="000000"/>
                </a:solidFill>
                <a:latin typeface="Arial" panose="020B0604020202020204" pitchFamily="34" charset="0"/>
              </a:rPr>
              <a:t>war die </a:t>
            </a:r>
            <a:r>
              <a:rPr lang="de-AT" altLang="de-DE" sz="1400" dirty="0">
                <a:solidFill>
                  <a:srgbClr val="000000"/>
                </a:solidFill>
                <a:latin typeface="Arial" panose="020B0604020202020204" pitchFamily="34" charset="0"/>
              </a:rPr>
              <a:t>Einwanderungsbehörde</a:t>
            </a:r>
            <a:r>
              <a:rPr lang="de-AT" altLang="de-DE" sz="1400" b="0" dirty="0">
                <a:solidFill>
                  <a:srgbClr val="000000"/>
                </a:solidFill>
                <a:latin typeface="Arial" panose="020B0604020202020204" pitchFamily="34" charset="0"/>
              </a:rPr>
              <a:t> untergebracht. Alle Menschen wurden registriert, untersucht und befragt. Zugewandert wurde aus dem Vereinigten Königreich, Irland, Deutschland, Österreich, Italien, Russland, China, Polen, Frankreich, Indien</a:t>
            </a:r>
            <a:r>
              <a:rPr lang="de-AT" altLang="de-DE" sz="1400" b="0">
                <a:solidFill>
                  <a:srgbClr val="000000"/>
                </a:solidFill>
                <a:latin typeface="Arial" panose="020B0604020202020204" pitchFamily="34" charset="0"/>
              </a:rPr>
              <a:t>, Zentralamerika </a:t>
            </a:r>
            <a:r>
              <a:rPr lang="de-AT" altLang="de-DE" sz="1400" b="0" dirty="0">
                <a:solidFill>
                  <a:srgbClr val="000000"/>
                </a:solidFill>
                <a:latin typeface="Arial" panose="020B0604020202020204" pitchFamily="34" charset="0"/>
              </a:rPr>
              <a:t>…</a:t>
            </a:r>
            <a:endParaRPr lang="de-DE" altLang="de-DE" sz="1400" b="0" dirty="0">
              <a:solidFill>
                <a:srgbClr val="000000"/>
              </a:solidFill>
              <a:latin typeface="Arial" panose="020B0604020202020204" pitchFamily="34" charset="0"/>
            </a:endParaRPr>
          </a:p>
        </p:txBody>
      </p:sp>
      <p:pic>
        <p:nvPicPr>
          <p:cNvPr id="15363" name="Grafik 2">
            <a:extLst>
              <a:ext uri="{FF2B5EF4-FFF2-40B4-BE49-F238E27FC236}">
                <a16:creationId xmlns:a16="http://schemas.microsoft.com/office/drawing/2014/main" id="{EEC7BE6A-2457-60F6-A21C-9E74FD2E93FA}"/>
              </a:ext>
            </a:extLst>
          </p:cNvPr>
          <p:cNvPicPr>
            <a:picLocks noChangeAspect="1"/>
          </p:cNvPicPr>
          <p:nvPr/>
        </p:nvPicPr>
        <p:blipFill>
          <a:blip r:embed="rId2">
            <a:extLst>
              <a:ext uri="{28A0092B-C50C-407E-A947-70E740481C1C}">
                <a14:useLocalDpi xmlns:a14="http://schemas.microsoft.com/office/drawing/2010/main" val="0"/>
              </a:ext>
            </a:extLst>
          </a:blip>
          <a:srcRect b="23790"/>
          <a:stretch>
            <a:fillRect/>
          </a:stretch>
        </p:blipFill>
        <p:spPr bwMode="auto">
          <a:xfrm>
            <a:off x="630238" y="908050"/>
            <a:ext cx="79375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903</Words>
  <Application>Microsoft Office PowerPoint</Application>
  <PresentationFormat>Bildschirmpräsentation (4:3)</PresentationFormat>
  <Paragraphs>40</Paragraphs>
  <Slides>18</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Arial</vt:lpstr>
      <vt:lpstr>Calibri</vt:lpstr>
      <vt:lpstr>Syntax LT Std</vt:lpstr>
      <vt:lpstr>Wingdings</vt:lpstr>
      <vt:lpstr>Larissa</vt:lpstr>
      <vt:lpstr>Bildergalerie: New York – Menschen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275</cp:revision>
  <dcterms:created xsi:type="dcterms:W3CDTF">2013-10-08T07:58:50Z</dcterms:created>
  <dcterms:modified xsi:type="dcterms:W3CDTF">2023-01-20T12:53:55Z</dcterms:modified>
</cp:coreProperties>
</file>