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14 Zacken 1">
            <a:extLst>
              <a:ext uri="{FF2B5EF4-FFF2-40B4-BE49-F238E27FC236}">
                <a16:creationId xmlns:a16="http://schemas.microsoft.com/office/drawing/2014/main" id="{FF52686B-A9CD-4DA9-8F9B-517BEE4EB3F9}"/>
              </a:ext>
            </a:extLst>
          </p:cNvPr>
          <p:cNvSpPr/>
          <p:nvPr/>
        </p:nvSpPr>
        <p:spPr>
          <a:xfrm>
            <a:off x="4003475" y="1368628"/>
            <a:ext cx="1248351" cy="5239910"/>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00454" y="808461"/>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Veränderungen haben Folgen</a:t>
            </a:r>
          </a:p>
        </p:txBody>
      </p:sp>
      <p:sp>
        <p:nvSpPr>
          <p:cNvPr id="18" name="Text Box 10">
            <a:extLst>
              <a:ext uri="{FF2B5EF4-FFF2-40B4-BE49-F238E27FC236}">
                <a16:creationId xmlns:a16="http://schemas.microsoft.com/office/drawing/2014/main" id="{C57BF794-1D02-42A4-ADF7-3B3EB1F01529}"/>
              </a:ext>
            </a:extLst>
          </p:cNvPr>
          <p:cNvSpPr txBox="1">
            <a:spLocks noChangeArrowheads="1"/>
          </p:cNvSpPr>
          <p:nvPr/>
        </p:nvSpPr>
        <p:spPr bwMode="auto">
          <a:xfrm>
            <a:off x="200454" y="1785366"/>
            <a:ext cx="4069960" cy="95410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Folgen des Eingriffs der Menschen in die Umwelt</a:t>
            </a:r>
          </a:p>
        </p:txBody>
      </p:sp>
      <p:sp>
        <p:nvSpPr>
          <p:cNvPr id="21" name="Pfeil nach unten 3">
            <a:extLst>
              <a:ext uri="{FF2B5EF4-FFF2-40B4-BE49-F238E27FC236}">
                <a16:creationId xmlns:a16="http://schemas.microsoft.com/office/drawing/2014/main" id="{5B66B7D8-5845-4A00-AF9E-22CABE404EDB}"/>
              </a:ext>
            </a:extLst>
          </p:cNvPr>
          <p:cNvSpPr>
            <a:spLocks noChangeArrowheads="1"/>
          </p:cNvSpPr>
          <p:nvPr/>
        </p:nvSpPr>
        <p:spPr bwMode="auto">
          <a:xfrm>
            <a:off x="6798036" y="278146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Text Box 10">
            <a:extLst>
              <a:ext uri="{FF2B5EF4-FFF2-40B4-BE49-F238E27FC236}">
                <a16:creationId xmlns:a16="http://schemas.microsoft.com/office/drawing/2014/main" id="{9C79E3C6-ABEB-4DE2-A720-309A24741AE1}"/>
              </a:ext>
            </a:extLst>
          </p:cNvPr>
          <p:cNvSpPr txBox="1">
            <a:spLocks noChangeArrowheads="1"/>
          </p:cNvSpPr>
          <p:nvPr/>
        </p:nvSpPr>
        <p:spPr bwMode="auto">
          <a:xfrm>
            <a:off x="4241772" y="2369821"/>
            <a:ext cx="589054" cy="3600986"/>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3800" dirty="0">
                <a:solidFill>
                  <a:srgbClr val="333333"/>
                </a:solidFill>
                <a:latin typeface="Calibri" panose="020F0502020204030204" pitchFamily="34" charset="0"/>
              </a:rPr>
              <a:t>C</a:t>
            </a:r>
          </a:p>
          <a:p>
            <a:pPr algn="ctr" eaLnBrk="1" hangingPunct="1">
              <a:spcBef>
                <a:spcPts val="0"/>
              </a:spcBef>
            </a:pPr>
            <a:r>
              <a:rPr lang="de-DE" altLang="de-DE" sz="3800" dirty="0">
                <a:solidFill>
                  <a:srgbClr val="333333"/>
                </a:solidFill>
                <a:latin typeface="Calibri" panose="020F0502020204030204" pitchFamily="34" charset="0"/>
              </a:rPr>
              <a:t>O</a:t>
            </a:r>
          </a:p>
          <a:p>
            <a:pPr algn="ctr" eaLnBrk="1" hangingPunct="1">
              <a:spcBef>
                <a:spcPts val="0"/>
              </a:spcBef>
            </a:pPr>
            <a:r>
              <a:rPr lang="de-DE" altLang="de-DE" sz="3800" dirty="0">
                <a:solidFill>
                  <a:srgbClr val="333333"/>
                </a:solidFill>
                <a:latin typeface="Calibri" panose="020F0502020204030204" pitchFamily="34" charset="0"/>
              </a:rPr>
              <a:t>N</a:t>
            </a:r>
          </a:p>
          <a:p>
            <a:pPr algn="ctr" eaLnBrk="1" hangingPunct="1">
              <a:spcBef>
                <a:spcPts val="0"/>
              </a:spcBef>
            </a:pPr>
            <a:r>
              <a:rPr lang="de-DE" altLang="de-DE" sz="3800" dirty="0">
                <a:solidFill>
                  <a:srgbClr val="333333"/>
                </a:solidFill>
                <a:latin typeface="Calibri" panose="020F0502020204030204" pitchFamily="34" charset="0"/>
              </a:rPr>
              <a:t>T</a:t>
            </a:r>
          </a:p>
          <a:p>
            <a:pPr algn="ctr" eaLnBrk="1" hangingPunct="1">
              <a:spcBef>
                <a:spcPts val="0"/>
              </a:spcBef>
            </a:pPr>
            <a:r>
              <a:rPr lang="de-DE" altLang="de-DE" sz="3800" dirty="0">
                <a:solidFill>
                  <a:srgbClr val="333333"/>
                </a:solidFill>
                <a:latin typeface="Calibri" panose="020F0502020204030204" pitchFamily="34" charset="0"/>
              </a:rPr>
              <a:t>R</a:t>
            </a:r>
          </a:p>
          <a:p>
            <a:pPr algn="ctr" eaLnBrk="1" hangingPunct="1">
              <a:spcBef>
                <a:spcPts val="0"/>
              </a:spcBef>
            </a:pPr>
            <a:r>
              <a:rPr lang="de-DE" altLang="de-DE" sz="3800" dirty="0">
                <a:solidFill>
                  <a:srgbClr val="333333"/>
                </a:solidFill>
                <a:latin typeface="Calibri" panose="020F0502020204030204" pitchFamily="34" charset="0"/>
              </a:rPr>
              <a:t>A</a:t>
            </a:r>
          </a:p>
        </p:txBody>
      </p:sp>
      <p:sp>
        <p:nvSpPr>
          <p:cNvPr id="29" name="Pfeil nach unten 8">
            <a:extLst>
              <a:ext uri="{FF2B5EF4-FFF2-40B4-BE49-F238E27FC236}">
                <a16:creationId xmlns:a16="http://schemas.microsoft.com/office/drawing/2014/main" id="{2A673EB2-FEFB-4C31-B20B-E3E173C075A9}"/>
              </a:ext>
            </a:extLst>
          </p:cNvPr>
          <p:cNvSpPr>
            <a:spLocks noChangeArrowheads="1"/>
          </p:cNvSpPr>
          <p:nvPr/>
        </p:nvSpPr>
        <p:spPr bwMode="auto">
          <a:xfrm>
            <a:off x="2091765" y="278146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9" name="Text Box 10">
            <a:extLst>
              <a:ext uri="{FF2B5EF4-FFF2-40B4-BE49-F238E27FC236}">
                <a16:creationId xmlns:a16="http://schemas.microsoft.com/office/drawing/2014/main" id="{24DF7522-E2E9-4CB8-9202-A1DAEAF0F43F}"/>
              </a:ext>
            </a:extLst>
          </p:cNvPr>
          <p:cNvSpPr txBox="1">
            <a:spLocks noChangeArrowheads="1"/>
          </p:cNvSpPr>
          <p:nvPr/>
        </p:nvSpPr>
        <p:spPr bwMode="auto">
          <a:xfrm>
            <a:off x="4853447" y="4075268"/>
            <a:ext cx="41737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Auto</a:t>
            </a:r>
          </a:p>
        </p:txBody>
      </p:sp>
      <p:sp>
        <p:nvSpPr>
          <p:cNvPr id="31" name="Text Box 10">
            <a:extLst>
              <a:ext uri="{FF2B5EF4-FFF2-40B4-BE49-F238E27FC236}">
                <a16:creationId xmlns:a16="http://schemas.microsoft.com/office/drawing/2014/main" id="{375823A4-9DF5-44A3-AFB1-C91AA7EB1596}"/>
              </a:ext>
            </a:extLst>
          </p:cNvPr>
          <p:cNvSpPr txBox="1">
            <a:spLocks noChangeArrowheads="1"/>
          </p:cNvSpPr>
          <p:nvPr/>
        </p:nvSpPr>
        <p:spPr bwMode="auto">
          <a:xfrm>
            <a:off x="4883737" y="5627478"/>
            <a:ext cx="41737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immer das neueste Handy</a:t>
            </a:r>
          </a:p>
        </p:txBody>
      </p:sp>
      <p:sp>
        <p:nvSpPr>
          <p:cNvPr id="32" name="Text Box 10">
            <a:extLst>
              <a:ext uri="{FF2B5EF4-FFF2-40B4-BE49-F238E27FC236}">
                <a16:creationId xmlns:a16="http://schemas.microsoft.com/office/drawing/2014/main" id="{80D40F58-859D-4B92-98EA-6C567F6DBB64}"/>
              </a:ext>
            </a:extLst>
          </p:cNvPr>
          <p:cNvSpPr txBox="1">
            <a:spLocks noChangeArrowheads="1"/>
          </p:cNvSpPr>
          <p:nvPr/>
        </p:nvSpPr>
        <p:spPr bwMode="auto">
          <a:xfrm>
            <a:off x="373796" y="3429000"/>
            <a:ext cx="372327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Tiere und Pflanzen verlieren ihren Lebensraum</a:t>
            </a:r>
            <a:endParaRPr lang="de-DE" altLang="de-DE" sz="2400" dirty="0">
              <a:solidFill>
                <a:srgbClr val="333333"/>
              </a:solidFill>
              <a:latin typeface="Calibri" panose="020F0502020204030204" pitchFamily="34" charset="0"/>
            </a:endParaRPr>
          </a:p>
        </p:txBody>
      </p:sp>
      <p:sp>
        <p:nvSpPr>
          <p:cNvPr id="33" name="Text Box 10">
            <a:extLst>
              <a:ext uri="{FF2B5EF4-FFF2-40B4-BE49-F238E27FC236}">
                <a16:creationId xmlns:a16="http://schemas.microsoft.com/office/drawing/2014/main" id="{5D0F1848-0B5B-49F0-9E9D-4E5F23898255}"/>
              </a:ext>
            </a:extLst>
          </p:cNvPr>
          <p:cNvSpPr txBox="1">
            <a:spLocks noChangeArrowheads="1"/>
          </p:cNvSpPr>
          <p:nvPr/>
        </p:nvSpPr>
        <p:spPr bwMode="auto">
          <a:xfrm>
            <a:off x="466825" y="4368602"/>
            <a:ext cx="3537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Umweltverschmutzung</a:t>
            </a:r>
            <a:endParaRPr lang="de-DE" altLang="de-DE" sz="2400" dirty="0">
              <a:solidFill>
                <a:srgbClr val="333333"/>
              </a:solidFill>
              <a:latin typeface="Calibri" panose="020F0502020204030204" pitchFamily="34" charset="0"/>
            </a:endParaRPr>
          </a:p>
        </p:txBody>
      </p:sp>
      <p:sp>
        <p:nvSpPr>
          <p:cNvPr id="40" name="Text Box 10">
            <a:extLst>
              <a:ext uri="{FF2B5EF4-FFF2-40B4-BE49-F238E27FC236}">
                <a16:creationId xmlns:a16="http://schemas.microsoft.com/office/drawing/2014/main" id="{2F2DA884-D6F1-4733-A0E2-1C32CB516E0A}"/>
              </a:ext>
            </a:extLst>
          </p:cNvPr>
          <p:cNvSpPr txBox="1">
            <a:spLocks noChangeArrowheads="1"/>
          </p:cNvSpPr>
          <p:nvPr/>
        </p:nvSpPr>
        <p:spPr bwMode="auto">
          <a:xfrm>
            <a:off x="5034299" y="4658375"/>
            <a:ext cx="387264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große Auswahl an Produkten des täglichen Bedarfs</a:t>
            </a:r>
            <a:endParaRPr lang="de-DE" altLang="de-DE" sz="2400" dirty="0">
              <a:solidFill>
                <a:srgbClr val="333333"/>
              </a:solidFill>
              <a:latin typeface="Calibri" panose="020F0502020204030204" pitchFamily="34" charset="0"/>
            </a:endParaRPr>
          </a:p>
        </p:txBody>
      </p:sp>
      <p:sp>
        <p:nvSpPr>
          <p:cNvPr id="42" name="Text Box 10">
            <a:extLst>
              <a:ext uri="{FF2B5EF4-FFF2-40B4-BE49-F238E27FC236}">
                <a16:creationId xmlns:a16="http://schemas.microsoft.com/office/drawing/2014/main" id="{D9EC9764-E75A-4779-94F7-054C29C7CA19}"/>
              </a:ext>
            </a:extLst>
          </p:cNvPr>
          <p:cNvSpPr txBox="1">
            <a:spLocks noChangeArrowheads="1"/>
          </p:cNvSpPr>
          <p:nvPr/>
        </p:nvSpPr>
        <p:spPr bwMode="auto">
          <a:xfrm>
            <a:off x="4869339" y="3492161"/>
            <a:ext cx="42601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eigenes Haus/eigene Wohnung</a:t>
            </a:r>
            <a:endParaRPr lang="de-DE" altLang="de-DE" sz="2400" dirty="0">
              <a:solidFill>
                <a:srgbClr val="333333"/>
              </a:solidFill>
              <a:latin typeface="Calibri" panose="020F0502020204030204" pitchFamily="34" charset="0"/>
            </a:endParaRPr>
          </a:p>
        </p:txBody>
      </p:sp>
      <p:sp>
        <p:nvSpPr>
          <p:cNvPr id="43" name="Text Box 10">
            <a:extLst>
              <a:ext uri="{FF2B5EF4-FFF2-40B4-BE49-F238E27FC236}">
                <a16:creationId xmlns:a16="http://schemas.microsoft.com/office/drawing/2014/main" id="{5D75A12F-35B6-4790-9CDB-5CF9C2980E69}"/>
              </a:ext>
            </a:extLst>
          </p:cNvPr>
          <p:cNvSpPr txBox="1">
            <a:spLocks noChangeArrowheads="1"/>
          </p:cNvSpPr>
          <p:nvPr/>
        </p:nvSpPr>
        <p:spPr bwMode="auto">
          <a:xfrm>
            <a:off x="5104407" y="6146873"/>
            <a:ext cx="36654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Urlaub auf der ganzen Welt</a:t>
            </a:r>
          </a:p>
        </p:txBody>
      </p:sp>
      <p:sp>
        <p:nvSpPr>
          <p:cNvPr id="17" name="Text Box 10">
            <a:extLst>
              <a:ext uri="{FF2B5EF4-FFF2-40B4-BE49-F238E27FC236}">
                <a16:creationId xmlns:a16="http://schemas.microsoft.com/office/drawing/2014/main" id="{816D9C21-E1D0-4ABD-A05A-AF71F3D0F0E7}"/>
              </a:ext>
            </a:extLst>
          </p:cNvPr>
          <p:cNvSpPr txBox="1">
            <a:spLocks noChangeArrowheads="1"/>
          </p:cNvSpPr>
          <p:nvPr/>
        </p:nvSpPr>
        <p:spPr bwMode="auto">
          <a:xfrm>
            <a:off x="466825" y="4938872"/>
            <a:ext cx="3537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Erderwärmung</a:t>
            </a:r>
            <a:endParaRPr lang="de-DE" altLang="de-DE" sz="2400" dirty="0">
              <a:solidFill>
                <a:srgbClr val="333333"/>
              </a:solidFill>
              <a:latin typeface="Calibri" panose="020F0502020204030204" pitchFamily="34" charset="0"/>
            </a:endParaRPr>
          </a:p>
        </p:txBody>
      </p:sp>
      <p:sp>
        <p:nvSpPr>
          <p:cNvPr id="19" name="Text Box 10">
            <a:extLst>
              <a:ext uri="{FF2B5EF4-FFF2-40B4-BE49-F238E27FC236}">
                <a16:creationId xmlns:a16="http://schemas.microsoft.com/office/drawing/2014/main" id="{83B5F4F6-856C-4FF5-8010-2443FF6625B4}"/>
              </a:ext>
            </a:extLst>
          </p:cNvPr>
          <p:cNvSpPr txBox="1">
            <a:spLocks noChangeArrowheads="1"/>
          </p:cNvSpPr>
          <p:nvPr/>
        </p:nvSpPr>
        <p:spPr bwMode="auto">
          <a:xfrm>
            <a:off x="466824" y="5509142"/>
            <a:ext cx="3537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Naturgefahren</a:t>
            </a:r>
            <a:endParaRPr lang="de-DE" altLang="de-DE" sz="2400" dirty="0">
              <a:solidFill>
                <a:srgbClr val="333333"/>
              </a:solidFill>
              <a:latin typeface="Calibri" panose="020F0502020204030204" pitchFamily="34" charset="0"/>
            </a:endParaRPr>
          </a:p>
        </p:txBody>
      </p:sp>
      <p:sp>
        <p:nvSpPr>
          <p:cNvPr id="20" name="Text Box 10">
            <a:extLst>
              <a:ext uri="{FF2B5EF4-FFF2-40B4-BE49-F238E27FC236}">
                <a16:creationId xmlns:a16="http://schemas.microsoft.com/office/drawing/2014/main" id="{F8CBB03F-B52C-4EFD-88D7-7A55225F64CF}"/>
              </a:ext>
            </a:extLst>
          </p:cNvPr>
          <p:cNvSpPr txBox="1">
            <a:spLocks noChangeArrowheads="1"/>
          </p:cNvSpPr>
          <p:nvPr/>
        </p:nvSpPr>
        <p:spPr bwMode="auto">
          <a:xfrm>
            <a:off x="4935642" y="1812026"/>
            <a:ext cx="4069960" cy="95410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Lebensstandard vieler Menschen in Österreich</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1000" fill="hold"/>
                                        <p:tgtEl>
                                          <p:spTgt spid="26"/>
                                        </p:tgtEl>
                                        <p:attrNameLst>
                                          <p:attrName>ppt_w</p:attrName>
                                        </p:attrNameLst>
                                      </p:cBhvr>
                                      <p:tavLst>
                                        <p:tav tm="0">
                                          <p:val>
                                            <p:fltVal val="0"/>
                                          </p:val>
                                        </p:tav>
                                        <p:tav tm="100000">
                                          <p:val>
                                            <p:strVal val="#ppt_w"/>
                                          </p:val>
                                        </p:tav>
                                      </p:tavLst>
                                    </p:anim>
                                    <p:anim calcmode="lin" valueType="num">
                                      <p:cBhvr>
                                        <p:cTn id="32" dur="1000" fill="hold"/>
                                        <p:tgtEl>
                                          <p:spTgt spid="26"/>
                                        </p:tgtEl>
                                        <p:attrNameLst>
                                          <p:attrName>ppt_h</p:attrName>
                                        </p:attrNameLst>
                                      </p:cBhvr>
                                      <p:tavLst>
                                        <p:tav tm="0">
                                          <p:val>
                                            <p:fltVal val="0"/>
                                          </p:val>
                                        </p:tav>
                                        <p:tav tm="100000">
                                          <p:val>
                                            <p:strVal val="#ppt_h"/>
                                          </p:val>
                                        </p:tav>
                                      </p:tavLst>
                                    </p:anim>
                                    <p:anim calcmode="lin" valueType="num">
                                      <p:cBhvr>
                                        <p:cTn id="33" dur="1000" fill="hold"/>
                                        <p:tgtEl>
                                          <p:spTgt spid="26"/>
                                        </p:tgtEl>
                                        <p:attrNameLst>
                                          <p:attrName>style.rotation</p:attrName>
                                        </p:attrNameLst>
                                      </p:cBhvr>
                                      <p:tavLst>
                                        <p:tav tm="0">
                                          <p:val>
                                            <p:fltVal val="90"/>
                                          </p:val>
                                        </p:tav>
                                        <p:tav tm="100000">
                                          <p:val>
                                            <p:fltVal val="0"/>
                                          </p:val>
                                        </p:tav>
                                      </p:tavLst>
                                    </p:anim>
                                    <p:animEffect transition="in" filter="fade">
                                      <p:cBhvr>
                                        <p:cTn id="34" dur="1000"/>
                                        <p:tgtEl>
                                          <p:spTgt spid="26"/>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1000" fill="hold"/>
                                        <p:tgtEl>
                                          <p:spTgt spid="2"/>
                                        </p:tgtEl>
                                        <p:attrNameLst>
                                          <p:attrName>ppt_w</p:attrName>
                                        </p:attrNameLst>
                                      </p:cBhvr>
                                      <p:tavLst>
                                        <p:tav tm="0">
                                          <p:val>
                                            <p:fltVal val="0"/>
                                          </p:val>
                                        </p:tav>
                                        <p:tav tm="100000">
                                          <p:val>
                                            <p:strVal val="#ppt_w"/>
                                          </p:val>
                                        </p:tav>
                                      </p:tavLst>
                                    </p:anim>
                                    <p:anim calcmode="lin" valueType="num">
                                      <p:cBhvr>
                                        <p:cTn id="38" dur="1000" fill="hold"/>
                                        <p:tgtEl>
                                          <p:spTgt spid="2"/>
                                        </p:tgtEl>
                                        <p:attrNameLst>
                                          <p:attrName>ppt_h</p:attrName>
                                        </p:attrNameLst>
                                      </p:cBhvr>
                                      <p:tavLst>
                                        <p:tav tm="0">
                                          <p:val>
                                            <p:fltVal val="0"/>
                                          </p:val>
                                        </p:tav>
                                        <p:tav tm="100000">
                                          <p:val>
                                            <p:strVal val="#ppt_h"/>
                                          </p:val>
                                        </p:tav>
                                      </p:tavLst>
                                    </p:anim>
                                    <p:anim calcmode="lin" valueType="num">
                                      <p:cBhvr>
                                        <p:cTn id="39" dur="1000" fill="hold"/>
                                        <p:tgtEl>
                                          <p:spTgt spid="2"/>
                                        </p:tgtEl>
                                        <p:attrNameLst>
                                          <p:attrName>style.rotation</p:attrName>
                                        </p:attrNameLst>
                                      </p:cBhvr>
                                      <p:tavLst>
                                        <p:tav tm="0">
                                          <p:val>
                                            <p:fltVal val="90"/>
                                          </p:val>
                                        </p:tav>
                                        <p:tav tm="100000">
                                          <p:val>
                                            <p:fltVal val="0"/>
                                          </p:val>
                                        </p:tav>
                                      </p:tavLst>
                                    </p:anim>
                                    <p:animEffect transition="in" filter="fade">
                                      <p:cBhvr>
                                        <p:cTn id="40" dur="10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21" grpId="0" animBg="1"/>
      <p:bldP spid="26" grpId="0"/>
      <p:bldP spid="29" grpId="0" animBg="1"/>
      <p:bldP spid="39" grpId="0"/>
      <p:bldP spid="31" grpId="0"/>
      <p:bldP spid="32" grpId="0"/>
      <p:bldP spid="33" grpId="0"/>
      <p:bldP spid="40" grpId="0"/>
      <p:bldP spid="42" grpId="0"/>
      <p:bldP spid="43" grpId="0"/>
      <p:bldP spid="17" grpId="0"/>
      <p:bldP spid="19" grpId="0"/>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„Mensch und Umwelt – wo ist das Problem?“ auf den Seiten 120 bis 121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236</Words>
  <Application>Microsoft Office PowerPoint</Application>
  <PresentationFormat>Bildschirmpräsentation (4:3)</PresentationFormat>
  <Paragraphs>37</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52</cp:revision>
  <dcterms:created xsi:type="dcterms:W3CDTF">2020-01-22T09:57:49Z</dcterms:created>
  <dcterms:modified xsi:type="dcterms:W3CDTF">2020-03-13T14:30:56Z</dcterms:modified>
</cp:coreProperties>
</file>