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256" r:id="rId2"/>
    <p:sldId id="257" r:id="rId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10" autoAdjust="0"/>
    <p:restoredTop sz="94660"/>
  </p:normalViewPr>
  <p:slideViewPr>
    <p:cSldViewPr snapToGrid="0">
      <p:cViewPr varScale="1">
        <p:scale>
          <a:sx n="86" d="100"/>
          <a:sy n="86" d="100"/>
        </p:scale>
        <p:origin x="1200"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de-DE"/>
              <a:t>Mastertitelformat bearbeiten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06689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65688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35849058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2A1247-B0D5-4841-8982-A53B011B0B4F}"/>
              </a:ext>
            </a:extLst>
          </p:cNvPr>
          <p:cNvSpPr>
            <a:spLocks noGrp="1"/>
          </p:cNvSpPr>
          <p:nvPr>
            <p:ph type="title"/>
          </p:nvPr>
        </p:nvSpPr>
        <p:spPr>
          <a:xfrm>
            <a:off x="628650" y="890420"/>
            <a:ext cx="7886700" cy="1325563"/>
          </a:xfrm>
        </p:spPr>
        <p:txBody>
          <a:bodyPr/>
          <a:lstStyle/>
          <a:p>
            <a:r>
              <a:rPr lang="de-DE" dirty="0"/>
              <a:t>Mastertitelformat bearbeiten</a:t>
            </a:r>
          </a:p>
        </p:txBody>
      </p:sp>
      <p:sp>
        <p:nvSpPr>
          <p:cNvPr id="3" name="Datumsplatzhalter 2">
            <a:extLst>
              <a:ext uri="{FF2B5EF4-FFF2-40B4-BE49-F238E27FC236}">
                <a16:creationId xmlns:a16="http://schemas.microsoft.com/office/drawing/2014/main" id="{B7BECFEC-BB7F-4B58-9C9B-C50896AC779C}"/>
              </a:ext>
            </a:extLst>
          </p:cNvPr>
          <p:cNvSpPr>
            <a:spLocks noGrp="1"/>
          </p:cNvSpPr>
          <p:nvPr>
            <p:ph type="dt" sz="half" idx="10"/>
          </p:nvPr>
        </p:nvSpPr>
        <p:spPr/>
        <p:txBody>
          <a:bodyPr/>
          <a:lstStyle/>
          <a:p>
            <a:fld id="{B0731A03-36E0-481A-AB61-4D20F0B56373}" type="datetimeFigureOut">
              <a:rPr lang="de-DE" smtClean="0"/>
              <a:t>13.03.2020</a:t>
            </a:fld>
            <a:endParaRPr lang="de-DE"/>
          </a:p>
        </p:txBody>
      </p:sp>
      <p:sp>
        <p:nvSpPr>
          <p:cNvPr id="4" name="Fußzeilenplatzhalter 3">
            <a:extLst>
              <a:ext uri="{FF2B5EF4-FFF2-40B4-BE49-F238E27FC236}">
                <a16:creationId xmlns:a16="http://schemas.microsoft.com/office/drawing/2014/main" id="{758CE2E4-2E36-41A6-8422-C79C07F0C67D}"/>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A58572B2-5D03-4751-9BD0-C931752E63D3}"/>
              </a:ext>
            </a:extLst>
          </p:cNvPr>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1635399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3022720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de-DE"/>
              <a:t>Mastertitelformat bearbeiten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1950754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4775270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de-DE"/>
              <a:t>Mastertitelformat bearbeiten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629842" y="2505075"/>
            <a:ext cx="3868340"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4629150" y="2505075"/>
            <a:ext cx="3887391"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B0731A03-36E0-481A-AB61-4D20F0B56373}" type="datetimeFigureOut">
              <a:rPr lang="de-DE" smtClean="0"/>
              <a:t>13.03.2020</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0383434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B0731A03-36E0-481A-AB61-4D20F0B56373}" type="datetimeFigureOut">
              <a:rPr lang="de-DE" smtClean="0"/>
              <a:t>13.03.2020</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1994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731A03-36E0-481A-AB61-4D20F0B56373}" type="datetimeFigureOut">
              <a:rPr lang="de-DE" smtClean="0"/>
              <a:t>13.03.2020</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63574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25918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933580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731A03-36E0-481A-AB61-4D20F0B56373}" type="datetimeFigureOut">
              <a:rPr lang="de-DE" smtClean="0"/>
              <a:t>13.03.2020</a:t>
            </a:fld>
            <a:endParaRPr lang="de-DE"/>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A349DF-6C13-4A2B-82CC-A58F9C08095E}" type="slidenum">
              <a:rPr lang="de-DE" smtClean="0"/>
              <a:t>‹Nr.›</a:t>
            </a:fld>
            <a:endParaRPr lang="de-DE"/>
          </a:p>
        </p:txBody>
      </p:sp>
    </p:spTree>
    <p:extLst>
      <p:ext uri="{BB962C8B-B14F-4D97-AF65-F5344CB8AC3E}">
        <p14:creationId xmlns:p14="http://schemas.microsoft.com/office/powerpoint/2010/main" val="1894585154"/>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www.oebv.at/"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xplosion: 14 Zacken 1">
            <a:extLst>
              <a:ext uri="{FF2B5EF4-FFF2-40B4-BE49-F238E27FC236}">
                <a16:creationId xmlns:a16="http://schemas.microsoft.com/office/drawing/2014/main" id="{FF52686B-A9CD-4DA9-8F9B-517BEE4EB3F9}"/>
              </a:ext>
            </a:extLst>
          </p:cNvPr>
          <p:cNvSpPr/>
          <p:nvPr/>
        </p:nvSpPr>
        <p:spPr>
          <a:xfrm>
            <a:off x="4003475" y="1368628"/>
            <a:ext cx="1248351" cy="5239910"/>
          </a:xfrm>
          <a:prstGeom prst="irregularSeal2">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4" name="Text Box 10">
            <a:extLst>
              <a:ext uri="{FF2B5EF4-FFF2-40B4-BE49-F238E27FC236}">
                <a16:creationId xmlns:a16="http://schemas.microsoft.com/office/drawing/2014/main" id="{BA8C49FF-4A4F-4D82-9131-1087055598F8}"/>
              </a:ext>
            </a:extLst>
          </p:cNvPr>
          <p:cNvSpPr txBox="1">
            <a:spLocks noChangeArrowheads="1"/>
          </p:cNvSpPr>
          <p:nvPr/>
        </p:nvSpPr>
        <p:spPr bwMode="auto">
          <a:xfrm>
            <a:off x="200454" y="808461"/>
            <a:ext cx="8743091"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Veränderungen haben Folgen</a:t>
            </a:r>
          </a:p>
        </p:txBody>
      </p:sp>
      <p:sp>
        <p:nvSpPr>
          <p:cNvPr id="18" name="Text Box 10">
            <a:extLst>
              <a:ext uri="{FF2B5EF4-FFF2-40B4-BE49-F238E27FC236}">
                <a16:creationId xmlns:a16="http://schemas.microsoft.com/office/drawing/2014/main" id="{C57BF794-1D02-42A4-ADF7-3B3EB1F01529}"/>
              </a:ext>
            </a:extLst>
          </p:cNvPr>
          <p:cNvSpPr txBox="1">
            <a:spLocks noChangeArrowheads="1"/>
          </p:cNvSpPr>
          <p:nvPr/>
        </p:nvSpPr>
        <p:spPr bwMode="auto">
          <a:xfrm>
            <a:off x="200454" y="1785366"/>
            <a:ext cx="4069960" cy="954107"/>
          </a:xfrm>
          <a:prstGeom prst="rect">
            <a:avLst/>
          </a:prstGeom>
          <a:noFill/>
          <a:ln>
            <a:noFill/>
          </a:ln>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800" dirty="0">
                <a:solidFill>
                  <a:srgbClr val="333333"/>
                </a:solidFill>
                <a:latin typeface="Calibri" panose="020F0502020204030204" pitchFamily="34" charset="0"/>
              </a:rPr>
              <a:t>Folgen des Eingriffs der Menschen in die Umwelt</a:t>
            </a:r>
          </a:p>
        </p:txBody>
      </p:sp>
      <p:sp>
        <p:nvSpPr>
          <p:cNvPr id="21" name="Pfeil nach unten 3">
            <a:extLst>
              <a:ext uri="{FF2B5EF4-FFF2-40B4-BE49-F238E27FC236}">
                <a16:creationId xmlns:a16="http://schemas.microsoft.com/office/drawing/2014/main" id="{5B66B7D8-5845-4A00-AF9E-22CABE404EDB}"/>
              </a:ext>
            </a:extLst>
          </p:cNvPr>
          <p:cNvSpPr>
            <a:spLocks noChangeArrowheads="1"/>
          </p:cNvSpPr>
          <p:nvPr/>
        </p:nvSpPr>
        <p:spPr bwMode="auto">
          <a:xfrm>
            <a:off x="6798036" y="2781464"/>
            <a:ext cx="287337" cy="431800"/>
          </a:xfrm>
          <a:prstGeom prst="downArrow">
            <a:avLst>
              <a:gd name="adj1" fmla="val 50000"/>
              <a:gd name="adj2" fmla="val 50092"/>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26" name="Text Box 10">
            <a:extLst>
              <a:ext uri="{FF2B5EF4-FFF2-40B4-BE49-F238E27FC236}">
                <a16:creationId xmlns:a16="http://schemas.microsoft.com/office/drawing/2014/main" id="{9C79E3C6-ABEB-4DE2-A720-309A24741AE1}"/>
              </a:ext>
            </a:extLst>
          </p:cNvPr>
          <p:cNvSpPr txBox="1">
            <a:spLocks noChangeArrowheads="1"/>
          </p:cNvSpPr>
          <p:nvPr/>
        </p:nvSpPr>
        <p:spPr bwMode="auto">
          <a:xfrm>
            <a:off x="4241772" y="2369821"/>
            <a:ext cx="589054" cy="3600986"/>
          </a:xfrm>
          <a:prstGeom prst="rect">
            <a:avLst/>
          </a:prstGeom>
          <a:noFill/>
          <a:ln w="9525" algn="ctr">
            <a:noFill/>
            <a:miter lim="800000"/>
            <a:headEnd/>
            <a:tailEnd/>
          </a:ln>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3800" dirty="0">
                <a:solidFill>
                  <a:srgbClr val="333333"/>
                </a:solidFill>
                <a:latin typeface="Calibri" panose="020F0502020204030204" pitchFamily="34" charset="0"/>
              </a:rPr>
              <a:t>C</a:t>
            </a:r>
          </a:p>
          <a:p>
            <a:pPr algn="ctr" eaLnBrk="1" hangingPunct="1">
              <a:spcBef>
                <a:spcPts val="0"/>
              </a:spcBef>
            </a:pPr>
            <a:r>
              <a:rPr lang="de-DE" altLang="de-DE" sz="3800" dirty="0">
                <a:solidFill>
                  <a:srgbClr val="333333"/>
                </a:solidFill>
                <a:latin typeface="Calibri" panose="020F0502020204030204" pitchFamily="34" charset="0"/>
              </a:rPr>
              <a:t>O</a:t>
            </a:r>
          </a:p>
          <a:p>
            <a:pPr algn="ctr" eaLnBrk="1" hangingPunct="1">
              <a:spcBef>
                <a:spcPts val="0"/>
              </a:spcBef>
            </a:pPr>
            <a:r>
              <a:rPr lang="de-DE" altLang="de-DE" sz="3800" dirty="0">
                <a:solidFill>
                  <a:srgbClr val="333333"/>
                </a:solidFill>
                <a:latin typeface="Calibri" panose="020F0502020204030204" pitchFamily="34" charset="0"/>
              </a:rPr>
              <a:t>N</a:t>
            </a:r>
          </a:p>
          <a:p>
            <a:pPr algn="ctr" eaLnBrk="1" hangingPunct="1">
              <a:spcBef>
                <a:spcPts val="0"/>
              </a:spcBef>
            </a:pPr>
            <a:r>
              <a:rPr lang="de-DE" altLang="de-DE" sz="3800" dirty="0">
                <a:solidFill>
                  <a:srgbClr val="333333"/>
                </a:solidFill>
                <a:latin typeface="Calibri" panose="020F0502020204030204" pitchFamily="34" charset="0"/>
              </a:rPr>
              <a:t>T</a:t>
            </a:r>
          </a:p>
          <a:p>
            <a:pPr algn="ctr" eaLnBrk="1" hangingPunct="1">
              <a:spcBef>
                <a:spcPts val="0"/>
              </a:spcBef>
            </a:pPr>
            <a:r>
              <a:rPr lang="de-DE" altLang="de-DE" sz="3800" dirty="0">
                <a:solidFill>
                  <a:srgbClr val="333333"/>
                </a:solidFill>
                <a:latin typeface="Calibri" panose="020F0502020204030204" pitchFamily="34" charset="0"/>
              </a:rPr>
              <a:t>R</a:t>
            </a:r>
          </a:p>
          <a:p>
            <a:pPr algn="ctr" eaLnBrk="1" hangingPunct="1">
              <a:spcBef>
                <a:spcPts val="0"/>
              </a:spcBef>
            </a:pPr>
            <a:r>
              <a:rPr lang="de-DE" altLang="de-DE" sz="3800" dirty="0">
                <a:solidFill>
                  <a:srgbClr val="333333"/>
                </a:solidFill>
                <a:latin typeface="Calibri" panose="020F0502020204030204" pitchFamily="34" charset="0"/>
              </a:rPr>
              <a:t>A</a:t>
            </a:r>
          </a:p>
        </p:txBody>
      </p:sp>
      <p:sp>
        <p:nvSpPr>
          <p:cNvPr id="29" name="Pfeil nach unten 8">
            <a:extLst>
              <a:ext uri="{FF2B5EF4-FFF2-40B4-BE49-F238E27FC236}">
                <a16:creationId xmlns:a16="http://schemas.microsoft.com/office/drawing/2014/main" id="{2A673EB2-FEFB-4C31-B20B-E3E173C075A9}"/>
              </a:ext>
            </a:extLst>
          </p:cNvPr>
          <p:cNvSpPr>
            <a:spLocks noChangeArrowheads="1"/>
          </p:cNvSpPr>
          <p:nvPr/>
        </p:nvSpPr>
        <p:spPr bwMode="auto">
          <a:xfrm>
            <a:off x="2091765" y="2781464"/>
            <a:ext cx="287337" cy="431800"/>
          </a:xfrm>
          <a:prstGeom prst="downArrow">
            <a:avLst>
              <a:gd name="adj1" fmla="val 50000"/>
              <a:gd name="adj2" fmla="val 50092"/>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39" name="Text Box 10">
            <a:extLst>
              <a:ext uri="{FF2B5EF4-FFF2-40B4-BE49-F238E27FC236}">
                <a16:creationId xmlns:a16="http://schemas.microsoft.com/office/drawing/2014/main" id="{24DF7522-E2E9-4CB8-9202-A1DAEAF0F43F}"/>
              </a:ext>
            </a:extLst>
          </p:cNvPr>
          <p:cNvSpPr txBox="1">
            <a:spLocks noChangeArrowheads="1"/>
          </p:cNvSpPr>
          <p:nvPr/>
        </p:nvSpPr>
        <p:spPr bwMode="auto">
          <a:xfrm>
            <a:off x="4853447" y="4075268"/>
            <a:ext cx="417376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Auto</a:t>
            </a:r>
          </a:p>
        </p:txBody>
      </p:sp>
      <p:sp>
        <p:nvSpPr>
          <p:cNvPr id="31" name="Text Box 10">
            <a:extLst>
              <a:ext uri="{FF2B5EF4-FFF2-40B4-BE49-F238E27FC236}">
                <a16:creationId xmlns:a16="http://schemas.microsoft.com/office/drawing/2014/main" id="{375823A4-9DF5-44A3-AFB1-C91AA7EB1596}"/>
              </a:ext>
            </a:extLst>
          </p:cNvPr>
          <p:cNvSpPr txBox="1">
            <a:spLocks noChangeArrowheads="1"/>
          </p:cNvSpPr>
          <p:nvPr/>
        </p:nvSpPr>
        <p:spPr bwMode="auto">
          <a:xfrm>
            <a:off x="4883737" y="5627478"/>
            <a:ext cx="417376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immer das neueste Handy</a:t>
            </a:r>
          </a:p>
        </p:txBody>
      </p:sp>
      <p:sp>
        <p:nvSpPr>
          <p:cNvPr id="32" name="Text Box 10">
            <a:extLst>
              <a:ext uri="{FF2B5EF4-FFF2-40B4-BE49-F238E27FC236}">
                <a16:creationId xmlns:a16="http://schemas.microsoft.com/office/drawing/2014/main" id="{80D40F58-859D-4B92-98EA-6C567F6DBB64}"/>
              </a:ext>
            </a:extLst>
          </p:cNvPr>
          <p:cNvSpPr txBox="1">
            <a:spLocks noChangeArrowheads="1"/>
          </p:cNvSpPr>
          <p:nvPr/>
        </p:nvSpPr>
        <p:spPr bwMode="auto">
          <a:xfrm>
            <a:off x="373796" y="3429000"/>
            <a:ext cx="372327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sym typeface="Wingdings" panose="05000000000000000000" pitchFamily="2" charset="2"/>
              </a:rPr>
              <a:t>Tiere und Pflanzen verlieren ihren Lebensraum</a:t>
            </a:r>
            <a:endParaRPr lang="de-DE" altLang="de-DE" sz="2400" dirty="0">
              <a:solidFill>
                <a:srgbClr val="333333"/>
              </a:solidFill>
              <a:latin typeface="Calibri" panose="020F0502020204030204" pitchFamily="34" charset="0"/>
            </a:endParaRPr>
          </a:p>
        </p:txBody>
      </p:sp>
      <p:sp>
        <p:nvSpPr>
          <p:cNvPr id="33" name="Text Box 10">
            <a:extLst>
              <a:ext uri="{FF2B5EF4-FFF2-40B4-BE49-F238E27FC236}">
                <a16:creationId xmlns:a16="http://schemas.microsoft.com/office/drawing/2014/main" id="{5D0F1848-0B5B-49F0-9E9D-4E5F23898255}"/>
              </a:ext>
            </a:extLst>
          </p:cNvPr>
          <p:cNvSpPr txBox="1">
            <a:spLocks noChangeArrowheads="1"/>
          </p:cNvSpPr>
          <p:nvPr/>
        </p:nvSpPr>
        <p:spPr bwMode="auto">
          <a:xfrm>
            <a:off x="466825" y="4368602"/>
            <a:ext cx="353721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sym typeface="Wingdings" panose="05000000000000000000" pitchFamily="2" charset="2"/>
              </a:rPr>
              <a:t>Umweltverschmutzung</a:t>
            </a:r>
            <a:endParaRPr lang="de-DE" altLang="de-DE" sz="2400" dirty="0">
              <a:solidFill>
                <a:srgbClr val="333333"/>
              </a:solidFill>
              <a:latin typeface="Calibri" panose="020F0502020204030204" pitchFamily="34" charset="0"/>
            </a:endParaRPr>
          </a:p>
        </p:txBody>
      </p:sp>
      <p:sp>
        <p:nvSpPr>
          <p:cNvPr id="40" name="Text Box 10">
            <a:extLst>
              <a:ext uri="{FF2B5EF4-FFF2-40B4-BE49-F238E27FC236}">
                <a16:creationId xmlns:a16="http://schemas.microsoft.com/office/drawing/2014/main" id="{2F2DA884-D6F1-4733-A0E2-1C32CB516E0A}"/>
              </a:ext>
            </a:extLst>
          </p:cNvPr>
          <p:cNvSpPr txBox="1">
            <a:spLocks noChangeArrowheads="1"/>
          </p:cNvSpPr>
          <p:nvPr/>
        </p:nvSpPr>
        <p:spPr bwMode="auto">
          <a:xfrm>
            <a:off x="5034299" y="4658375"/>
            <a:ext cx="387264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sym typeface="Wingdings" panose="05000000000000000000" pitchFamily="2" charset="2"/>
              </a:rPr>
              <a:t>große Auswahl an Produkten des täglichen Bedarfs</a:t>
            </a:r>
            <a:endParaRPr lang="de-DE" altLang="de-DE" sz="2400" dirty="0">
              <a:solidFill>
                <a:srgbClr val="333333"/>
              </a:solidFill>
              <a:latin typeface="Calibri" panose="020F0502020204030204" pitchFamily="34" charset="0"/>
            </a:endParaRPr>
          </a:p>
        </p:txBody>
      </p:sp>
      <p:sp>
        <p:nvSpPr>
          <p:cNvPr id="42" name="Text Box 10">
            <a:extLst>
              <a:ext uri="{FF2B5EF4-FFF2-40B4-BE49-F238E27FC236}">
                <a16:creationId xmlns:a16="http://schemas.microsoft.com/office/drawing/2014/main" id="{D9EC9764-E75A-4779-94F7-054C29C7CA19}"/>
              </a:ext>
            </a:extLst>
          </p:cNvPr>
          <p:cNvSpPr txBox="1">
            <a:spLocks noChangeArrowheads="1"/>
          </p:cNvSpPr>
          <p:nvPr/>
        </p:nvSpPr>
        <p:spPr bwMode="auto">
          <a:xfrm>
            <a:off x="4869339" y="3492161"/>
            <a:ext cx="426013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sym typeface="Wingdings" panose="05000000000000000000" pitchFamily="2" charset="2"/>
              </a:rPr>
              <a:t>eigenes Haus/eigene Wohnung</a:t>
            </a:r>
            <a:endParaRPr lang="de-DE" altLang="de-DE" sz="2400" dirty="0">
              <a:solidFill>
                <a:srgbClr val="333333"/>
              </a:solidFill>
              <a:latin typeface="Calibri" panose="020F0502020204030204" pitchFamily="34" charset="0"/>
            </a:endParaRPr>
          </a:p>
        </p:txBody>
      </p:sp>
      <p:sp>
        <p:nvSpPr>
          <p:cNvPr id="43" name="Text Box 10">
            <a:extLst>
              <a:ext uri="{FF2B5EF4-FFF2-40B4-BE49-F238E27FC236}">
                <a16:creationId xmlns:a16="http://schemas.microsoft.com/office/drawing/2014/main" id="{5D75A12F-35B6-4790-9CDB-5CF9C2980E69}"/>
              </a:ext>
            </a:extLst>
          </p:cNvPr>
          <p:cNvSpPr txBox="1">
            <a:spLocks noChangeArrowheads="1"/>
          </p:cNvSpPr>
          <p:nvPr/>
        </p:nvSpPr>
        <p:spPr bwMode="auto">
          <a:xfrm>
            <a:off x="5104407" y="6146873"/>
            <a:ext cx="366545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Urlaub auf der ganzen Welt</a:t>
            </a:r>
          </a:p>
        </p:txBody>
      </p:sp>
      <p:sp>
        <p:nvSpPr>
          <p:cNvPr id="17" name="Text Box 10">
            <a:extLst>
              <a:ext uri="{FF2B5EF4-FFF2-40B4-BE49-F238E27FC236}">
                <a16:creationId xmlns:a16="http://schemas.microsoft.com/office/drawing/2014/main" id="{816D9C21-E1D0-4ABD-A05A-AF71F3D0F0E7}"/>
              </a:ext>
            </a:extLst>
          </p:cNvPr>
          <p:cNvSpPr txBox="1">
            <a:spLocks noChangeArrowheads="1"/>
          </p:cNvSpPr>
          <p:nvPr/>
        </p:nvSpPr>
        <p:spPr bwMode="auto">
          <a:xfrm>
            <a:off x="466825" y="4938872"/>
            <a:ext cx="353721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sym typeface="Wingdings" panose="05000000000000000000" pitchFamily="2" charset="2"/>
              </a:rPr>
              <a:t>Erderwärmung</a:t>
            </a:r>
            <a:endParaRPr lang="de-DE" altLang="de-DE" sz="2400" dirty="0">
              <a:solidFill>
                <a:srgbClr val="333333"/>
              </a:solidFill>
              <a:latin typeface="Calibri" panose="020F0502020204030204" pitchFamily="34" charset="0"/>
            </a:endParaRPr>
          </a:p>
        </p:txBody>
      </p:sp>
      <p:sp>
        <p:nvSpPr>
          <p:cNvPr id="19" name="Text Box 10">
            <a:extLst>
              <a:ext uri="{FF2B5EF4-FFF2-40B4-BE49-F238E27FC236}">
                <a16:creationId xmlns:a16="http://schemas.microsoft.com/office/drawing/2014/main" id="{83B5F4F6-856C-4FF5-8010-2443FF6625B4}"/>
              </a:ext>
            </a:extLst>
          </p:cNvPr>
          <p:cNvSpPr txBox="1">
            <a:spLocks noChangeArrowheads="1"/>
          </p:cNvSpPr>
          <p:nvPr/>
        </p:nvSpPr>
        <p:spPr bwMode="auto">
          <a:xfrm>
            <a:off x="466824" y="5509142"/>
            <a:ext cx="353721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sym typeface="Wingdings" panose="05000000000000000000" pitchFamily="2" charset="2"/>
              </a:rPr>
              <a:t>Naturgefahren</a:t>
            </a:r>
            <a:endParaRPr lang="de-DE" altLang="de-DE" sz="2400" dirty="0">
              <a:solidFill>
                <a:srgbClr val="333333"/>
              </a:solidFill>
              <a:latin typeface="Calibri" panose="020F0502020204030204" pitchFamily="34" charset="0"/>
            </a:endParaRPr>
          </a:p>
        </p:txBody>
      </p:sp>
      <p:sp>
        <p:nvSpPr>
          <p:cNvPr id="20" name="Text Box 10">
            <a:extLst>
              <a:ext uri="{FF2B5EF4-FFF2-40B4-BE49-F238E27FC236}">
                <a16:creationId xmlns:a16="http://schemas.microsoft.com/office/drawing/2014/main" id="{F8CBB03F-B52C-4EFD-88D7-7A55225F64CF}"/>
              </a:ext>
            </a:extLst>
          </p:cNvPr>
          <p:cNvSpPr txBox="1">
            <a:spLocks noChangeArrowheads="1"/>
          </p:cNvSpPr>
          <p:nvPr/>
        </p:nvSpPr>
        <p:spPr bwMode="auto">
          <a:xfrm>
            <a:off x="4935642" y="1812026"/>
            <a:ext cx="4069960" cy="954107"/>
          </a:xfrm>
          <a:prstGeom prst="rect">
            <a:avLst/>
          </a:prstGeom>
          <a:noFill/>
          <a:ln>
            <a:noFill/>
          </a:ln>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800" dirty="0">
                <a:solidFill>
                  <a:srgbClr val="333333"/>
                </a:solidFill>
                <a:latin typeface="Calibri" panose="020F0502020204030204" pitchFamily="34" charset="0"/>
              </a:rPr>
              <a:t>Lebensstandard vieler Menschen in Österreich</a:t>
            </a:r>
          </a:p>
        </p:txBody>
      </p:sp>
    </p:spTree>
    <p:extLst>
      <p:ext uri="{BB962C8B-B14F-4D97-AF65-F5344CB8AC3E}">
        <p14:creationId xmlns:p14="http://schemas.microsoft.com/office/powerpoint/2010/main" val="971128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26"/>
                                        </p:tgtEl>
                                        <p:attrNameLst>
                                          <p:attrName>style.visibility</p:attrName>
                                        </p:attrNameLst>
                                      </p:cBhvr>
                                      <p:to>
                                        <p:strVal val="visible"/>
                                      </p:to>
                                    </p:set>
                                    <p:anim calcmode="lin" valueType="num">
                                      <p:cBhvr>
                                        <p:cTn id="31" dur="1000" fill="hold"/>
                                        <p:tgtEl>
                                          <p:spTgt spid="26"/>
                                        </p:tgtEl>
                                        <p:attrNameLst>
                                          <p:attrName>ppt_w</p:attrName>
                                        </p:attrNameLst>
                                      </p:cBhvr>
                                      <p:tavLst>
                                        <p:tav tm="0">
                                          <p:val>
                                            <p:fltVal val="0"/>
                                          </p:val>
                                        </p:tav>
                                        <p:tav tm="100000">
                                          <p:val>
                                            <p:strVal val="#ppt_w"/>
                                          </p:val>
                                        </p:tav>
                                      </p:tavLst>
                                    </p:anim>
                                    <p:anim calcmode="lin" valueType="num">
                                      <p:cBhvr>
                                        <p:cTn id="32" dur="1000" fill="hold"/>
                                        <p:tgtEl>
                                          <p:spTgt spid="26"/>
                                        </p:tgtEl>
                                        <p:attrNameLst>
                                          <p:attrName>ppt_h</p:attrName>
                                        </p:attrNameLst>
                                      </p:cBhvr>
                                      <p:tavLst>
                                        <p:tav tm="0">
                                          <p:val>
                                            <p:fltVal val="0"/>
                                          </p:val>
                                        </p:tav>
                                        <p:tav tm="100000">
                                          <p:val>
                                            <p:strVal val="#ppt_h"/>
                                          </p:val>
                                        </p:tav>
                                      </p:tavLst>
                                    </p:anim>
                                    <p:anim calcmode="lin" valueType="num">
                                      <p:cBhvr>
                                        <p:cTn id="33" dur="1000" fill="hold"/>
                                        <p:tgtEl>
                                          <p:spTgt spid="26"/>
                                        </p:tgtEl>
                                        <p:attrNameLst>
                                          <p:attrName>style.rotation</p:attrName>
                                        </p:attrNameLst>
                                      </p:cBhvr>
                                      <p:tavLst>
                                        <p:tav tm="0">
                                          <p:val>
                                            <p:fltVal val="90"/>
                                          </p:val>
                                        </p:tav>
                                        <p:tav tm="100000">
                                          <p:val>
                                            <p:fltVal val="0"/>
                                          </p:val>
                                        </p:tav>
                                      </p:tavLst>
                                    </p:anim>
                                    <p:animEffect transition="in" filter="fade">
                                      <p:cBhvr>
                                        <p:cTn id="34" dur="1000"/>
                                        <p:tgtEl>
                                          <p:spTgt spid="26"/>
                                        </p:tgtEl>
                                      </p:cBhvr>
                                    </p:animEffect>
                                  </p:childTnLst>
                                </p:cTn>
                              </p:par>
                              <p:par>
                                <p:cTn id="35" presetID="31" presetClass="entr" presetSubtype="0" fill="hold" grpId="0" nodeType="withEffect">
                                  <p:stCondLst>
                                    <p:cond delay="0"/>
                                  </p:stCondLst>
                                  <p:childTnLst>
                                    <p:set>
                                      <p:cBhvr>
                                        <p:cTn id="36" dur="1" fill="hold">
                                          <p:stCondLst>
                                            <p:cond delay="0"/>
                                          </p:stCondLst>
                                        </p:cTn>
                                        <p:tgtEl>
                                          <p:spTgt spid="2"/>
                                        </p:tgtEl>
                                        <p:attrNameLst>
                                          <p:attrName>style.visibility</p:attrName>
                                        </p:attrNameLst>
                                      </p:cBhvr>
                                      <p:to>
                                        <p:strVal val="visible"/>
                                      </p:to>
                                    </p:set>
                                    <p:anim calcmode="lin" valueType="num">
                                      <p:cBhvr>
                                        <p:cTn id="37" dur="1000" fill="hold"/>
                                        <p:tgtEl>
                                          <p:spTgt spid="2"/>
                                        </p:tgtEl>
                                        <p:attrNameLst>
                                          <p:attrName>ppt_w</p:attrName>
                                        </p:attrNameLst>
                                      </p:cBhvr>
                                      <p:tavLst>
                                        <p:tav tm="0">
                                          <p:val>
                                            <p:fltVal val="0"/>
                                          </p:val>
                                        </p:tav>
                                        <p:tav tm="100000">
                                          <p:val>
                                            <p:strVal val="#ppt_w"/>
                                          </p:val>
                                        </p:tav>
                                      </p:tavLst>
                                    </p:anim>
                                    <p:anim calcmode="lin" valueType="num">
                                      <p:cBhvr>
                                        <p:cTn id="38" dur="1000" fill="hold"/>
                                        <p:tgtEl>
                                          <p:spTgt spid="2"/>
                                        </p:tgtEl>
                                        <p:attrNameLst>
                                          <p:attrName>ppt_h</p:attrName>
                                        </p:attrNameLst>
                                      </p:cBhvr>
                                      <p:tavLst>
                                        <p:tav tm="0">
                                          <p:val>
                                            <p:fltVal val="0"/>
                                          </p:val>
                                        </p:tav>
                                        <p:tav tm="100000">
                                          <p:val>
                                            <p:strVal val="#ppt_h"/>
                                          </p:val>
                                        </p:tav>
                                      </p:tavLst>
                                    </p:anim>
                                    <p:anim calcmode="lin" valueType="num">
                                      <p:cBhvr>
                                        <p:cTn id="39" dur="1000" fill="hold"/>
                                        <p:tgtEl>
                                          <p:spTgt spid="2"/>
                                        </p:tgtEl>
                                        <p:attrNameLst>
                                          <p:attrName>style.rotation</p:attrName>
                                        </p:attrNameLst>
                                      </p:cBhvr>
                                      <p:tavLst>
                                        <p:tav tm="0">
                                          <p:val>
                                            <p:fltVal val="90"/>
                                          </p:val>
                                        </p:tav>
                                        <p:tav tm="100000">
                                          <p:val>
                                            <p:fltVal val="0"/>
                                          </p:val>
                                        </p:tav>
                                      </p:tavLst>
                                    </p:anim>
                                    <p:animEffect transition="in" filter="fade">
                                      <p:cBhvr>
                                        <p:cTn id="40" dur="1000"/>
                                        <p:tgtEl>
                                          <p:spTgt spid="2"/>
                                        </p:tgtEl>
                                      </p:cBhvr>
                                    </p:animEffec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20"/>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21"/>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42"/>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39"/>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40"/>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grpId="0" nodeType="clickEffect">
                                  <p:stCondLst>
                                    <p:cond delay="0"/>
                                  </p:stCondLst>
                                  <p:childTnLst>
                                    <p:set>
                                      <p:cBhvr>
                                        <p:cTn id="64" dur="1" fill="hold">
                                          <p:stCondLst>
                                            <p:cond delay="0"/>
                                          </p:stCondLst>
                                        </p:cTn>
                                        <p:tgtEl>
                                          <p:spTgt spid="31"/>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grpId="0" nodeType="clickEffect">
                                  <p:stCondLst>
                                    <p:cond delay="0"/>
                                  </p:stCondLst>
                                  <p:childTnLst>
                                    <p:set>
                                      <p:cBhvr>
                                        <p:cTn id="68" dur="1" fill="hold">
                                          <p:stCondLst>
                                            <p:cond delay="0"/>
                                          </p:stCondLst>
                                        </p:cTn>
                                        <p:tgtEl>
                                          <p:spTgt spid="4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8" grpId="0" animBg="1"/>
      <p:bldP spid="21" grpId="0" animBg="1"/>
      <p:bldP spid="26" grpId="0"/>
      <p:bldP spid="29" grpId="0" animBg="1"/>
      <p:bldP spid="39" grpId="0"/>
      <p:bldP spid="31" grpId="0"/>
      <p:bldP spid="32" grpId="0"/>
      <p:bldP spid="33" grpId="0"/>
      <p:bldP spid="40" grpId="0"/>
      <p:bldP spid="42" grpId="0"/>
      <p:bldP spid="43" grpId="0"/>
      <p:bldP spid="17" grpId="0"/>
      <p:bldP spid="19" grpId="0"/>
      <p:bldP spid="20"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F1F7BB3A-56D4-4E63-9EF7-99C9B122B389}"/>
              </a:ext>
            </a:extLst>
          </p:cNvPr>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„Mensch und Umwelt – wo ist das Problem?“ auf den Seiten 120 bis 121 im Schulbuch Bausteine PTS.</a:t>
            </a: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tx1"/>
              </a:buClr>
            </a:pP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5" name="Rectangle 6">
            <a:extLst>
              <a:ext uri="{FF2B5EF4-FFF2-40B4-BE49-F238E27FC236}">
                <a16:creationId xmlns:a16="http://schemas.microsoft.com/office/drawing/2014/main" id="{AA268569-40F8-469D-99F0-783B9CED719C}"/>
              </a:ext>
            </a:extLst>
          </p:cNvPr>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fontAlgn="auto" hangingPunct="1">
              <a:spcBef>
                <a:spcPts val="0"/>
              </a:spcBef>
              <a:spcAft>
                <a:spcPts val="0"/>
              </a:spcAft>
              <a:defRPr/>
            </a:pPr>
            <a:r>
              <a:rPr lang="de-DE" altLang="de-DE" sz="1200" b="0" dirty="0">
                <a:solidFill>
                  <a:schemeClr val="tx1"/>
                </a:solidFill>
                <a:cs typeface="Arial" charset="0"/>
              </a:rPr>
              <a:t>© Österreichischer Bundesverlag Schulbuch GmbH &amp; Co. KG, Wien 2020</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Autorinnen und Autoren: Franz Graf, Rudolf </a:t>
            </a:r>
            <a:r>
              <a:rPr lang="de-DE" altLang="de-DE" sz="1200" b="0" dirty="0" err="1">
                <a:solidFill>
                  <a:schemeClr val="tx1"/>
                </a:solidFill>
                <a:cs typeface="Arial" charset="0"/>
              </a:rPr>
              <a:t>Streihammer</a:t>
            </a:r>
            <a:r>
              <a:rPr lang="de-DE" altLang="de-DE" sz="1200" b="0" dirty="0">
                <a:solidFill>
                  <a:schemeClr val="tx1"/>
                </a:solidFill>
                <a:cs typeface="Arial" charset="0"/>
              </a:rPr>
              <a:t>, </a:t>
            </a:r>
          </a:p>
          <a:p>
            <a:pPr eaLnBrk="1" fontAlgn="auto" hangingPunct="1">
              <a:spcBef>
                <a:spcPts val="0"/>
              </a:spcBef>
              <a:spcAft>
                <a:spcPts val="0"/>
              </a:spcAft>
              <a:defRPr/>
            </a:pPr>
            <a:r>
              <a:rPr lang="de-DE" altLang="de-DE" sz="1200" b="0" dirty="0">
                <a:solidFill>
                  <a:schemeClr val="tx1"/>
                </a:solidFill>
                <a:cs typeface="Arial" charset="0"/>
              </a:rPr>
              <a:t>Lisa Steigenberger</a:t>
            </a:r>
          </a:p>
          <a:p>
            <a:pPr eaLnBrk="1" fontAlgn="auto" hangingPunct="1">
              <a:spcBef>
                <a:spcPts val="0"/>
              </a:spcBef>
              <a:spcAft>
                <a:spcPts val="0"/>
              </a:spcAft>
              <a:defRPr/>
            </a:pPr>
            <a:endParaRPr lang="de-DE" altLang="de-DE" sz="1200" b="0" dirty="0">
              <a:solidFill>
                <a:schemeClr val="tx1"/>
              </a:solidFill>
              <a:cs typeface="Arial" charset="0"/>
            </a:endParaRPr>
          </a:p>
          <a:p>
            <a:pPr eaLnBrk="1" fontAlgn="auto" hangingPunct="1">
              <a:spcBef>
                <a:spcPts val="0"/>
              </a:spcBef>
              <a:spcAft>
                <a:spcPts val="0"/>
              </a:spcAft>
              <a:defRPr/>
            </a:pPr>
            <a:r>
              <a:rPr lang="de-DE" altLang="de-DE" sz="1200" b="0">
                <a:solidFill>
                  <a:schemeClr val="tx1"/>
                </a:solidFill>
                <a:cs typeface="Arial" charset="0"/>
              </a:rPr>
              <a:t>Gestaltung: Johannes Fuchsberger, Salzburg</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a:solidFill>
                  <a:schemeClr val="tx1"/>
                </a:solidFill>
                <a:hlinkClick r:id="rId2"/>
              </a:rPr>
              <a:t>www.oebv.at</a:t>
            </a:r>
            <a:r>
              <a:rPr lang="de-DE" altLang="de-DE" sz="1200" b="0" dirty="0">
                <a:solidFill>
                  <a:schemeClr val="tx1"/>
                </a:solidFill>
              </a:rPr>
              <a:t> </a:t>
            </a:r>
          </a:p>
          <a:p>
            <a:pPr eaLnBrk="1" hangingPunct="1"/>
            <a:endParaRPr lang="de-DE" altLang="de-DE" sz="1200" b="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extLst>
      <p:ext uri="{BB962C8B-B14F-4D97-AF65-F5344CB8AC3E}">
        <p14:creationId xmlns:p14="http://schemas.microsoft.com/office/powerpoint/2010/main" val="3468428633"/>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236</Words>
  <Application>Microsoft Office PowerPoint</Application>
  <PresentationFormat>Bildschirmpräsentation (4:3)</PresentationFormat>
  <Paragraphs>37</Paragraphs>
  <Slides>2</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Calibri Light</vt:lpstr>
      <vt:lpstr>Syntax LT Std</vt:lpstr>
      <vt:lpstr>Wingdings</vt:lpstr>
      <vt:lpstr>Office</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Stolz, Oliver</dc:creator>
  <cp:lastModifiedBy>Peintinger MAS, Mag. Barbara</cp:lastModifiedBy>
  <cp:revision>52</cp:revision>
  <dcterms:created xsi:type="dcterms:W3CDTF">2020-01-22T09:57:49Z</dcterms:created>
  <dcterms:modified xsi:type="dcterms:W3CDTF">2020-03-13T14:30:56Z</dcterms:modified>
</cp:coreProperties>
</file>