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26.11.2023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 Box 10">
            <a:extLst>
              <a:ext uri="{FF2B5EF4-FFF2-40B4-BE49-F238E27FC236}">
                <a16:creationId xmlns:a16="http://schemas.microsoft.com/office/drawing/2014/main" id="{CB0BEDBA-D776-DB2E-1296-1845259CBD1B}"/>
              </a:ext>
            </a:extLst>
          </p:cNvPr>
          <p:cNvSpPr txBox="1">
            <a:spLocks noChangeArrowheads="1"/>
          </p:cNvSpPr>
          <p:nvPr/>
        </p:nvSpPr>
        <p:spPr bwMode="auto">
          <a:xfrm>
            <a:off x="683568" y="1724858"/>
            <a:ext cx="3599829" cy="1055608"/>
          </a:xfrm>
          <a:prstGeom prst="roundRect">
            <a:avLst/>
          </a:prstGeom>
          <a:ln w="9525">
            <a:solidFill>
              <a:schemeClr val="accent6">
                <a:lumMod val="40000"/>
                <a:lumOff val="60000"/>
              </a:schemeClr>
            </a:solid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a:spcBef>
                <a:spcPts val="0"/>
              </a:spcBef>
              <a:defRPr/>
            </a:pPr>
            <a:r>
              <a:rPr lang="de-DE" sz="2800" dirty="0">
                <a:solidFill>
                  <a:srgbClr val="333333"/>
                </a:solidFill>
                <a:latin typeface="Calibri" panose="020F0502020204030204" pitchFamily="34" charset="0"/>
              </a:rPr>
              <a:t>sehr gebildet,</a:t>
            </a:r>
          </a:p>
          <a:p>
            <a:pPr algn="ctr">
              <a:spcBef>
                <a:spcPts val="0"/>
              </a:spcBef>
              <a:defRPr/>
            </a:pPr>
            <a:r>
              <a:rPr lang="de-DE" sz="2800" dirty="0">
                <a:solidFill>
                  <a:srgbClr val="333333"/>
                </a:solidFill>
                <a:latin typeface="Calibri" panose="020F0502020204030204" pitchFamily="34" charset="0"/>
              </a:rPr>
              <a:t>offen für Neuerungen</a:t>
            </a:r>
          </a:p>
        </p:txBody>
      </p:sp>
      <p:sp>
        <p:nvSpPr>
          <p:cNvPr id="6" name="Text Box 10">
            <a:extLst>
              <a:ext uri="{FF2B5EF4-FFF2-40B4-BE49-F238E27FC236}">
                <a16:creationId xmlns:a16="http://schemas.microsoft.com/office/drawing/2014/main" id="{FB47B95E-BC2E-29C6-36BB-B7E32DF42534}"/>
              </a:ext>
            </a:extLst>
          </p:cNvPr>
          <p:cNvSpPr>
            <a:spLocks noChangeArrowheads="1"/>
          </p:cNvSpPr>
          <p:nvPr/>
        </p:nvSpPr>
        <p:spPr bwMode="auto">
          <a:xfrm>
            <a:off x="4932040" y="1724818"/>
            <a:ext cx="3615021" cy="1055608"/>
          </a:xfrm>
          <a:prstGeom prst="roundRect">
            <a:avLst>
              <a:gd name="adj" fmla="val 16667"/>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Modernisierung der Verwaltung im Reich</a:t>
            </a:r>
          </a:p>
        </p:txBody>
      </p:sp>
      <p:sp>
        <p:nvSpPr>
          <p:cNvPr id="7" name="Text Box 10">
            <a:extLst>
              <a:ext uri="{FF2B5EF4-FFF2-40B4-BE49-F238E27FC236}">
                <a16:creationId xmlns:a16="http://schemas.microsoft.com/office/drawing/2014/main" id="{9FE94B61-8D17-2601-9DB6-55A8F710B021}"/>
              </a:ext>
            </a:extLst>
          </p:cNvPr>
          <p:cNvSpPr>
            <a:spLocks noChangeArrowheads="1"/>
          </p:cNvSpPr>
          <p:nvPr/>
        </p:nvSpPr>
        <p:spPr bwMode="auto">
          <a:xfrm>
            <a:off x="695052" y="3012723"/>
            <a:ext cx="3599829" cy="1055688"/>
          </a:xfrm>
          <a:prstGeom prst="roundRect">
            <a:avLst>
              <a:gd name="adj" fmla="val 16667"/>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„letzter Ritter und erster Kanonier“</a:t>
            </a:r>
          </a:p>
        </p:txBody>
      </p:sp>
      <p:sp>
        <p:nvSpPr>
          <p:cNvPr id="8" name="Text Box 10">
            <a:extLst>
              <a:ext uri="{FF2B5EF4-FFF2-40B4-BE49-F238E27FC236}">
                <a16:creationId xmlns:a16="http://schemas.microsoft.com/office/drawing/2014/main" id="{F098DA9F-0270-D700-CCD3-EE3D61A4DE77}"/>
              </a:ext>
            </a:extLst>
          </p:cNvPr>
          <p:cNvSpPr>
            <a:spLocks noChangeArrowheads="1"/>
          </p:cNvSpPr>
          <p:nvPr/>
        </p:nvSpPr>
        <p:spPr bwMode="auto">
          <a:xfrm>
            <a:off x="4943524" y="3021887"/>
            <a:ext cx="3615022" cy="1055608"/>
          </a:xfrm>
          <a:prstGeom prst="roundRect">
            <a:avLst>
              <a:gd name="adj" fmla="val 16667"/>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„Landfriede“ → Gerichte regeln Streits</a:t>
            </a:r>
          </a:p>
        </p:txBody>
      </p:sp>
      <p:sp>
        <p:nvSpPr>
          <p:cNvPr id="11" name="Text Box 10">
            <a:extLst>
              <a:ext uri="{FF2B5EF4-FFF2-40B4-BE49-F238E27FC236}">
                <a16:creationId xmlns:a16="http://schemas.microsoft.com/office/drawing/2014/main" id="{E487B7C5-55FF-0D72-CF2B-38B1B5DCBA2F}"/>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Maximilian I. (1486 – 1519)</a:t>
            </a:r>
          </a:p>
        </p:txBody>
      </p:sp>
      <p:sp>
        <p:nvSpPr>
          <p:cNvPr id="12" name="Text Box 10">
            <a:extLst>
              <a:ext uri="{FF2B5EF4-FFF2-40B4-BE49-F238E27FC236}">
                <a16:creationId xmlns:a16="http://schemas.microsoft.com/office/drawing/2014/main" id="{8A3EF7BD-5711-4C28-2D33-0C9DCCC5C6F1}"/>
              </a:ext>
            </a:extLst>
          </p:cNvPr>
          <p:cNvSpPr>
            <a:spLocks noChangeArrowheads="1"/>
          </p:cNvSpPr>
          <p:nvPr/>
        </p:nvSpPr>
        <p:spPr bwMode="auto">
          <a:xfrm>
            <a:off x="695052" y="4300668"/>
            <a:ext cx="3599829" cy="1055608"/>
          </a:xfrm>
          <a:prstGeom prst="roundRect">
            <a:avLst>
              <a:gd name="adj" fmla="val 16667"/>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verschwenderischer Lebensstil, Schulden</a:t>
            </a:r>
          </a:p>
        </p:txBody>
      </p:sp>
      <p:sp>
        <p:nvSpPr>
          <p:cNvPr id="13" name="Text Box 10">
            <a:extLst>
              <a:ext uri="{FF2B5EF4-FFF2-40B4-BE49-F238E27FC236}">
                <a16:creationId xmlns:a16="http://schemas.microsoft.com/office/drawing/2014/main" id="{15A043EC-E476-6209-4D69-AC94CE44B3F5}"/>
              </a:ext>
            </a:extLst>
          </p:cNvPr>
          <p:cNvSpPr>
            <a:spLocks noChangeArrowheads="1"/>
          </p:cNvSpPr>
          <p:nvPr/>
        </p:nvSpPr>
        <p:spPr bwMode="auto">
          <a:xfrm>
            <a:off x="4943524" y="4309832"/>
            <a:ext cx="3615022" cy="1055608"/>
          </a:xfrm>
          <a:prstGeom prst="roundRect">
            <a:avLst>
              <a:gd name="adj" fmla="val 16667"/>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Heiratspolitik (Hausmachtpolitik)</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„Maximilian I. </a:t>
            </a:r>
            <a:r>
              <a:rPr lang="de-DE" altLang="de-DE" sz="1100" b="0">
                <a:solidFill>
                  <a:schemeClr val="tx1"/>
                </a:solidFill>
                <a:latin typeface="Arial" charset="0"/>
                <a:cs typeface="Arial" charset="0"/>
              </a:rPr>
              <a:t>(1486 – 1519)“ </a:t>
            </a:r>
            <a:r>
              <a:rPr lang="de-DE" altLang="de-DE" sz="1100" b="0" dirty="0">
                <a:solidFill>
                  <a:schemeClr val="tx1"/>
                </a:solidFill>
                <a:latin typeface="Arial" charset="0"/>
                <a:cs typeface="Arial" charset="0"/>
              </a:rPr>
              <a:t>auf den Seiten 10 bis 11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Bildschirmpräsentation (4:3)</PresentationFormat>
  <Paragraphs>27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64</cp:revision>
  <dcterms:created xsi:type="dcterms:W3CDTF">2011-07-14T19:54:09Z</dcterms:created>
  <dcterms:modified xsi:type="dcterms:W3CDTF">2023-11-26T19:28:50Z</dcterms:modified>
</cp:coreProperties>
</file>