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21942" y="837266"/>
            <a:ext cx="936594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werden Bundesgesetze beschlossen?</a:t>
            </a:r>
          </a:p>
        </p:txBody>
      </p:sp>
      <p:sp>
        <p:nvSpPr>
          <p:cNvPr id="18" name="Text Box 10">
            <a:extLst>
              <a:ext uri="{FF2B5EF4-FFF2-40B4-BE49-F238E27FC236}">
                <a16:creationId xmlns:a16="http://schemas.microsoft.com/office/drawing/2014/main" id="{3B1F05D6-E408-4AF4-B1C0-02F2A63ED721}"/>
              </a:ext>
            </a:extLst>
          </p:cNvPr>
          <p:cNvSpPr>
            <a:spLocks noChangeArrowheads="1"/>
          </p:cNvSpPr>
          <p:nvPr/>
        </p:nvSpPr>
        <p:spPr bwMode="auto">
          <a:xfrm>
            <a:off x="-1067" y="1514374"/>
            <a:ext cx="3615021" cy="578882"/>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Gesetzesantrag</a:t>
            </a:r>
          </a:p>
        </p:txBody>
      </p:sp>
      <p:sp>
        <p:nvSpPr>
          <p:cNvPr id="31" name="Text Box 10">
            <a:extLst>
              <a:ext uri="{FF2B5EF4-FFF2-40B4-BE49-F238E27FC236}">
                <a16:creationId xmlns:a16="http://schemas.microsoft.com/office/drawing/2014/main" id="{6685A0AC-C5E3-4B29-80C8-C5054883DAE8}"/>
              </a:ext>
            </a:extLst>
          </p:cNvPr>
          <p:cNvSpPr>
            <a:spLocks noChangeArrowheads="1"/>
          </p:cNvSpPr>
          <p:nvPr/>
        </p:nvSpPr>
        <p:spPr bwMode="auto">
          <a:xfrm>
            <a:off x="175418" y="1967457"/>
            <a:ext cx="3262049"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Bundesregierung</a:t>
            </a:r>
          </a:p>
        </p:txBody>
      </p:sp>
      <p:sp>
        <p:nvSpPr>
          <p:cNvPr id="14" name="Text Box 10">
            <a:extLst>
              <a:ext uri="{FF2B5EF4-FFF2-40B4-BE49-F238E27FC236}">
                <a16:creationId xmlns:a16="http://schemas.microsoft.com/office/drawing/2014/main" id="{EFEE37FF-7E26-495A-8D24-34734D212513}"/>
              </a:ext>
            </a:extLst>
          </p:cNvPr>
          <p:cNvSpPr>
            <a:spLocks noChangeArrowheads="1"/>
          </p:cNvSpPr>
          <p:nvPr/>
        </p:nvSpPr>
        <p:spPr bwMode="auto">
          <a:xfrm>
            <a:off x="-1069" y="2438638"/>
            <a:ext cx="3946525"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Mitglieder des Nationalrats</a:t>
            </a:r>
          </a:p>
        </p:txBody>
      </p:sp>
      <p:sp>
        <p:nvSpPr>
          <p:cNvPr id="16" name="Text Box 10">
            <a:extLst>
              <a:ext uri="{FF2B5EF4-FFF2-40B4-BE49-F238E27FC236}">
                <a16:creationId xmlns:a16="http://schemas.microsoft.com/office/drawing/2014/main" id="{B3608F05-C0BE-4224-BF9E-8A552AB35086}"/>
              </a:ext>
            </a:extLst>
          </p:cNvPr>
          <p:cNvSpPr>
            <a:spLocks noChangeArrowheads="1"/>
          </p:cNvSpPr>
          <p:nvPr/>
        </p:nvSpPr>
        <p:spPr bwMode="auto">
          <a:xfrm>
            <a:off x="-1069" y="2949416"/>
            <a:ext cx="3615021"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Mitglieder des Bundesrats</a:t>
            </a:r>
          </a:p>
        </p:txBody>
      </p:sp>
      <p:sp>
        <p:nvSpPr>
          <p:cNvPr id="17" name="Text Box 10">
            <a:extLst>
              <a:ext uri="{FF2B5EF4-FFF2-40B4-BE49-F238E27FC236}">
                <a16:creationId xmlns:a16="http://schemas.microsoft.com/office/drawing/2014/main" id="{40D5C088-E71C-46C3-9270-123DC59F4343}"/>
              </a:ext>
            </a:extLst>
          </p:cNvPr>
          <p:cNvSpPr>
            <a:spLocks noChangeArrowheads="1"/>
          </p:cNvSpPr>
          <p:nvPr/>
        </p:nvSpPr>
        <p:spPr bwMode="auto">
          <a:xfrm>
            <a:off x="0" y="3460194"/>
            <a:ext cx="3615021"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Volksbegehren</a:t>
            </a:r>
          </a:p>
        </p:txBody>
      </p:sp>
      <p:sp>
        <p:nvSpPr>
          <p:cNvPr id="19" name="Pfeil nach unten 6">
            <a:extLst>
              <a:ext uri="{FF2B5EF4-FFF2-40B4-BE49-F238E27FC236}">
                <a16:creationId xmlns:a16="http://schemas.microsoft.com/office/drawing/2014/main" id="{17FF767B-0FB2-48A5-A441-8D8CBD0CA917}"/>
              </a:ext>
            </a:extLst>
          </p:cNvPr>
          <p:cNvSpPr>
            <a:spLocks noChangeArrowheads="1"/>
          </p:cNvSpPr>
          <p:nvPr/>
        </p:nvSpPr>
        <p:spPr bwMode="auto">
          <a:xfrm rot="16200000">
            <a:off x="3640345" y="1535637"/>
            <a:ext cx="600552" cy="584459"/>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A1C74F3A-AD7D-4B4D-A8B5-F9B3B3358E18}"/>
              </a:ext>
            </a:extLst>
          </p:cNvPr>
          <p:cNvSpPr>
            <a:spLocks noChangeArrowheads="1"/>
          </p:cNvSpPr>
          <p:nvPr/>
        </p:nvSpPr>
        <p:spPr bwMode="auto">
          <a:xfrm>
            <a:off x="4680012" y="1541520"/>
            <a:ext cx="3946525"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1. Lesung im Nationalrat</a:t>
            </a:r>
          </a:p>
        </p:txBody>
      </p:sp>
      <p:sp>
        <p:nvSpPr>
          <p:cNvPr id="22" name="Text Box 10">
            <a:extLst>
              <a:ext uri="{FF2B5EF4-FFF2-40B4-BE49-F238E27FC236}">
                <a16:creationId xmlns:a16="http://schemas.microsoft.com/office/drawing/2014/main" id="{6ACBDE3C-752E-425A-8F0B-EB42F73B51BD}"/>
              </a:ext>
            </a:extLst>
          </p:cNvPr>
          <p:cNvSpPr>
            <a:spLocks noChangeArrowheads="1"/>
          </p:cNvSpPr>
          <p:nvPr/>
        </p:nvSpPr>
        <p:spPr bwMode="auto">
          <a:xfrm>
            <a:off x="4680012" y="2215940"/>
            <a:ext cx="3946525"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Ausschussberatungen</a:t>
            </a:r>
          </a:p>
        </p:txBody>
      </p:sp>
      <p:sp>
        <p:nvSpPr>
          <p:cNvPr id="23" name="Text Box 10">
            <a:extLst>
              <a:ext uri="{FF2B5EF4-FFF2-40B4-BE49-F238E27FC236}">
                <a16:creationId xmlns:a16="http://schemas.microsoft.com/office/drawing/2014/main" id="{D4DF9939-AB7F-4C02-B687-34545D71591E}"/>
              </a:ext>
            </a:extLst>
          </p:cNvPr>
          <p:cNvSpPr>
            <a:spLocks noChangeArrowheads="1"/>
          </p:cNvSpPr>
          <p:nvPr/>
        </p:nvSpPr>
        <p:spPr bwMode="auto">
          <a:xfrm>
            <a:off x="4680011" y="2890360"/>
            <a:ext cx="3946525"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2. Lesung im NR (Diskussion)</a:t>
            </a:r>
          </a:p>
        </p:txBody>
      </p:sp>
      <p:sp>
        <p:nvSpPr>
          <p:cNvPr id="24" name="Text Box 10">
            <a:extLst>
              <a:ext uri="{FF2B5EF4-FFF2-40B4-BE49-F238E27FC236}">
                <a16:creationId xmlns:a16="http://schemas.microsoft.com/office/drawing/2014/main" id="{5C0E8CD1-2DDA-462C-AE32-C874D5CB7E38}"/>
              </a:ext>
            </a:extLst>
          </p:cNvPr>
          <p:cNvSpPr>
            <a:spLocks noChangeArrowheads="1"/>
          </p:cNvSpPr>
          <p:nvPr/>
        </p:nvSpPr>
        <p:spPr bwMode="auto">
          <a:xfrm>
            <a:off x="4680011" y="3564780"/>
            <a:ext cx="4250926"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3. Lesung im NR (Abstimmung)</a:t>
            </a:r>
          </a:p>
        </p:txBody>
      </p:sp>
      <p:sp>
        <p:nvSpPr>
          <p:cNvPr id="25" name="Pfeil nach unten 6">
            <a:extLst>
              <a:ext uri="{FF2B5EF4-FFF2-40B4-BE49-F238E27FC236}">
                <a16:creationId xmlns:a16="http://schemas.microsoft.com/office/drawing/2014/main" id="{0D04EE2B-191E-4A52-BE56-6B6BEA0CC4BD}"/>
              </a:ext>
            </a:extLst>
          </p:cNvPr>
          <p:cNvSpPr>
            <a:spLocks noChangeArrowheads="1"/>
          </p:cNvSpPr>
          <p:nvPr/>
        </p:nvSpPr>
        <p:spPr bwMode="auto">
          <a:xfrm>
            <a:off x="6412417" y="2014719"/>
            <a:ext cx="393057" cy="29223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Pfeil nach unten 6">
            <a:extLst>
              <a:ext uri="{FF2B5EF4-FFF2-40B4-BE49-F238E27FC236}">
                <a16:creationId xmlns:a16="http://schemas.microsoft.com/office/drawing/2014/main" id="{3359AE53-902D-4A2A-815C-EA21FAF62DEF}"/>
              </a:ext>
            </a:extLst>
          </p:cNvPr>
          <p:cNvSpPr>
            <a:spLocks noChangeArrowheads="1"/>
          </p:cNvSpPr>
          <p:nvPr/>
        </p:nvSpPr>
        <p:spPr bwMode="auto">
          <a:xfrm>
            <a:off x="6412416" y="2679529"/>
            <a:ext cx="393057" cy="29223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Pfeil nach unten 6">
            <a:extLst>
              <a:ext uri="{FF2B5EF4-FFF2-40B4-BE49-F238E27FC236}">
                <a16:creationId xmlns:a16="http://schemas.microsoft.com/office/drawing/2014/main" id="{52380113-F33C-413E-9302-306EAA0BF70A}"/>
              </a:ext>
            </a:extLst>
          </p:cNvPr>
          <p:cNvSpPr>
            <a:spLocks noChangeArrowheads="1"/>
          </p:cNvSpPr>
          <p:nvPr/>
        </p:nvSpPr>
        <p:spPr bwMode="auto">
          <a:xfrm>
            <a:off x="6412416" y="3348111"/>
            <a:ext cx="393057" cy="29223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Pfeil nach unten 6">
            <a:extLst>
              <a:ext uri="{FF2B5EF4-FFF2-40B4-BE49-F238E27FC236}">
                <a16:creationId xmlns:a16="http://schemas.microsoft.com/office/drawing/2014/main" id="{0242D79E-E313-4047-A01E-3DEEFFCAD4E4}"/>
              </a:ext>
            </a:extLst>
          </p:cNvPr>
          <p:cNvSpPr>
            <a:spLocks noChangeArrowheads="1"/>
          </p:cNvSpPr>
          <p:nvPr/>
        </p:nvSpPr>
        <p:spPr bwMode="auto">
          <a:xfrm>
            <a:off x="6412416" y="4075558"/>
            <a:ext cx="393057" cy="29223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Text Box 10">
            <a:extLst>
              <a:ext uri="{FF2B5EF4-FFF2-40B4-BE49-F238E27FC236}">
                <a16:creationId xmlns:a16="http://schemas.microsoft.com/office/drawing/2014/main" id="{C80091FA-5C34-4750-9D3F-4480ACC40F3A}"/>
              </a:ext>
            </a:extLst>
          </p:cNvPr>
          <p:cNvSpPr>
            <a:spLocks noChangeArrowheads="1"/>
          </p:cNvSpPr>
          <p:nvPr/>
        </p:nvSpPr>
        <p:spPr bwMode="auto">
          <a:xfrm>
            <a:off x="4355763" y="4296926"/>
            <a:ext cx="4575174" cy="51077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Zustimmung durch den Bundesrat</a:t>
            </a:r>
          </a:p>
        </p:txBody>
      </p:sp>
      <p:sp>
        <p:nvSpPr>
          <p:cNvPr id="38" name="Pfeil nach unten 6">
            <a:extLst>
              <a:ext uri="{FF2B5EF4-FFF2-40B4-BE49-F238E27FC236}">
                <a16:creationId xmlns:a16="http://schemas.microsoft.com/office/drawing/2014/main" id="{65B1DD35-6CE2-4914-A2C4-2EFE14BD69BF}"/>
              </a:ext>
            </a:extLst>
          </p:cNvPr>
          <p:cNvSpPr>
            <a:spLocks noChangeArrowheads="1"/>
          </p:cNvSpPr>
          <p:nvPr/>
        </p:nvSpPr>
        <p:spPr bwMode="auto">
          <a:xfrm>
            <a:off x="6352997" y="4837014"/>
            <a:ext cx="600552" cy="584459"/>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9" name="Text Box 10">
            <a:extLst>
              <a:ext uri="{FF2B5EF4-FFF2-40B4-BE49-F238E27FC236}">
                <a16:creationId xmlns:a16="http://schemas.microsoft.com/office/drawing/2014/main" id="{30A54598-34DA-45BD-8079-AD9E20B3BBE4}"/>
              </a:ext>
            </a:extLst>
          </p:cNvPr>
          <p:cNvSpPr>
            <a:spLocks noChangeArrowheads="1"/>
          </p:cNvSpPr>
          <p:nvPr/>
        </p:nvSpPr>
        <p:spPr bwMode="auto">
          <a:xfrm>
            <a:off x="4047737" y="5356722"/>
            <a:ext cx="5122414" cy="1396127"/>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Beurkundung</a:t>
            </a:r>
            <a:endParaRPr lang="de-DE" altLang="de-DE" sz="24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Bundespräsidentin/Bundespräsident</a:t>
            </a:r>
          </a:p>
          <a:p>
            <a:pPr algn="ctr" eaLnBrk="1" hangingPunct="1"/>
            <a:r>
              <a:rPr lang="de-DE" altLang="de-DE" sz="2400" dirty="0">
                <a:solidFill>
                  <a:srgbClr val="333333"/>
                </a:solidFill>
                <a:latin typeface="Calibri" panose="020F0502020204030204" pitchFamily="34" charset="0"/>
              </a:rPr>
              <a:t>Bundeskanzlerin/Bundeskanzler</a:t>
            </a:r>
          </a:p>
        </p:txBody>
      </p:sp>
      <p:sp>
        <p:nvSpPr>
          <p:cNvPr id="40" name="Pfeil nach unten 6">
            <a:extLst>
              <a:ext uri="{FF2B5EF4-FFF2-40B4-BE49-F238E27FC236}">
                <a16:creationId xmlns:a16="http://schemas.microsoft.com/office/drawing/2014/main" id="{A4D4199C-620A-4DFB-A308-9CE05646645B}"/>
              </a:ext>
            </a:extLst>
          </p:cNvPr>
          <p:cNvSpPr>
            <a:spLocks noChangeArrowheads="1"/>
          </p:cNvSpPr>
          <p:nvPr/>
        </p:nvSpPr>
        <p:spPr bwMode="auto">
          <a:xfrm rot="5400000">
            <a:off x="3612787" y="5364769"/>
            <a:ext cx="600552" cy="584459"/>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1" name="Text Box 10">
            <a:extLst>
              <a:ext uri="{FF2B5EF4-FFF2-40B4-BE49-F238E27FC236}">
                <a16:creationId xmlns:a16="http://schemas.microsoft.com/office/drawing/2014/main" id="{CD97874C-C534-448B-ABE5-5DF6B294A4A3}"/>
              </a:ext>
            </a:extLst>
          </p:cNvPr>
          <p:cNvSpPr>
            <a:spLocks noChangeArrowheads="1"/>
          </p:cNvSpPr>
          <p:nvPr/>
        </p:nvSpPr>
        <p:spPr bwMode="auto">
          <a:xfrm>
            <a:off x="23624" y="5356722"/>
            <a:ext cx="3615021" cy="578882"/>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Veröffentlichung</a:t>
            </a:r>
          </a:p>
        </p:txBody>
      </p:sp>
      <p:sp>
        <p:nvSpPr>
          <p:cNvPr id="2" name="Rechteck 1">
            <a:extLst>
              <a:ext uri="{FF2B5EF4-FFF2-40B4-BE49-F238E27FC236}">
                <a16:creationId xmlns:a16="http://schemas.microsoft.com/office/drawing/2014/main" id="{484650D6-7FA4-4764-9CC2-0E418C391155}"/>
              </a:ext>
            </a:extLst>
          </p:cNvPr>
          <p:cNvSpPr/>
          <p:nvPr/>
        </p:nvSpPr>
        <p:spPr>
          <a:xfrm>
            <a:off x="4374900" y="1541520"/>
            <a:ext cx="4556038" cy="3201433"/>
          </a:xfrm>
          <a:prstGeom prst="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left)">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wipe(up)">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wipe(up)">
                                      <p:cBhvr>
                                        <p:cTn id="45" dur="500"/>
                                        <p:tgtEl>
                                          <p:spTgt spid="26"/>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1"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wipe(up)">
                                      <p:cBhvr>
                                        <p:cTn id="54" dur="500"/>
                                        <p:tgtEl>
                                          <p:spTgt spid="27"/>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wipe(up)">
                                      <p:cBhvr>
                                        <p:cTn id="63" dur="500"/>
                                        <p:tgtEl>
                                          <p:spTgt spid="28"/>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9"/>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grpId="0" nodeType="clickEffect">
                                  <p:stCondLst>
                                    <p:cond delay="0"/>
                                  </p:stCondLst>
                                  <p:childTnLst>
                                    <p:set>
                                      <p:cBhvr>
                                        <p:cTn id="71" dur="1" fill="hold">
                                          <p:stCondLst>
                                            <p:cond delay="0"/>
                                          </p:stCondLst>
                                        </p:cTn>
                                        <p:tgtEl>
                                          <p:spTgt spid="38"/>
                                        </p:tgtEl>
                                        <p:attrNameLst>
                                          <p:attrName>style.visibility</p:attrName>
                                        </p:attrNameLst>
                                      </p:cBhvr>
                                      <p:to>
                                        <p:strVal val="visible"/>
                                      </p:to>
                                    </p:set>
                                    <p:animEffect transition="in" filter="wipe(up)">
                                      <p:cBhvr>
                                        <p:cTn id="72" dur="500"/>
                                        <p:tgtEl>
                                          <p:spTgt spid="38"/>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2" fill="hold" grpId="0" nodeType="clickEffect">
                                  <p:stCondLst>
                                    <p:cond delay="0"/>
                                  </p:stCondLst>
                                  <p:childTnLst>
                                    <p:set>
                                      <p:cBhvr>
                                        <p:cTn id="80" dur="1" fill="hold">
                                          <p:stCondLst>
                                            <p:cond delay="0"/>
                                          </p:stCondLst>
                                        </p:cTn>
                                        <p:tgtEl>
                                          <p:spTgt spid="40"/>
                                        </p:tgtEl>
                                        <p:attrNameLst>
                                          <p:attrName>style.visibility</p:attrName>
                                        </p:attrNameLst>
                                      </p:cBhvr>
                                      <p:to>
                                        <p:strVal val="visible"/>
                                      </p:to>
                                    </p:set>
                                    <p:animEffect transition="in" filter="wipe(right)">
                                      <p:cBhvr>
                                        <p:cTn id="81" dur="500"/>
                                        <p:tgtEl>
                                          <p:spTgt spid="40"/>
                                        </p:tgtEl>
                                      </p:cBhvr>
                                    </p:animEffec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1" grpId="0"/>
      <p:bldP spid="14" grpId="0"/>
      <p:bldP spid="16" grpId="0"/>
      <p:bldP spid="17" grpId="0"/>
      <p:bldP spid="19" grpId="0" animBg="1"/>
      <p:bldP spid="21" grpId="0"/>
      <p:bldP spid="22" grpId="0"/>
      <p:bldP spid="23" grpId="0"/>
      <p:bldP spid="24" grpId="0"/>
      <p:bldP spid="25" grpId="0" animBg="1"/>
      <p:bldP spid="26" grpId="0" animBg="1"/>
      <p:bldP spid="27" grpId="0" animBg="1"/>
      <p:bldP spid="28" grpId="0" animBg="1"/>
      <p:bldP spid="29" grpId="0"/>
      <p:bldP spid="38" grpId="0" animBg="1"/>
      <p:bldP spid="39" grpId="0"/>
      <p:bldP spid="40" grpId="0" animBg="1"/>
      <p:bldP spid="4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werden Bundesgesetze beschlossen?“ auf den Seiten 32 bis 33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232</Words>
  <Application>Microsoft Office PowerPoint</Application>
  <PresentationFormat>Bildschirmpräsentation (4:3)</PresentationFormat>
  <Paragraphs>34</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33</cp:revision>
  <dcterms:created xsi:type="dcterms:W3CDTF">2020-01-22T09:57:49Z</dcterms:created>
  <dcterms:modified xsi:type="dcterms:W3CDTF">2020-03-13T13:58:05Z</dcterms:modified>
</cp:coreProperties>
</file>