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3" r:id="rId2"/>
    <p:sldId id="294" r:id="rId3"/>
    <p:sldId id="295" r:id="rId4"/>
    <p:sldId id="296" r:id="rId5"/>
    <p:sldId id="297" r:id="rId6"/>
    <p:sldId id="298" r:id="rId7"/>
    <p:sldId id="300" r:id="rId8"/>
    <p:sldId id="303" r:id="rId9"/>
    <p:sldId id="304" r:id="rId10"/>
    <p:sldId id="305" r:id="rId11"/>
    <p:sldId id="306" r:id="rId12"/>
    <p:sldId id="307" r:id="rId13"/>
    <p:sldId id="308" r:id="rId14"/>
    <p:sldId id="309" r:id="rId15"/>
    <p:sldId id="310" r:id="rId16"/>
    <p:sldId id="292" r:id="rId17"/>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D27034C-B818-2632-30C1-A081DDD928E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F25D34B9-EA8F-2289-0FDB-EE2204458BD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B887980-47FD-4E46-B8EF-04C0FF839CD3}" type="datetimeFigureOut">
              <a:rPr lang="de-AT"/>
              <a:pPr>
                <a:defRPr/>
              </a:pPr>
              <a:t>03.06.2022</a:t>
            </a:fld>
            <a:endParaRPr lang="de-AT"/>
          </a:p>
        </p:txBody>
      </p:sp>
      <p:sp>
        <p:nvSpPr>
          <p:cNvPr id="4" name="Fußzeilenplatzhalter 3">
            <a:extLst>
              <a:ext uri="{FF2B5EF4-FFF2-40B4-BE49-F238E27FC236}">
                <a16:creationId xmlns:a16="http://schemas.microsoft.com/office/drawing/2014/main" id="{279BD484-7F15-9842-83EC-609073144C8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35314D3A-A585-E9CF-355C-B1AD1CAC4D8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B33694D-24E1-40FB-A038-C7A474AB4A44}"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C2323C3-5E56-B40F-A5D6-78EFDBE74A0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B9EB1B8D-4584-069C-95AA-4F1F567EACF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0961EFA-73B8-484A-A466-3EFAE5B98BB7}" type="datetimeFigureOut">
              <a:rPr lang="de-AT"/>
              <a:pPr>
                <a:defRPr/>
              </a:pPr>
              <a:t>03.06.2022</a:t>
            </a:fld>
            <a:endParaRPr lang="de-AT"/>
          </a:p>
        </p:txBody>
      </p:sp>
      <p:sp>
        <p:nvSpPr>
          <p:cNvPr id="4" name="Folienbildplatzhalter 3">
            <a:extLst>
              <a:ext uri="{FF2B5EF4-FFF2-40B4-BE49-F238E27FC236}">
                <a16:creationId xmlns:a16="http://schemas.microsoft.com/office/drawing/2014/main" id="{B57883F7-1219-ED93-D380-55E8CFDFD24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8287230D-C949-3C8D-779C-FD79655FB54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7C41FC83-DBF2-01E8-E0AC-2C51C258FC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B482BACC-5423-6321-9411-E7E3C35387F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8E5631D-47BC-47D9-98F4-152D4C7B377E}"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8336141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323850" y="2060575"/>
            <a:ext cx="8229600" cy="408305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37FE718-2BA6-101B-ACC0-31833588C7D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882DA09D-5B8D-4E2E-A095-343FED78F077}" type="datetimeFigureOut">
              <a:rPr lang="de-AT"/>
              <a:pPr>
                <a:defRPr/>
              </a:pPr>
              <a:t>03.06.2022</a:t>
            </a:fld>
            <a:endParaRPr lang="de-AT"/>
          </a:p>
        </p:txBody>
      </p:sp>
      <p:sp>
        <p:nvSpPr>
          <p:cNvPr id="5" name="Fußzeilenplatzhalter 4">
            <a:extLst>
              <a:ext uri="{FF2B5EF4-FFF2-40B4-BE49-F238E27FC236}">
                <a16:creationId xmlns:a16="http://schemas.microsoft.com/office/drawing/2014/main" id="{DE6D6991-A8A5-EE98-9FDC-8B275A98314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3C720C1-5349-02EE-7558-7DFC22FF5D7E}"/>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659337-2570-4976-8A7C-2B781376EA07}" type="slidenum">
              <a:rPr lang="de-AT" altLang="de-DE"/>
              <a:pPr>
                <a:defRPr/>
              </a:pPr>
              <a:t>‹Nr.›</a:t>
            </a:fld>
            <a:endParaRPr lang="de-AT" altLang="de-DE"/>
          </a:p>
        </p:txBody>
      </p:sp>
    </p:spTree>
    <p:extLst>
      <p:ext uri="{BB962C8B-B14F-4D97-AF65-F5344CB8AC3E}">
        <p14:creationId xmlns:p14="http://schemas.microsoft.com/office/powerpoint/2010/main" val="251756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1CDEF68-BFC2-E3E8-0FE0-C0BC9B6F374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C4E52925-6E46-4554-9E69-A5E263DB601F}" type="datetimeFigureOut">
              <a:rPr lang="de-AT"/>
              <a:pPr>
                <a:defRPr/>
              </a:pPr>
              <a:t>03.06.2022</a:t>
            </a:fld>
            <a:endParaRPr lang="de-AT"/>
          </a:p>
        </p:txBody>
      </p:sp>
      <p:sp>
        <p:nvSpPr>
          <p:cNvPr id="5" name="Fußzeilenplatzhalter 4">
            <a:extLst>
              <a:ext uri="{FF2B5EF4-FFF2-40B4-BE49-F238E27FC236}">
                <a16:creationId xmlns:a16="http://schemas.microsoft.com/office/drawing/2014/main" id="{0627975B-4DDF-B3B5-909D-2332EF137B3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236BF967-B014-0035-230F-213452C77E96}"/>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FE2B151-A83D-449E-8011-D636221796FE}" type="slidenum">
              <a:rPr lang="de-AT" altLang="de-DE"/>
              <a:pPr>
                <a:defRPr/>
              </a:pPr>
              <a:t>‹Nr.›</a:t>
            </a:fld>
            <a:endParaRPr lang="de-AT" altLang="de-DE"/>
          </a:p>
        </p:txBody>
      </p:sp>
    </p:spTree>
    <p:extLst>
      <p:ext uri="{BB962C8B-B14F-4D97-AF65-F5344CB8AC3E}">
        <p14:creationId xmlns:p14="http://schemas.microsoft.com/office/powerpoint/2010/main" val="121764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D2657A21-42AD-2D4A-FB81-D3ECAFE71576}"/>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B1B75AC3-F8C7-4040-9D38-618E730A80B5}" type="datetimeFigureOut">
              <a:rPr lang="de-AT"/>
              <a:pPr>
                <a:defRPr/>
              </a:pPr>
              <a:t>03.06.2022</a:t>
            </a:fld>
            <a:endParaRPr lang="de-AT"/>
          </a:p>
        </p:txBody>
      </p:sp>
      <p:sp>
        <p:nvSpPr>
          <p:cNvPr id="3" name="Fußzeilenplatzhalter 4">
            <a:extLst>
              <a:ext uri="{FF2B5EF4-FFF2-40B4-BE49-F238E27FC236}">
                <a16:creationId xmlns:a16="http://schemas.microsoft.com/office/drawing/2014/main" id="{4A48AFB1-E9C6-F024-49DF-32CED715E01E}"/>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EDB9947B-47EB-B4AF-ADDA-A93B8F9F3BA6}"/>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A0D8A75-9CDB-4C52-B14C-E43F52F40007}" type="slidenum">
              <a:rPr lang="de-AT" altLang="de-DE"/>
              <a:pPr>
                <a:defRPr/>
              </a:pPr>
              <a:t>‹Nr.›</a:t>
            </a:fld>
            <a:endParaRPr lang="de-AT" altLang="de-DE"/>
          </a:p>
        </p:txBody>
      </p:sp>
    </p:spTree>
    <p:extLst>
      <p:ext uri="{BB962C8B-B14F-4D97-AF65-F5344CB8AC3E}">
        <p14:creationId xmlns:p14="http://schemas.microsoft.com/office/powerpoint/2010/main" val="2675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62E21F15-C3EA-791F-0AE4-2C2DB9813998}"/>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2C1F4F23-21D7-4AC8-9B9A-DAB15BFBC993}" type="datetimeFigureOut">
              <a:rPr lang="de-AT"/>
              <a:pPr>
                <a:defRPr/>
              </a:pPr>
              <a:t>03.06.2022</a:t>
            </a:fld>
            <a:endParaRPr lang="de-AT"/>
          </a:p>
        </p:txBody>
      </p:sp>
      <p:sp>
        <p:nvSpPr>
          <p:cNvPr id="5" name="Fußzeilenplatzhalter 4">
            <a:extLst>
              <a:ext uri="{FF2B5EF4-FFF2-40B4-BE49-F238E27FC236}">
                <a16:creationId xmlns:a16="http://schemas.microsoft.com/office/drawing/2014/main" id="{D4F0C98B-774C-3CA5-01D2-B70F26E4F7F1}"/>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4C3301B-7472-A0B7-78E9-6387C8A56261}"/>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B0C9650-C378-4D90-B899-F371A264C499}" type="slidenum">
              <a:rPr lang="de-AT" altLang="de-DE"/>
              <a:pPr>
                <a:defRPr/>
              </a:pPr>
              <a:t>‹Nr.›</a:t>
            </a:fld>
            <a:endParaRPr lang="de-AT" altLang="de-DE"/>
          </a:p>
        </p:txBody>
      </p:sp>
    </p:spTree>
    <p:extLst>
      <p:ext uri="{BB962C8B-B14F-4D97-AF65-F5344CB8AC3E}">
        <p14:creationId xmlns:p14="http://schemas.microsoft.com/office/powerpoint/2010/main" val="241729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DF47E856-0073-7B7D-9628-330F34215FF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675E7222-3211-481C-84AC-18BE021CC616}" type="datetimeFigureOut">
              <a:rPr lang="de-AT"/>
              <a:pPr>
                <a:defRPr/>
              </a:pPr>
              <a:t>03.06.2022</a:t>
            </a:fld>
            <a:endParaRPr lang="de-AT"/>
          </a:p>
        </p:txBody>
      </p:sp>
      <p:sp>
        <p:nvSpPr>
          <p:cNvPr id="6" name="Fußzeilenplatzhalter 4">
            <a:extLst>
              <a:ext uri="{FF2B5EF4-FFF2-40B4-BE49-F238E27FC236}">
                <a16:creationId xmlns:a16="http://schemas.microsoft.com/office/drawing/2014/main" id="{44F06FFC-8B5A-CBEB-2567-41DC80DA36DA}"/>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86388F3-2059-52D1-C2F1-C7718BEDE00F}"/>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177087-FF78-465A-AD47-3746342C87B9}" type="slidenum">
              <a:rPr lang="de-AT" altLang="de-DE"/>
              <a:pPr>
                <a:defRPr/>
              </a:pPr>
              <a:t>‹Nr.›</a:t>
            </a:fld>
            <a:endParaRPr lang="de-AT" altLang="de-DE"/>
          </a:p>
        </p:txBody>
      </p:sp>
    </p:spTree>
    <p:extLst>
      <p:ext uri="{BB962C8B-B14F-4D97-AF65-F5344CB8AC3E}">
        <p14:creationId xmlns:p14="http://schemas.microsoft.com/office/powerpoint/2010/main" val="47488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62F5DE88-9F24-D175-BE67-3D436EB357EB}"/>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8FC42BB8-6D22-445D-9152-9959D6142A56}" type="datetimeFigureOut">
              <a:rPr lang="de-AT"/>
              <a:pPr>
                <a:defRPr/>
              </a:pPr>
              <a:t>03.06.2022</a:t>
            </a:fld>
            <a:endParaRPr lang="de-AT"/>
          </a:p>
        </p:txBody>
      </p:sp>
      <p:sp>
        <p:nvSpPr>
          <p:cNvPr id="8" name="Fußzeilenplatzhalter 4">
            <a:extLst>
              <a:ext uri="{FF2B5EF4-FFF2-40B4-BE49-F238E27FC236}">
                <a16:creationId xmlns:a16="http://schemas.microsoft.com/office/drawing/2014/main" id="{DE023D8E-76A5-6E9E-A51B-8B3BA656E62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F74045D8-EBD9-8C5B-1C10-1B264E037262}"/>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02FFB7A-07C3-4FB4-9E6B-3575DE153821}" type="slidenum">
              <a:rPr lang="de-AT" altLang="de-DE"/>
              <a:pPr>
                <a:defRPr/>
              </a:pPr>
              <a:t>‹Nr.›</a:t>
            </a:fld>
            <a:endParaRPr lang="de-AT" altLang="de-DE"/>
          </a:p>
        </p:txBody>
      </p:sp>
    </p:spTree>
    <p:extLst>
      <p:ext uri="{BB962C8B-B14F-4D97-AF65-F5344CB8AC3E}">
        <p14:creationId xmlns:p14="http://schemas.microsoft.com/office/powerpoint/2010/main" val="195797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B321B490-2DA5-82A0-E172-F7E73BAB758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84DD9AA-ED86-4490-9F52-3FC017BAC139}" type="datetimeFigureOut">
              <a:rPr lang="de-AT"/>
              <a:pPr>
                <a:defRPr/>
              </a:pPr>
              <a:t>03.06.2022</a:t>
            </a:fld>
            <a:endParaRPr lang="de-AT"/>
          </a:p>
        </p:txBody>
      </p:sp>
      <p:sp>
        <p:nvSpPr>
          <p:cNvPr id="4" name="Fußzeilenplatzhalter 4">
            <a:extLst>
              <a:ext uri="{FF2B5EF4-FFF2-40B4-BE49-F238E27FC236}">
                <a16:creationId xmlns:a16="http://schemas.microsoft.com/office/drawing/2014/main" id="{207E7802-3035-503F-05D3-021CB72C2474}"/>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1AC35A98-3244-747C-6606-10E5277CCD9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7C0D716-DE6C-406A-A83B-EC1511CDA959}" type="slidenum">
              <a:rPr lang="de-AT" altLang="de-DE"/>
              <a:pPr>
                <a:defRPr/>
              </a:pPr>
              <a:t>‹Nr.›</a:t>
            </a:fld>
            <a:endParaRPr lang="de-AT" altLang="de-DE"/>
          </a:p>
        </p:txBody>
      </p:sp>
    </p:spTree>
    <p:extLst>
      <p:ext uri="{BB962C8B-B14F-4D97-AF65-F5344CB8AC3E}">
        <p14:creationId xmlns:p14="http://schemas.microsoft.com/office/powerpoint/2010/main" val="111171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81F5C611-B042-12EB-17D6-D53C81A19DF3}"/>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2FD2A28B-59BD-4981-9340-278C868A37FF}" type="datetimeFigureOut">
              <a:rPr lang="de-AT"/>
              <a:pPr>
                <a:defRPr/>
              </a:pPr>
              <a:t>03.06.2022</a:t>
            </a:fld>
            <a:endParaRPr lang="de-AT"/>
          </a:p>
        </p:txBody>
      </p:sp>
      <p:sp>
        <p:nvSpPr>
          <p:cNvPr id="3" name="Fußzeilenplatzhalter 4">
            <a:extLst>
              <a:ext uri="{FF2B5EF4-FFF2-40B4-BE49-F238E27FC236}">
                <a16:creationId xmlns:a16="http://schemas.microsoft.com/office/drawing/2014/main" id="{8B594AC1-6FC1-E019-01F8-EF418103EB23}"/>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657AC899-A245-B5AE-682B-3871F515143F}"/>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095A028-66A0-4CEC-A9D5-F3C7A17EF977}" type="slidenum">
              <a:rPr lang="de-AT" altLang="de-DE"/>
              <a:pPr>
                <a:defRPr/>
              </a:pPr>
              <a:t>‹Nr.›</a:t>
            </a:fld>
            <a:endParaRPr lang="de-AT" altLang="de-DE"/>
          </a:p>
        </p:txBody>
      </p:sp>
    </p:spTree>
    <p:extLst>
      <p:ext uri="{BB962C8B-B14F-4D97-AF65-F5344CB8AC3E}">
        <p14:creationId xmlns:p14="http://schemas.microsoft.com/office/powerpoint/2010/main" val="401376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50924DB9-1208-9320-F79E-44F974DEFDBB}"/>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4A496B8-554E-45AD-BF20-BA18EB47A38D}" type="datetimeFigureOut">
              <a:rPr lang="de-AT"/>
              <a:pPr>
                <a:defRPr/>
              </a:pPr>
              <a:t>03.06.2022</a:t>
            </a:fld>
            <a:endParaRPr lang="de-AT"/>
          </a:p>
        </p:txBody>
      </p:sp>
      <p:sp>
        <p:nvSpPr>
          <p:cNvPr id="6" name="Fußzeilenplatzhalter 4">
            <a:extLst>
              <a:ext uri="{FF2B5EF4-FFF2-40B4-BE49-F238E27FC236}">
                <a16:creationId xmlns:a16="http://schemas.microsoft.com/office/drawing/2014/main" id="{F4BF9298-8CEC-1E54-A9E8-5E48A5FA0B5A}"/>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0EFB0E5C-E625-4453-C9BB-38496E039647}"/>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7D3E82-50D5-4FC3-A45D-E9F334209938}" type="slidenum">
              <a:rPr lang="de-AT" altLang="de-DE"/>
              <a:pPr>
                <a:defRPr/>
              </a:pPr>
              <a:t>‹Nr.›</a:t>
            </a:fld>
            <a:endParaRPr lang="de-AT" altLang="de-DE"/>
          </a:p>
        </p:txBody>
      </p:sp>
    </p:spTree>
    <p:extLst>
      <p:ext uri="{BB962C8B-B14F-4D97-AF65-F5344CB8AC3E}">
        <p14:creationId xmlns:p14="http://schemas.microsoft.com/office/powerpoint/2010/main" val="48616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DDBE075-6FA9-8507-BD8B-CF893770FAD1}"/>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51B05D81-C030-46C7-80D6-B964E164072F}" type="datetimeFigureOut">
              <a:rPr lang="de-AT"/>
              <a:pPr>
                <a:defRPr/>
              </a:pPr>
              <a:t>03.06.2022</a:t>
            </a:fld>
            <a:endParaRPr lang="de-AT"/>
          </a:p>
        </p:txBody>
      </p:sp>
      <p:sp>
        <p:nvSpPr>
          <p:cNvPr id="6" name="Fußzeilenplatzhalter 4">
            <a:extLst>
              <a:ext uri="{FF2B5EF4-FFF2-40B4-BE49-F238E27FC236}">
                <a16:creationId xmlns:a16="http://schemas.microsoft.com/office/drawing/2014/main" id="{8845AA48-445D-ADEA-790A-03338DFA7D72}"/>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EDDC894E-5242-9639-3AA1-FFDD5B603AF5}"/>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A6B820A-58FC-4370-9B04-56E642E06756}" type="slidenum">
              <a:rPr lang="de-AT" altLang="de-DE"/>
              <a:pPr>
                <a:defRPr/>
              </a:pPr>
              <a:t>‹Nr.›</a:t>
            </a:fld>
            <a:endParaRPr lang="de-AT" altLang="de-DE"/>
          </a:p>
        </p:txBody>
      </p:sp>
    </p:spTree>
    <p:extLst>
      <p:ext uri="{BB962C8B-B14F-4D97-AF65-F5344CB8AC3E}">
        <p14:creationId xmlns:p14="http://schemas.microsoft.com/office/powerpoint/2010/main" val="288629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2">
            <a:extLst>
              <a:ext uri="{FF2B5EF4-FFF2-40B4-BE49-F238E27FC236}">
                <a16:creationId xmlns:a16="http://schemas.microsoft.com/office/drawing/2014/main" id="{D6FBC798-35A1-3289-EC6A-31B97359892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platzhalter 1">
            <a:extLst>
              <a:ext uri="{FF2B5EF4-FFF2-40B4-BE49-F238E27FC236}">
                <a16:creationId xmlns:a16="http://schemas.microsoft.com/office/drawing/2014/main" id="{93A092E9-A50D-79F3-F9C4-20A6BD221FA4}"/>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3" name="Textplatzhalter 2">
            <a:extLst>
              <a:ext uri="{FF2B5EF4-FFF2-40B4-BE49-F238E27FC236}">
                <a16:creationId xmlns:a16="http://schemas.microsoft.com/office/drawing/2014/main" id="{70ACF7EF-2A3B-13AF-AD95-DE57F64BB6DA}"/>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14" name="Datumsplatzhalter 3">
            <a:extLst>
              <a:ext uri="{FF2B5EF4-FFF2-40B4-BE49-F238E27FC236}">
                <a16:creationId xmlns:a16="http://schemas.microsoft.com/office/drawing/2014/main" id="{6235D072-548A-D7D8-83EF-3BDEBC2504A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FA8F9E1-A9D3-4020-8D0B-2766FD384559}" type="datetimeFigureOut">
              <a:rPr lang="de-AT"/>
              <a:pPr>
                <a:defRPr/>
              </a:pPr>
              <a:t>03.06.2022</a:t>
            </a:fld>
            <a:endParaRPr lang="de-AT"/>
          </a:p>
        </p:txBody>
      </p:sp>
      <p:sp>
        <p:nvSpPr>
          <p:cNvPr id="15" name="Fußzeilenplatzhalter 4">
            <a:extLst>
              <a:ext uri="{FF2B5EF4-FFF2-40B4-BE49-F238E27FC236}">
                <a16:creationId xmlns:a16="http://schemas.microsoft.com/office/drawing/2014/main" id="{00F83731-4069-61B6-F4DA-A080F343069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16" name="Foliennummernplatzhalter 5">
            <a:extLst>
              <a:ext uri="{FF2B5EF4-FFF2-40B4-BE49-F238E27FC236}">
                <a16:creationId xmlns:a16="http://schemas.microsoft.com/office/drawing/2014/main" id="{E89B441B-52CE-1537-C0B6-46B6F188ED4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3FE8716-8B1F-4FE4-BAEB-D4EEFA34225D}" type="slidenum">
              <a:rPr lang="de-AT" altLang="de-DE"/>
              <a:pPr>
                <a:defRPr/>
              </a:pPr>
              <a:t>‹Nr.›</a:t>
            </a:fld>
            <a:endParaRPr lang="de-AT" altLang="de-DE"/>
          </a:p>
        </p:txBody>
      </p:sp>
      <p:pic>
        <p:nvPicPr>
          <p:cNvPr id="17" name="Picture 19">
            <a:extLst>
              <a:ext uri="{FF2B5EF4-FFF2-40B4-BE49-F238E27FC236}">
                <a16:creationId xmlns:a16="http://schemas.microsoft.com/office/drawing/2014/main" id="{8B457ED3-B1CA-3AD6-A51C-4E87AF009C7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D7F8DBD9-A3AC-D2F4-8E38-2E0DAB860757}"/>
              </a:ext>
            </a:extLst>
          </p:cNvPr>
          <p:cNvPicPr preferRelativeResize="0">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hteck 21">
            <a:extLst>
              <a:ext uri="{FF2B5EF4-FFF2-40B4-BE49-F238E27FC236}">
                <a16:creationId xmlns:a16="http://schemas.microsoft.com/office/drawing/2014/main" id="{89166E4A-A949-D996-938D-1866B1277723}"/>
              </a:ext>
            </a:extLst>
          </p:cNvPr>
          <p:cNvSpPr>
            <a:spLocks noChangeArrowheads="1"/>
          </p:cNvSpPr>
          <p:nvPr userDrawn="1"/>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0" name="Picture 13" descr="I:\500-vs_hs\Aushilfen\___Carina\Unterwegs\uw1_schriftzug_weiss.gif">
            <a:extLst>
              <a:ext uri="{FF2B5EF4-FFF2-40B4-BE49-F238E27FC236}">
                <a16:creationId xmlns:a16="http://schemas.microsoft.com/office/drawing/2014/main" id="{3FAF421A-561F-E8DC-6902-949FD986443D}"/>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5"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a:extLst>
              <a:ext uri="{FF2B5EF4-FFF2-40B4-BE49-F238E27FC236}">
                <a16:creationId xmlns:a16="http://schemas.microsoft.com/office/drawing/2014/main" id="{B06823B0-F199-9864-8FC5-34C0DA815FFC}"/>
              </a:ext>
            </a:extLst>
          </p:cNvPr>
          <p:cNvSpPr txBox="1">
            <a:spLocks noChangeArrowheads="1"/>
          </p:cNvSpPr>
          <p:nvPr/>
        </p:nvSpPr>
        <p:spPr bwMode="auto">
          <a:xfrm>
            <a:off x="1692275" y="2238375"/>
            <a:ext cx="568801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de-DE" altLang="de-DE" sz="6000" b="1" dirty="0">
                <a:solidFill>
                  <a:srgbClr val="333333"/>
                </a:solidFill>
                <a:latin typeface="Syntax LT Std" pitchFamily="34" charset="0"/>
              </a:rPr>
              <a:t>Bildergalerie:</a:t>
            </a:r>
          </a:p>
          <a:p>
            <a:pPr algn="ctr" eaLnBrk="1" hangingPunct="1">
              <a:spcBef>
                <a:spcPct val="50000"/>
              </a:spcBef>
            </a:pPr>
            <a:r>
              <a:rPr lang="de-DE" altLang="de-DE" sz="6000" b="1" dirty="0">
                <a:solidFill>
                  <a:srgbClr val="333333"/>
                </a:solidFill>
                <a:latin typeface="Syntax LT Std" pitchFamily="34" charset="0"/>
              </a:rPr>
              <a:t>Menschen in der Wüste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35">
            <a:extLst>
              <a:ext uri="{FF2B5EF4-FFF2-40B4-BE49-F238E27FC236}">
                <a16:creationId xmlns:a16="http://schemas.microsoft.com/office/drawing/2014/main" id="{AD67F4D7-C15D-F645-D4A5-57A12E8E83D9}"/>
              </a:ext>
            </a:extLst>
          </p:cNvPr>
          <p:cNvSpPr>
            <a:spLocks noChangeArrowheads="1"/>
          </p:cNvSpPr>
          <p:nvPr/>
        </p:nvSpPr>
        <p:spPr bwMode="auto">
          <a:xfrm>
            <a:off x="5508625" y="4435475"/>
            <a:ext cx="3024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3043238" algn="l"/>
              </a:tabLst>
              <a:defRPr>
                <a:solidFill>
                  <a:schemeClr val="tx1"/>
                </a:solidFill>
                <a:latin typeface="Calibri" panose="020F0502020204030204" pitchFamily="34" charset="0"/>
                <a:cs typeface="Arial" panose="020B0604020202020204" pitchFamily="34" charset="0"/>
              </a:defRPr>
            </a:lvl1pPr>
            <a:lvl2pPr marL="742950" indent="-285750">
              <a:tabLst>
                <a:tab pos="3043238" algn="l"/>
              </a:tabLst>
              <a:defRPr>
                <a:solidFill>
                  <a:schemeClr val="tx1"/>
                </a:solidFill>
                <a:latin typeface="Calibri" panose="020F0502020204030204" pitchFamily="34" charset="0"/>
                <a:cs typeface="Arial" panose="020B0604020202020204" pitchFamily="34" charset="0"/>
              </a:defRPr>
            </a:lvl2pPr>
            <a:lvl3pPr marL="1143000" indent="-228600">
              <a:tabLst>
                <a:tab pos="3043238" algn="l"/>
              </a:tabLst>
              <a:defRPr>
                <a:solidFill>
                  <a:schemeClr val="tx1"/>
                </a:solidFill>
                <a:latin typeface="Calibri" panose="020F0502020204030204" pitchFamily="34" charset="0"/>
                <a:cs typeface="Arial" panose="020B0604020202020204" pitchFamily="34" charset="0"/>
              </a:defRPr>
            </a:lvl3pPr>
            <a:lvl4pPr marL="1600200" indent="-228600">
              <a:tabLst>
                <a:tab pos="3043238" algn="l"/>
              </a:tabLst>
              <a:defRPr>
                <a:solidFill>
                  <a:schemeClr val="tx1"/>
                </a:solidFill>
                <a:latin typeface="Calibri" panose="020F0502020204030204" pitchFamily="34" charset="0"/>
                <a:cs typeface="Arial" panose="020B0604020202020204" pitchFamily="34" charset="0"/>
              </a:defRPr>
            </a:lvl4pPr>
            <a:lvl5pPr marL="2057400" indent="-228600">
              <a:tabLst>
                <a:tab pos="304323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04323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04323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04323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043238" algn="l"/>
              </a:tabLs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Wohnhöhlen in der Wüste (Troglodyten)</a:t>
            </a:r>
          </a:p>
          <a:p>
            <a:pPr eaLnBrk="1" hangingPunct="1"/>
            <a:r>
              <a:rPr lang="de-AT" altLang="de-DE" sz="1400">
                <a:solidFill>
                  <a:srgbClr val="000000"/>
                </a:solidFill>
                <a:latin typeface="Arial" panose="020B0604020202020204" pitchFamily="34" charset="0"/>
              </a:rPr>
              <a:t>Vor vielen, vielen Jahren haben Bewohnerinnen und Bewohner der Wüste Wohnhöhlen ins Gestein geschlagen. Diese Höhlen sind auch bei größter Hitze angenehm kühl. </a:t>
            </a:r>
            <a:br>
              <a:rPr lang="de-AT" altLang="de-DE" sz="1400">
                <a:solidFill>
                  <a:srgbClr val="000000"/>
                </a:solidFill>
                <a:latin typeface="Arial" panose="020B0604020202020204" pitchFamily="34" charset="0"/>
              </a:rPr>
            </a:br>
            <a:r>
              <a:rPr lang="de-AT" altLang="de-DE" sz="1400">
                <a:solidFill>
                  <a:srgbClr val="000000"/>
                </a:solidFill>
                <a:latin typeface="Arial" panose="020B0604020202020204" pitchFamily="34" charset="0"/>
              </a:rPr>
              <a:t>In Nebenhöhlen wurden die Lebensmittel aufbewahrt.</a:t>
            </a:r>
            <a:endParaRPr lang="de-DE" altLang="de-DE" sz="1400">
              <a:solidFill>
                <a:srgbClr val="000000"/>
              </a:solidFill>
              <a:latin typeface="Arial" panose="020B0604020202020204" pitchFamily="34" charset="0"/>
            </a:endParaRPr>
          </a:p>
        </p:txBody>
      </p:sp>
      <p:pic>
        <p:nvPicPr>
          <p:cNvPr id="17411" name="Grafik 1">
            <a:extLst>
              <a:ext uri="{FF2B5EF4-FFF2-40B4-BE49-F238E27FC236}">
                <a16:creationId xmlns:a16="http://schemas.microsoft.com/office/drawing/2014/main" id="{AC88FA1A-5063-7F29-B1DF-C0A301C8EFC2}"/>
              </a:ext>
            </a:extLst>
          </p:cNvPr>
          <p:cNvPicPr>
            <a:picLocks noChangeAspect="1"/>
          </p:cNvPicPr>
          <p:nvPr/>
        </p:nvPicPr>
        <p:blipFill>
          <a:blip r:embed="rId2">
            <a:extLst>
              <a:ext uri="{28A0092B-C50C-407E-A947-70E740481C1C}">
                <a14:useLocalDpi xmlns:a14="http://schemas.microsoft.com/office/drawing/2010/main" val="0"/>
              </a:ext>
            </a:extLst>
          </a:blip>
          <a:srcRect t="18001" b="1646"/>
          <a:stretch>
            <a:fillRect/>
          </a:stretch>
        </p:blipFill>
        <p:spPr bwMode="auto">
          <a:xfrm>
            <a:off x="611188" y="692150"/>
            <a:ext cx="4681537"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eck 35">
            <a:extLst>
              <a:ext uri="{FF2B5EF4-FFF2-40B4-BE49-F238E27FC236}">
                <a16:creationId xmlns:a16="http://schemas.microsoft.com/office/drawing/2014/main" id="{B4F490D9-D51D-02B7-3F05-8450FC3B7A01}"/>
              </a:ext>
            </a:extLst>
          </p:cNvPr>
          <p:cNvSpPr>
            <a:spLocks noChangeArrowheads="1"/>
          </p:cNvSpPr>
          <p:nvPr/>
        </p:nvSpPr>
        <p:spPr bwMode="auto">
          <a:xfrm>
            <a:off x="595313" y="5737225"/>
            <a:ext cx="74898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Befestigte verlassene Siedlung</a:t>
            </a:r>
          </a:p>
          <a:p>
            <a:pPr eaLnBrk="1" hangingPunct="1"/>
            <a:r>
              <a:rPr lang="de-AT" altLang="de-DE" sz="1400">
                <a:solidFill>
                  <a:srgbClr val="000000"/>
                </a:solidFill>
                <a:latin typeface="Arial" panose="020B0604020202020204" pitchFamily="34" charset="0"/>
              </a:rPr>
              <a:t>Zum Schutz vor Überfällen bauten Menschen in der Wüste Mauern um ihre Siedlungen. </a:t>
            </a:r>
            <a:br>
              <a:rPr lang="de-AT" altLang="de-DE" sz="1400">
                <a:solidFill>
                  <a:srgbClr val="000000"/>
                </a:solidFill>
                <a:latin typeface="Arial" panose="020B0604020202020204" pitchFamily="34" charset="0"/>
              </a:rPr>
            </a:br>
            <a:r>
              <a:rPr lang="de-AT" altLang="de-DE" sz="1400">
                <a:solidFill>
                  <a:srgbClr val="000000"/>
                </a:solidFill>
                <a:latin typeface="Arial" panose="020B0604020202020204" pitchFamily="34" charset="0"/>
              </a:rPr>
              <a:t>Innerhalb der Mauern wurden die Wohnhäuser aus Stein errichtet. Heute ist diese befestigte Siedlung nicht mehr bewohnt. Die Menschen leben nun bequemer in Städten.</a:t>
            </a:r>
            <a:endParaRPr lang="de-DE" altLang="de-DE" sz="1400">
              <a:solidFill>
                <a:srgbClr val="000000"/>
              </a:solidFill>
              <a:latin typeface="Arial" panose="020B0604020202020204" pitchFamily="34" charset="0"/>
            </a:endParaRPr>
          </a:p>
        </p:txBody>
      </p:sp>
      <p:pic>
        <p:nvPicPr>
          <p:cNvPr id="18435" name="Grafik 1">
            <a:extLst>
              <a:ext uri="{FF2B5EF4-FFF2-40B4-BE49-F238E27FC236}">
                <a16:creationId xmlns:a16="http://schemas.microsoft.com/office/drawing/2014/main" id="{E287436A-5E1F-65DF-57F0-76B3A674F3AD}"/>
              </a:ext>
            </a:extLst>
          </p:cNvPr>
          <p:cNvPicPr>
            <a:picLocks noChangeAspect="1"/>
          </p:cNvPicPr>
          <p:nvPr/>
        </p:nvPicPr>
        <p:blipFill>
          <a:blip r:embed="rId2">
            <a:extLst>
              <a:ext uri="{28A0092B-C50C-407E-A947-70E740481C1C}">
                <a14:useLocalDpi xmlns:a14="http://schemas.microsoft.com/office/drawing/2010/main" val="0"/>
              </a:ext>
            </a:extLst>
          </a:blip>
          <a:srcRect t="5269" b="1598"/>
          <a:stretch>
            <a:fillRect/>
          </a:stretch>
        </p:blipFill>
        <p:spPr bwMode="auto">
          <a:xfrm>
            <a:off x="595313" y="692150"/>
            <a:ext cx="80264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35">
            <a:extLst>
              <a:ext uri="{FF2B5EF4-FFF2-40B4-BE49-F238E27FC236}">
                <a16:creationId xmlns:a16="http://schemas.microsoft.com/office/drawing/2014/main" id="{5476C825-C68B-9F89-0211-785CC358C634}"/>
              </a:ext>
            </a:extLst>
          </p:cNvPr>
          <p:cNvSpPr>
            <a:spLocks noChangeArrowheads="1"/>
          </p:cNvSpPr>
          <p:nvPr/>
        </p:nvSpPr>
        <p:spPr bwMode="auto">
          <a:xfrm>
            <a:off x="566738" y="5718175"/>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Schutz vor der Wüste</a:t>
            </a:r>
          </a:p>
          <a:p>
            <a:pPr eaLnBrk="1" hangingPunct="1"/>
            <a:r>
              <a:rPr lang="de-AT" altLang="de-DE" sz="1400">
                <a:solidFill>
                  <a:srgbClr val="000000"/>
                </a:solidFill>
                <a:latin typeface="Arial" panose="020B0604020202020204" pitchFamily="34" charset="0"/>
              </a:rPr>
              <a:t>Durch Sandstürme und falsche Bewirtschaftung von Böden kann sich die Wüste weiter ausbreiten. Die abgebildeten Matten befestigen den Sand. Sie bremsen den Wind ab und schützen das dahinter liegende Land ein wenig.</a:t>
            </a:r>
            <a:endParaRPr lang="de-DE" altLang="de-DE" sz="1400">
              <a:solidFill>
                <a:srgbClr val="000000"/>
              </a:solidFill>
              <a:latin typeface="Arial" panose="020B0604020202020204" pitchFamily="34" charset="0"/>
            </a:endParaRPr>
          </a:p>
        </p:txBody>
      </p:sp>
      <p:pic>
        <p:nvPicPr>
          <p:cNvPr id="19459" name="Grafik 1">
            <a:extLst>
              <a:ext uri="{FF2B5EF4-FFF2-40B4-BE49-F238E27FC236}">
                <a16:creationId xmlns:a16="http://schemas.microsoft.com/office/drawing/2014/main" id="{64970FBA-4E37-8178-A3B1-2326B8AA903F}"/>
              </a:ext>
            </a:extLst>
          </p:cNvPr>
          <p:cNvPicPr>
            <a:picLocks noChangeAspect="1"/>
          </p:cNvPicPr>
          <p:nvPr/>
        </p:nvPicPr>
        <p:blipFill>
          <a:blip r:embed="rId2">
            <a:extLst>
              <a:ext uri="{28A0092B-C50C-407E-A947-70E740481C1C}">
                <a14:useLocalDpi xmlns:a14="http://schemas.microsoft.com/office/drawing/2010/main" val="0"/>
              </a:ext>
            </a:extLst>
          </a:blip>
          <a:srcRect l="7497" t="12701"/>
          <a:stretch>
            <a:fillRect/>
          </a:stretch>
        </p:blipFill>
        <p:spPr bwMode="auto">
          <a:xfrm>
            <a:off x="611188" y="692150"/>
            <a:ext cx="7964487"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35">
            <a:extLst>
              <a:ext uri="{FF2B5EF4-FFF2-40B4-BE49-F238E27FC236}">
                <a16:creationId xmlns:a16="http://schemas.microsoft.com/office/drawing/2014/main" id="{1324FE64-7936-9C7A-4C26-16B1C4C1427C}"/>
              </a:ext>
            </a:extLst>
          </p:cNvPr>
          <p:cNvSpPr>
            <a:spLocks noChangeArrowheads="1"/>
          </p:cNvSpPr>
          <p:nvPr/>
        </p:nvSpPr>
        <p:spPr bwMode="auto">
          <a:xfrm>
            <a:off x="593725" y="5727700"/>
            <a:ext cx="79708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Tröpfchenbewässerung</a:t>
            </a:r>
          </a:p>
          <a:p>
            <a:pPr eaLnBrk="1" hangingPunct="1"/>
            <a:r>
              <a:rPr lang="de-AT" altLang="de-DE" sz="1400">
                <a:solidFill>
                  <a:srgbClr val="000000"/>
                </a:solidFill>
                <a:latin typeface="Arial" panose="020B0604020202020204" pitchFamily="34" charset="0"/>
              </a:rPr>
              <a:t>Durch die schwarzen Schläuche fließt Wasser. In den Schläuchen wurden bei der Pflanze kleine Löcher gemacht, daher wird nur die Pflanze bewässert und nicht das umliegende Gebiet. So kann viel Wasser gespart werden und die Pflanzen wachsen besser.</a:t>
            </a:r>
            <a:endParaRPr lang="de-DE" altLang="de-DE" sz="1400">
              <a:solidFill>
                <a:srgbClr val="000000"/>
              </a:solidFill>
              <a:latin typeface="Arial" panose="020B0604020202020204" pitchFamily="34" charset="0"/>
            </a:endParaRPr>
          </a:p>
        </p:txBody>
      </p:sp>
      <p:pic>
        <p:nvPicPr>
          <p:cNvPr id="20483" name="Grafik 2">
            <a:extLst>
              <a:ext uri="{FF2B5EF4-FFF2-40B4-BE49-F238E27FC236}">
                <a16:creationId xmlns:a16="http://schemas.microsoft.com/office/drawing/2014/main" id="{3CC0DDF7-D3E5-D57E-B085-B07DCF36DE4A}"/>
              </a:ext>
            </a:extLst>
          </p:cNvPr>
          <p:cNvPicPr>
            <a:picLocks noChangeAspect="1"/>
          </p:cNvPicPr>
          <p:nvPr/>
        </p:nvPicPr>
        <p:blipFill>
          <a:blip r:embed="rId2">
            <a:extLst>
              <a:ext uri="{28A0092B-C50C-407E-A947-70E740481C1C}">
                <a14:useLocalDpi xmlns:a14="http://schemas.microsoft.com/office/drawing/2010/main" val="0"/>
              </a:ext>
            </a:extLst>
          </a:blip>
          <a:srcRect t="14677" r="10461"/>
          <a:stretch>
            <a:fillRect/>
          </a:stretch>
        </p:blipFill>
        <p:spPr bwMode="auto">
          <a:xfrm>
            <a:off x="611188" y="658813"/>
            <a:ext cx="7953375"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35">
            <a:extLst>
              <a:ext uri="{FF2B5EF4-FFF2-40B4-BE49-F238E27FC236}">
                <a16:creationId xmlns:a16="http://schemas.microsoft.com/office/drawing/2014/main" id="{0B2FA24F-9150-32D7-7286-DAFFA4C710A7}"/>
              </a:ext>
            </a:extLst>
          </p:cNvPr>
          <p:cNvSpPr>
            <a:spLocks noChangeArrowheads="1"/>
          </p:cNvSpPr>
          <p:nvPr/>
        </p:nvSpPr>
        <p:spPr bwMode="auto">
          <a:xfrm>
            <a:off x="593725" y="5707063"/>
            <a:ext cx="7962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Sandpflug</a:t>
            </a:r>
          </a:p>
          <a:p>
            <a:pPr eaLnBrk="1" hangingPunct="1"/>
            <a:r>
              <a:rPr lang="de-AT" altLang="de-DE" sz="1400">
                <a:solidFill>
                  <a:srgbClr val="000000"/>
                </a:solidFill>
                <a:latin typeface="Arial" panose="020B0604020202020204" pitchFamily="34" charset="0"/>
              </a:rPr>
              <a:t>Straßen durch die Wüste werden manchmal durch Sandstürme mit Sand verlegt und dadurch unpassierbar. Dann können keine Autos mehr fahren. Mit diesem Sandräumgerät kann die Straße schnell wieder frei gemacht werden. </a:t>
            </a:r>
            <a:endParaRPr lang="de-DE" altLang="de-DE" sz="1400">
              <a:solidFill>
                <a:srgbClr val="000000"/>
              </a:solidFill>
              <a:latin typeface="Arial" panose="020B0604020202020204" pitchFamily="34" charset="0"/>
            </a:endParaRPr>
          </a:p>
        </p:txBody>
      </p:sp>
      <p:pic>
        <p:nvPicPr>
          <p:cNvPr id="21507" name="Grafik 1">
            <a:extLst>
              <a:ext uri="{FF2B5EF4-FFF2-40B4-BE49-F238E27FC236}">
                <a16:creationId xmlns:a16="http://schemas.microsoft.com/office/drawing/2014/main" id="{C70935A7-7A3B-8491-00A1-FF783A906E69}"/>
              </a:ext>
            </a:extLst>
          </p:cNvPr>
          <p:cNvPicPr>
            <a:picLocks noChangeAspect="1"/>
          </p:cNvPicPr>
          <p:nvPr/>
        </p:nvPicPr>
        <p:blipFill>
          <a:blip r:embed="rId2">
            <a:extLst>
              <a:ext uri="{28A0092B-C50C-407E-A947-70E740481C1C}">
                <a14:useLocalDpi xmlns:a14="http://schemas.microsoft.com/office/drawing/2010/main" val="0"/>
              </a:ext>
            </a:extLst>
          </a:blip>
          <a:srcRect l="16948" t="9985" r="14932" b="25159"/>
          <a:stretch>
            <a:fillRect/>
          </a:stretch>
        </p:blipFill>
        <p:spPr bwMode="auto">
          <a:xfrm>
            <a:off x="611188" y="663575"/>
            <a:ext cx="79184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hteck 35">
            <a:extLst>
              <a:ext uri="{FF2B5EF4-FFF2-40B4-BE49-F238E27FC236}">
                <a16:creationId xmlns:a16="http://schemas.microsoft.com/office/drawing/2014/main" id="{60FE75C2-1BAE-5620-D07B-40D47F3A9FDC}"/>
              </a:ext>
            </a:extLst>
          </p:cNvPr>
          <p:cNvSpPr>
            <a:spLocks noChangeArrowheads="1"/>
          </p:cNvSpPr>
          <p:nvPr/>
        </p:nvSpPr>
        <p:spPr bwMode="auto">
          <a:xfrm>
            <a:off x="595313" y="5715000"/>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Kampf gegen die Ausbreitung der Wüste</a:t>
            </a:r>
          </a:p>
          <a:p>
            <a:pPr eaLnBrk="1" hangingPunct="1"/>
            <a:r>
              <a:rPr lang="de-AT" altLang="de-DE" sz="1400">
                <a:solidFill>
                  <a:srgbClr val="000000"/>
                </a:solidFill>
                <a:latin typeface="Arial" panose="020B0604020202020204" pitchFamily="34" charset="0"/>
              </a:rPr>
              <a:t>Am Rand der Wüste müssen die Menschen gegen die Ausbreitung der Wüste kämpfen.</a:t>
            </a:r>
          </a:p>
          <a:p>
            <a:pPr eaLnBrk="1" hangingPunct="1"/>
            <a:r>
              <a:rPr lang="de-AT" altLang="de-DE" sz="1400">
                <a:solidFill>
                  <a:srgbClr val="000000"/>
                </a:solidFill>
                <a:latin typeface="Arial" panose="020B0604020202020204" pitchFamily="34" charset="0"/>
              </a:rPr>
              <a:t>Das gelingt auch durch eine Bepflanzung und Pflege dieser Gebiete. Bäume, Sträucher und andere Pflanzen erschweren die Verwehung von Sand.</a:t>
            </a:r>
            <a:endParaRPr lang="de-DE" altLang="de-DE" sz="1400">
              <a:solidFill>
                <a:srgbClr val="000000"/>
              </a:solidFill>
              <a:latin typeface="Arial" panose="020B0604020202020204" pitchFamily="34" charset="0"/>
            </a:endParaRPr>
          </a:p>
        </p:txBody>
      </p:sp>
      <p:pic>
        <p:nvPicPr>
          <p:cNvPr id="22531" name="Grafik 2">
            <a:extLst>
              <a:ext uri="{FF2B5EF4-FFF2-40B4-BE49-F238E27FC236}">
                <a16:creationId xmlns:a16="http://schemas.microsoft.com/office/drawing/2014/main" id="{D58F304B-8CD4-2219-9845-E555A5C2B5DE}"/>
              </a:ext>
            </a:extLst>
          </p:cNvPr>
          <p:cNvPicPr>
            <a:picLocks noChangeAspect="1"/>
          </p:cNvPicPr>
          <p:nvPr/>
        </p:nvPicPr>
        <p:blipFill>
          <a:blip r:embed="rId2">
            <a:extLst>
              <a:ext uri="{28A0092B-C50C-407E-A947-70E740481C1C}">
                <a14:useLocalDpi xmlns:a14="http://schemas.microsoft.com/office/drawing/2010/main" val="0"/>
              </a:ext>
            </a:extLst>
          </a:blip>
          <a:srcRect l="2956" b="7553"/>
          <a:stretch>
            <a:fillRect/>
          </a:stretch>
        </p:blipFill>
        <p:spPr bwMode="auto">
          <a:xfrm>
            <a:off x="611188" y="649288"/>
            <a:ext cx="7897812"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D7053B1-A49E-11DB-D569-E760C4847B4A}"/>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dirty="0"/>
          </a:p>
          <a:p>
            <a:pPr eaLnBrk="1" fontAlgn="auto" hangingPunct="1">
              <a:spcBef>
                <a:spcPts val="0"/>
              </a:spcBef>
              <a:spcAft>
                <a:spcPts val="0"/>
              </a:spcAft>
              <a:defRPr/>
            </a:pPr>
            <a:r>
              <a:rPr lang="de-DE" altLang="de-DE" sz="1200" dirty="0"/>
              <a:t>Text und Fotos: Christian Fridrich, </a:t>
            </a:r>
            <a:r>
              <a:rPr lang="de-DE" altLang="de-DE" sz="1200" dirty="0" err="1"/>
              <a:t>Großweikersdorf</a:t>
            </a:r>
            <a:endParaRPr lang="de-DE" altLang="de-DE" sz="120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19758E64-B17F-AFD8-84BD-5BAF4FE357BA}"/>
              </a:ext>
            </a:extLst>
          </p:cNvPr>
          <p:cNvSpPr>
            <a:spLocks noChangeArrowheads="1"/>
          </p:cNvSpPr>
          <p:nvPr/>
        </p:nvSpPr>
        <p:spPr bwMode="auto">
          <a:xfrm>
            <a:off x="467544" y="692150"/>
            <a:ext cx="3744912" cy="4752975"/>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br>
              <a:rPr lang="de-DE" altLang="de-DE" sz="1100" b="1" kern="0" dirty="0">
                <a:solidFill>
                  <a:srgbClr val="000000"/>
                </a:solidFill>
                <a:latin typeface="Syntax LT Std"/>
              </a:rPr>
            </a:b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Die Bildergalerie bezieht sich auf das Thema „Ausbreitung der Wüsten“ auf den Seiten 78 und 79 im Schulbuch </a:t>
            </a:r>
            <a:r>
              <a:rPr lang="de-DE" altLang="de-DE" sz="1200" i="1" kern="0" dirty="0">
                <a:solidFill>
                  <a:srgbClr val="000000"/>
                </a:solidFill>
                <a:latin typeface="Arial" pitchFamily="34" charset="0"/>
              </a:rPr>
              <a:t>unterwegs 1</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Sie kann als Einstieg oder als Wiederholung/Zusammenfassung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einen erfolgreichen Unterricht!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35">
            <a:extLst>
              <a:ext uri="{FF2B5EF4-FFF2-40B4-BE49-F238E27FC236}">
                <a16:creationId xmlns:a16="http://schemas.microsoft.com/office/drawing/2014/main" id="{965D907F-9AF9-5EDB-2BED-3E1337E4AEAE}"/>
              </a:ext>
            </a:extLst>
          </p:cNvPr>
          <p:cNvSpPr>
            <a:spLocks noChangeArrowheads="1"/>
          </p:cNvSpPr>
          <p:nvPr/>
        </p:nvSpPr>
        <p:spPr bwMode="auto">
          <a:xfrm>
            <a:off x="576263" y="5727700"/>
            <a:ext cx="7962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Menschen in der Wüste</a:t>
            </a:r>
          </a:p>
          <a:p>
            <a:pPr eaLnBrk="1" hangingPunct="1"/>
            <a:r>
              <a:rPr lang="de-AT" altLang="de-DE" sz="1400">
                <a:solidFill>
                  <a:srgbClr val="000000"/>
                </a:solidFill>
                <a:latin typeface="Arial" panose="020B0604020202020204" pitchFamily="34" charset="0"/>
              </a:rPr>
              <a:t>Die Wüste ist riesig und für Menschen lebensfeindlich: Wassermangel, große Hitze am Tag, Kälte in der Nacht, Sandstürme … Dennoch haben sich Menschen an das Leben in der Wüste angepasst: Oasenbewohnerinnen und Oasenbewohner und Beduininnen und Beduinen.</a:t>
            </a:r>
            <a:endParaRPr lang="de-DE" altLang="de-DE" sz="1400">
              <a:solidFill>
                <a:srgbClr val="000000"/>
              </a:solidFill>
              <a:latin typeface="Arial" panose="020B0604020202020204" pitchFamily="34" charset="0"/>
            </a:endParaRPr>
          </a:p>
        </p:txBody>
      </p:sp>
      <p:pic>
        <p:nvPicPr>
          <p:cNvPr id="6147" name="Grafik 2">
            <a:extLst>
              <a:ext uri="{FF2B5EF4-FFF2-40B4-BE49-F238E27FC236}">
                <a16:creationId xmlns:a16="http://schemas.microsoft.com/office/drawing/2014/main" id="{6C600D4B-84CF-39D4-2409-AAE9C19DFED8}"/>
              </a:ext>
            </a:extLst>
          </p:cNvPr>
          <p:cNvPicPr>
            <a:picLocks noChangeAspect="1"/>
          </p:cNvPicPr>
          <p:nvPr/>
        </p:nvPicPr>
        <p:blipFill>
          <a:blip r:embed="rId2">
            <a:extLst>
              <a:ext uri="{28A0092B-C50C-407E-A947-70E740481C1C}">
                <a14:useLocalDpi xmlns:a14="http://schemas.microsoft.com/office/drawing/2010/main" val="0"/>
              </a:ext>
            </a:extLst>
          </a:blip>
          <a:srcRect l="5347" r="2194" b="11528"/>
          <a:stretch>
            <a:fillRect/>
          </a:stretch>
        </p:blipFill>
        <p:spPr bwMode="auto">
          <a:xfrm>
            <a:off x="611188" y="673100"/>
            <a:ext cx="791845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35">
            <a:extLst>
              <a:ext uri="{FF2B5EF4-FFF2-40B4-BE49-F238E27FC236}">
                <a16:creationId xmlns:a16="http://schemas.microsoft.com/office/drawing/2014/main" id="{6E4B8600-9079-0491-FC29-9D2DF1A94E65}"/>
              </a:ext>
            </a:extLst>
          </p:cNvPr>
          <p:cNvSpPr>
            <a:spLocks noChangeArrowheads="1"/>
          </p:cNvSpPr>
          <p:nvPr/>
        </p:nvSpPr>
        <p:spPr bwMode="auto">
          <a:xfrm>
            <a:off x="625633" y="5877272"/>
            <a:ext cx="742037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dirty="0">
                <a:solidFill>
                  <a:srgbClr val="000000"/>
                </a:solidFill>
                <a:latin typeface="Arial" panose="020B0604020202020204" pitchFamily="34" charset="0"/>
              </a:rPr>
              <a:t>Schafherde</a:t>
            </a:r>
          </a:p>
          <a:p>
            <a:pPr eaLnBrk="1" hangingPunct="1"/>
            <a:r>
              <a:rPr lang="de-AT" altLang="de-DE" sz="1400" dirty="0">
                <a:solidFill>
                  <a:srgbClr val="000000"/>
                </a:solidFill>
                <a:latin typeface="Arial" panose="020B0604020202020204" pitchFamily="34" charset="0"/>
              </a:rPr>
              <a:t>Beduininnen und Beduinen leben am Rand der Wüste oder in der Nähe von Wasserstellen in der Wüste. Sie betreiben Viehwirtschaft und züchten vor allem Kamele, Schafe und Ziegen.</a:t>
            </a:r>
            <a:endParaRPr lang="de-DE" altLang="de-DE" sz="1400" dirty="0">
              <a:solidFill>
                <a:srgbClr val="000000"/>
              </a:solidFill>
              <a:latin typeface="Arial" panose="020B0604020202020204" pitchFamily="34" charset="0"/>
            </a:endParaRPr>
          </a:p>
        </p:txBody>
      </p:sp>
      <p:pic>
        <p:nvPicPr>
          <p:cNvPr id="7171" name="Grafik 1">
            <a:extLst>
              <a:ext uri="{FF2B5EF4-FFF2-40B4-BE49-F238E27FC236}">
                <a16:creationId xmlns:a16="http://schemas.microsoft.com/office/drawing/2014/main" id="{296DEFE7-2008-002D-9E85-3D755781F217}"/>
              </a:ext>
            </a:extLst>
          </p:cNvPr>
          <p:cNvPicPr>
            <a:picLocks noChangeAspect="1"/>
          </p:cNvPicPr>
          <p:nvPr/>
        </p:nvPicPr>
        <p:blipFill rotWithShape="1">
          <a:blip r:embed="rId2">
            <a:extLst>
              <a:ext uri="{28A0092B-C50C-407E-A947-70E740481C1C}">
                <a14:useLocalDpi xmlns:a14="http://schemas.microsoft.com/office/drawing/2010/main" val="0"/>
              </a:ext>
            </a:extLst>
          </a:blip>
          <a:srcRect l="7077" t="13193" r="20376" b="12883"/>
          <a:stretch/>
        </p:blipFill>
        <p:spPr bwMode="auto">
          <a:xfrm>
            <a:off x="654795" y="692696"/>
            <a:ext cx="753835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35">
            <a:extLst>
              <a:ext uri="{FF2B5EF4-FFF2-40B4-BE49-F238E27FC236}">
                <a16:creationId xmlns:a16="http://schemas.microsoft.com/office/drawing/2014/main" id="{993A01D8-4E56-742E-CB44-1AFDB9F32E77}"/>
              </a:ext>
            </a:extLst>
          </p:cNvPr>
          <p:cNvSpPr>
            <a:spLocks noChangeArrowheads="1"/>
          </p:cNvSpPr>
          <p:nvPr/>
        </p:nvSpPr>
        <p:spPr bwMode="auto">
          <a:xfrm>
            <a:off x="593725" y="5878513"/>
            <a:ext cx="789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dirty="0">
                <a:solidFill>
                  <a:srgbClr val="000000"/>
                </a:solidFill>
                <a:latin typeface="Arial" panose="020B0604020202020204" pitchFamily="34" charset="0"/>
              </a:rPr>
              <a:t>Beduine mit Kamelen</a:t>
            </a:r>
          </a:p>
          <a:p>
            <a:pPr eaLnBrk="1" hangingPunct="1"/>
            <a:r>
              <a:rPr lang="de-AT" altLang="de-DE" sz="1400" dirty="0">
                <a:solidFill>
                  <a:srgbClr val="000000"/>
                </a:solidFill>
                <a:latin typeface="Arial" panose="020B0604020202020204" pitchFamily="34" charset="0"/>
              </a:rPr>
              <a:t>Tagsüber dürfen die Kamele in der Wüste nach den wenigen vorhandenen Pflanzen suchen und diese abweiden. Nach Sonnenuntergang werden sie in den sicheren Stall gebracht.</a:t>
            </a:r>
            <a:endParaRPr lang="de-DE" altLang="de-DE" sz="1400" dirty="0">
              <a:solidFill>
                <a:srgbClr val="000000"/>
              </a:solidFill>
              <a:latin typeface="Arial" panose="020B0604020202020204" pitchFamily="34" charset="0"/>
            </a:endParaRPr>
          </a:p>
        </p:txBody>
      </p:sp>
      <p:pic>
        <p:nvPicPr>
          <p:cNvPr id="8195" name="Picture 9" descr="J:\Unbenannt-1.jpg">
            <a:extLst>
              <a:ext uri="{FF2B5EF4-FFF2-40B4-BE49-F238E27FC236}">
                <a16:creationId xmlns:a16="http://schemas.microsoft.com/office/drawing/2014/main" id="{DE146A24-DDA7-B43F-8C40-E5CBC5AA7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695325"/>
            <a:ext cx="8102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35">
            <a:extLst>
              <a:ext uri="{FF2B5EF4-FFF2-40B4-BE49-F238E27FC236}">
                <a16:creationId xmlns:a16="http://schemas.microsoft.com/office/drawing/2014/main" id="{3350F1D0-DE69-5473-73C4-09C12102C8FB}"/>
              </a:ext>
            </a:extLst>
          </p:cNvPr>
          <p:cNvSpPr>
            <a:spLocks noChangeArrowheads="1"/>
          </p:cNvSpPr>
          <p:nvPr/>
        </p:nvSpPr>
        <p:spPr bwMode="auto">
          <a:xfrm>
            <a:off x="611188" y="5757863"/>
            <a:ext cx="7993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Beduinen-Frau füttert Kamel</a:t>
            </a:r>
          </a:p>
          <a:p>
            <a:pPr eaLnBrk="1" hangingPunct="1"/>
            <a:r>
              <a:rPr lang="de-AT" altLang="de-DE" sz="1400">
                <a:solidFill>
                  <a:srgbClr val="000000"/>
                </a:solidFill>
                <a:latin typeface="Arial" panose="020B0604020202020204" pitchFamily="34" charset="0"/>
              </a:rPr>
              <a:t>Die Menschen mögen ihre Kamele sehr. Kamele sind anspruchslose Tiere und geben Milch, Fleisch, Häute und Wolle. Außerdem sind sie als Tragtiere nach wie vor beliebt, auch wenn Karawanen sehr selten geworden sind.</a:t>
            </a:r>
            <a:endParaRPr lang="de-DE" altLang="de-DE" sz="1400">
              <a:solidFill>
                <a:srgbClr val="000000"/>
              </a:solidFill>
              <a:latin typeface="Arial" panose="020B0604020202020204" pitchFamily="34" charset="0"/>
            </a:endParaRPr>
          </a:p>
        </p:txBody>
      </p:sp>
      <p:pic>
        <p:nvPicPr>
          <p:cNvPr id="9219" name="Grafik 1">
            <a:extLst>
              <a:ext uri="{FF2B5EF4-FFF2-40B4-BE49-F238E27FC236}">
                <a16:creationId xmlns:a16="http://schemas.microsoft.com/office/drawing/2014/main" id="{6B8B58B4-3941-0919-DB69-45746512E32B}"/>
              </a:ext>
            </a:extLst>
          </p:cNvPr>
          <p:cNvPicPr>
            <a:picLocks noChangeAspect="1"/>
          </p:cNvPicPr>
          <p:nvPr/>
        </p:nvPicPr>
        <p:blipFill>
          <a:blip r:embed="rId2">
            <a:extLst>
              <a:ext uri="{28A0092B-C50C-407E-A947-70E740481C1C}">
                <a14:useLocalDpi xmlns:a14="http://schemas.microsoft.com/office/drawing/2010/main" val="0"/>
              </a:ext>
            </a:extLst>
          </a:blip>
          <a:srcRect l="-2" r="1349" b="6615"/>
          <a:stretch>
            <a:fillRect/>
          </a:stretch>
        </p:blipFill>
        <p:spPr bwMode="auto">
          <a:xfrm>
            <a:off x="600075" y="673100"/>
            <a:ext cx="80041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35">
            <a:extLst>
              <a:ext uri="{FF2B5EF4-FFF2-40B4-BE49-F238E27FC236}">
                <a16:creationId xmlns:a16="http://schemas.microsoft.com/office/drawing/2014/main" id="{C0F43C6E-3805-5453-F57B-23E1808D69BF}"/>
              </a:ext>
            </a:extLst>
          </p:cNvPr>
          <p:cNvSpPr>
            <a:spLocks noChangeArrowheads="1"/>
          </p:cNvSpPr>
          <p:nvPr/>
        </p:nvSpPr>
        <p:spPr bwMode="auto">
          <a:xfrm>
            <a:off x="566738" y="5734050"/>
            <a:ext cx="78216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Auf dem Weg in die Wüste</a:t>
            </a:r>
          </a:p>
          <a:p>
            <a:pPr eaLnBrk="1" hangingPunct="1"/>
            <a:r>
              <a:rPr lang="de-AT" altLang="de-DE" sz="1400">
                <a:solidFill>
                  <a:srgbClr val="000000"/>
                </a:solidFill>
                <a:latin typeface="Arial" panose="020B0604020202020204" pitchFamily="34" charset="0"/>
              </a:rPr>
              <a:t>Wenn Touristinnen und Touristen einen Eindruck von der Wüste bekommen wollen, werden sie mit Geländewagen zu einer Siedlung in der Wüste gebracht. Dort zeigen so manche Beduininnen und Beduinen einige ihrer Traditionen, um dadurch etwas Geld zu verdienen.</a:t>
            </a:r>
            <a:endParaRPr lang="de-DE" altLang="de-DE" sz="1400">
              <a:solidFill>
                <a:srgbClr val="000000"/>
              </a:solidFill>
              <a:latin typeface="Arial" panose="020B0604020202020204" pitchFamily="34" charset="0"/>
            </a:endParaRPr>
          </a:p>
        </p:txBody>
      </p:sp>
      <p:pic>
        <p:nvPicPr>
          <p:cNvPr id="10243" name="Grafik 1">
            <a:extLst>
              <a:ext uri="{FF2B5EF4-FFF2-40B4-BE49-F238E27FC236}">
                <a16:creationId xmlns:a16="http://schemas.microsoft.com/office/drawing/2014/main" id="{1121713B-691B-43F9-65F6-F9C3CCE0CC00}"/>
              </a:ext>
            </a:extLst>
          </p:cNvPr>
          <p:cNvPicPr>
            <a:picLocks noChangeAspect="1"/>
          </p:cNvPicPr>
          <p:nvPr/>
        </p:nvPicPr>
        <p:blipFill>
          <a:blip r:embed="rId2">
            <a:extLst>
              <a:ext uri="{28A0092B-C50C-407E-A947-70E740481C1C}">
                <a14:useLocalDpi xmlns:a14="http://schemas.microsoft.com/office/drawing/2010/main" val="0"/>
              </a:ext>
            </a:extLst>
          </a:blip>
          <a:srcRect t="13280" r="8546"/>
          <a:stretch>
            <a:fillRect/>
          </a:stretch>
        </p:blipFill>
        <p:spPr bwMode="auto">
          <a:xfrm>
            <a:off x="608013" y="673100"/>
            <a:ext cx="7908925"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hteck 35">
            <a:extLst>
              <a:ext uri="{FF2B5EF4-FFF2-40B4-BE49-F238E27FC236}">
                <a16:creationId xmlns:a16="http://schemas.microsoft.com/office/drawing/2014/main" id="{D5493AE8-4476-AA84-EE0D-F922885FD066}"/>
              </a:ext>
            </a:extLst>
          </p:cNvPr>
          <p:cNvSpPr>
            <a:spLocks noChangeArrowheads="1"/>
          </p:cNvSpPr>
          <p:nvPr/>
        </p:nvSpPr>
        <p:spPr bwMode="auto">
          <a:xfrm>
            <a:off x="621997" y="5517232"/>
            <a:ext cx="77628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dirty="0">
                <a:solidFill>
                  <a:srgbClr val="000000"/>
                </a:solidFill>
                <a:latin typeface="Arial" panose="020B0604020202020204" pitchFamily="34" charset="0"/>
              </a:rPr>
              <a:t>Wie früher Mehl gemahlen wurde</a:t>
            </a:r>
          </a:p>
          <a:p>
            <a:pPr eaLnBrk="1" hangingPunct="1"/>
            <a:r>
              <a:rPr lang="de-AT" altLang="de-DE" sz="1400" dirty="0">
                <a:solidFill>
                  <a:srgbClr val="000000"/>
                </a:solidFill>
                <a:latin typeface="Arial" panose="020B0604020202020204" pitchFamily="34" charset="0"/>
              </a:rPr>
              <a:t>Diese Beduinen-Frau zeigt Touristinnen und Touristen, wie sie früher aus Getreidekörnern Mehl gemahlen hat. In das kleine Loch in der Mitte wurden die Getreidekörner eingefüllt und der obere Stein gedreht. Durch die Reibung mit dem unteren Stein wurde Mehl gemahlen.</a:t>
            </a:r>
            <a:endParaRPr lang="de-DE" altLang="de-DE" sz="1400" dirty="0">
              <a:solidFill>
                <a:srgbClr val="000000"/>
              </a:solidFill>
              <a:latin typeface="Arial" panose="020B0604020202020204" pitchFamily="34" charset="0"/>
            </a:endParaRPr>
          </a:p>
        </p:txBody>
      </p:sp>
      <p:pic>
        <p:nvPicPr>
          <p:cNvPr id="12291" name="Grafik 1">
            <a:extLst>
              <a:ext uri="{FF2B5EF4-FFF2-40B4-BE49-F238E27FC236}">
                <a16:creationId xmlns:a16="http://schemas.microsoft.com/office/drawing/2014/main" id="{D4A1970D-156C-F33A-C344-90489D8F9B69}"/>
              </a:ext>
            </a:extLst>
          </p:cNvPr>
          <p:cNvPicPr>
            <a:picLocks noChangeAspect="1"/>
          </p:cNvPicPr>
          <p:nvPr/>
        </p:nvPicPr>
        <p:blipFill rotWithShape="1">
          <a:blip r:embed="rId2">
            <a:extLst>
              <a:ext uri="{28A0092B-C50C-407E-A947-70E740481C1C}">
                <a14:useLocalDpi xmlns:a14="http://schemas.microsoft.com/office/drawing/2010/main" val="0"/>
              </a:ext>
            </a:extLst>
          </a:blip>
          <a:srcRect l="30143" t="44222" r="9905" b="5167"/>
          <a:stretch/>
        </p:blipFill>
        <p:spPr bwMode="auto">
          <a:xfrm>
            <a:off x="618440" y="764704"/>
            <a:ext cx="7690804"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hteck 35">
            <a:extLst>
              <a:ext uri="{FF2B5EF4-FFF2-40B4-BE49-F238E27FC236}">
                <a16:creationId xmlns:a16="http://schemas.microsoft.com/office/drawing/2014/main" id="{A441D111-4E65-0F46-ED11-4CBC2F1D1F48}"/>
              </a:ext>
            </a:extLst>
          </p:cNvPr>
          <p:cNvSpPr>
            <a:spLocks noChangeArrowheads="1"/>
          </p:cNvSpPr>
          <p:nvPr/>
        </p:nvSpPr>
        <p:spPr bwMode="auto">
          <a:xfrm>
            <a:off x="595313" y="5805488"/>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Brunnen bei Beduinen-Siedlung</a:t>
            </a:r>
          </a:p>
          <a:p>
            <a:pPr eaLnBrk="1" hangingPunct="1"/>
            <a:r>
              <a:rPr lang="de-AT" altLang="de-DE" sz="1400">
                <a:solidFill>
                  <a:srgbClr val="000000"/>
                </a:solidFill>
                <a:latin typeface="Arial" panose="020B0604020202020204" pitchFamily="34" charset="0"/>
              </a:rPr>
              <a:t>In jeder Trockenwüste herrscht Wassermangel. Deswegen sind Wasserstellen und Brunnen besonders wichtig. Ohne Wasser gibt es keine dauerhaften Siedlungen in der Wüste.</a:t>
            </a:r>
            <a:endParaRPr lang="de-DE" altLang="de-DE" sz="1400">
              <a:solidFill>
                <a:srgbClr val="000000"/>
              </a:solidFill>
              <a:latin typeface="Arial" panose="020B0604020202020204" pitchFamily="34" charset="0"/>
            </a:endParaRPr>
          </a:p>
        </p:txBody>
      </p:sp>
      <p:pic>
        <p:nvPicPr>
          <p:cNvPr id="15363" name="Grafik 1">
            <a:extLst>
              <a:ext uri="{FF2B5EF4-FFF2-40B4-BE49-F238E27FC236}">
                <a16:creationId xmlns:a16="http://schemas.microsoft.com/office/drawing/2014/main" id="{53AB3C60-D19A-E4F6-CCA6-4FFB3F7DD961}"/>
              </a:ext>
            </a:extLst>
          </p:cNvPr>
          <p:cNvPicPr>
            <a:picLocks noChangeAspect="1"/>
          </p:cNvPicPr>
          <p:nvPr/>
        </p:nvPicPr>
        <p:blipFill>
          <a:blip r:embed="rId2">
            <a:extLst>
              <a:ext uri="{28A0092B-C50C-407E-A947-70E740481C1C}">
                <a14:useLocalDpi xmlns:a14="http://schemas.microsoft.com/office/drawing/2010/main" val="0"/>
              </a:ext>
            </a:extLst>
          </a:blip>
          <a:srcRect t="4665"/>
          <a:stretch>
            <a:fillRect/>
          </a:stretch>
        </p:blipFill>
        <p:spPr bwMode="auto">
          <a:xfrm>
            <a:off x="614363" y="661988"/>
            <a:ext cx="791845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hteck 35">
            <a:extLst>
              <a:ext uri="{FF2B5EF4-FFF2-40B4-BE49-F238E27FC236}">
                <a16:creationId xmlns:a16="http://schemas.microsoft.com/office/drawing/2014/main" id="{69A3F1EA-3B2D-9910-53EF-6F6935CBFA94}"/>
              </a:ext>
            </a:extLst>
          </p:cNvPr>
          <p:cNvSpPr>
            <a:spLocks noChangeArrowheads="1"/>
          </p:cNvSpPr>
          <p:nvPr/>
        </p:nvSpPr>
        <p:spPr bwMode="auto">
          <a:xfrm>
            <a:off x="566738" y="5727700"/>
            <a:ext cx="79660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1400" b="1">
                <a:solidFill>
                  <a:srgbClr val="000000"/>
                </a:solidFill>
                <a:latin typeface="Arial" panose="020B0604020202020204" pitchFamily="34" charset="0"/>
              </a:rPr>
              <a:t>Leben in Armut</a:t>
            </a:r>
          </a:p>
          <a:p>
            <a:pPr eaLnBrk="1" hangingPunct="1"/>
            <a:r>
              <a:rPr lang="de-AT" altLang="de-DE" sz="1400">
                <a:solidFill>
                  <a:srgbClr val="000000"/>
                </a:solidFill>
                <a:latin typeface="Arial" panose="020B0604020202020204" pitchFamily="34" charset="0"/>
              </a:rPr>
              <a:t>Heute leben viele Beduininnen und Beduinen nicht mehr von der Viehzucht, sondern vom Tourismus. Das wenige Geld, das Beduininnen und Beduinen bekommen, reicht aber oft nur für das Allernotwendigste. Sehr wenige Beduinen-Kinder können eine Schule besuchen.</a:t>
            </a:r>
            <a:endParaRPr lang="de-DE" altLang="de-DE" sz="1400">
              <a:solidFill>
                <a:srgbClr val="000000"/>
              </a:solidFill>
              <a:latin typeface="Arial" panose="020B0604020202020204" pitchFamily="34" charset="0"/>
            </a:endParaRPr>
          </a:p>
        </p:txBody>
      </p:sp>
      <p:pic>
        <p:nvPicPr>
          <p:cNvPr id="16387" name="Grafik 1">
            <a:extLst>
              <a:ext uri="{FF2B5EF4-FFF2-40B4-BE49-F238E27FC236}">
                <a16:creationId xmlns:a16="http://schemas.microsoft.com/office/drawing/2014/main" id="{F972FB27-C0F1-D318-BEA4-0170867B4FA9}"/>
              </a:ext>
            </a:extLst>
          </p:cNvPr>
          <p:cNvPicPr>
            <a:picLocks noChangeAspect="1"/>
          </p:cNvPicPr>
          <p:nvPr/>
        </p:nvPicPr>
        <p:blipFill rotWithShape="1">
          <a:blip r:embed="rId2">
            <a:extLst>
              <a:ext uri="{28A0092B-C50C-407E-A947-70E740481C1C}">
                <a14:useLocalDpi xmlns:a14="http://schemas.microsoft.com/office/drawing/2010/main" val="0"/>
              </a:ext>
            </a:extLst>
          </a:blip>
          <a:srcRect r="26350" b="27075"/>
          <a:stretch/>
        </p:blipFill>
        <p:spPr bwMode="auto">
          <a:xfrm>
            <a:off x="606425" y="663575"/>
            <a:ext cx="7477474" cy="492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Bildschirmpräsentation (4:3)</PresentationFormat>
  <Paragraphs>53</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Syntax LT Std</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205</cp:revision>
  <dcterms:created xsi:type="dcterms:W3CDTF">2013-10-08T07:58:50Z</dcterms:created>
  <dcterms:modified xsi:type="dcterms:W3CDTF">2022-06-03T11:30:54Z</dcterms:modified>
</cp:coreProperties>
</file>