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06.04.2020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06.04.2020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06.04.2020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06.04.2020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06.04.2020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06.04.2020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06.04.2020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06.04.2020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06.04.2020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00454" y="845719"/>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Unser Wahlrecht</a:t>
            </a:r>
          </a:p>
        </p:txBody>
      </p:sp>
      <p:sp>
        <p:nvSpPr>
          <p:cNvPr id="7" name="Text Box 10">
            <a:extLst>
              <a:ext uri="{FF2B5EF4-FFF2-40B4-BE49-F238E27FC236}">
                <a16:creationId xmlns:a16="http://schemas.microsoft.com/office/drawing/2014/main" id="{FBA4AE6A-08DE-4EED-82EF-4F20951E3D62}"/>
              </a:ext>
            </a:extLst>
          </p:cNvPr>
          <p:cNvSpPr txBox="1">
            <a:spLocks noChangeArrowheads="1"/>
          </p:cNvSpPr>
          <p:nvPr/>
        </p:nvSpPr>
        <p:spPr bwMode="auto">
          <a:xfrm>
            <a:off x="1423853" y="1619842"/>
            <a:ext cx="193922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aktiv</a:t>
            </a:r>
          </a:p>
        </p:txBody>
      </p:sp>
      <p:sp>
        <p:nvSpPr>
          <p:cNvPr id="20" name="Text Box 10">
            <a:extLst>
              <a:ext uri="{FF2B5EF4-FFF2-40B4-BE49-F238E27FC236}">
                <a16:creationId xmlns:a16="http://schemas.microsoft.com/office/drawing/2014/main" id="{3DEFAFC7-EA5F-43BF-95CF-237D4F2A50CC}"/>
              </a:ext>
            </a:extLst>
          </p:cNvPr>
          <p:cNvSpPr txBox="1">
            <a:spLocks noChangeArrowheads="1"/>
          </p:cNvSpPr>
          <p:nvPr/>
        </p:nvSpPr>
        <p:spPr bwMode="auto">
          <a:xfrm>
            <a:off x="5802943" y="1638625"/>
            <a:ext cx="193922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9999FF"/>
                </a:solidFill>
                <a:latin typeface="Calibri" panose="020F0502020204030204" pitchFamily="34" charset="0"/>
              </a:rPr>
              <a:t>passiv</a:t>
            </a:r>
          </a:p>
        </p:txBody>
      </p:sp>
      <p:sp>
        <p:nvSpPr>
          <p:cNvPr id="22" name="Text Box 10">
            <a:extLst>
              <a:ext uri="{FF2B5EF4-FFF2-40B4-BE49-F238E27FC236}">
                <a16:creationId xmlns:a16="http://schemas.microsoft.com/office/drawing/2014/main" id="{8414B316-556C-4AFB-BD14-AC3A154940E7}"/>
              </a:ext>
            </a:extLst>
          </p:cNvPr>
          <p:cNvSpPr txBox="1">
            <a:spLocks noChangeArrowheads="1"/>
          </p:cNvSpPr>
          <p:nvPr/>
        </p:nvSpPr>
        <p:spPr bwMode="auto">
          <a:xfrm>
            <a:off x="671198" y="2104861"/>
            <a:ext cx="344453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Ich darf wählen. Mindestalter: 16 Jahre</a:t>
            </a:r>
          </a:p>
        </p:txBody>
      </p:sp>
      <p:sp>
        <p:nvSpPr>
          <p:cNvPr id="23" name="Text Box 10">
            <a:extLst>
              <a:ext uri="{FF2B5EF4-FFF2-40B4-BE49-F238E27FC236}">
                <a16:creationId xmlns:a16="http://schemas.microsoft.com/office/drawing/2014/main" id="{55C52970-E1FB-4D39-B21B-2CEE12B84AC9}"/>
              </a:ext>
            </a:extLst>
          </p:cNvPr>
          <p:cNvSpPr txBox="1">
            <a:spLocks noChangeArrowheads="1"/>
          </p:cNvSpPr>
          <p:nvPr/>
        </p:nvSpPr>
        <p:spPr bwMode="auto">
          <a:xfrm>
            <a:off x="5050288" y="2108282"/>
            <a:ext cx="344453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Ich darf gewählt werden. Mindestalter: 18 Jahre</a:t>
            </a:r>
          </a:p>
        </p:txBody>
      </p:sp>
      <p:sp>
        <p:nvSpPr>
          <p:cNvPr id="25" name="Text Box 10">
            <a:extLst>
              <a:ext uri="{FF2B5EF4-FFF2-40B4-BE49-F238E27FC236}">
                <a16:creationId xmlns:a16="http://schemas.microsoft.com/office/drawing/2014/main" id="{8E3CDD24-9CD7-4283-B2AC-E6A3DF3941FA}"/>
              </a:ext>
            </a:extLst>
          </p:cNvPr>
          <p:cNvSpPr txBox="1">
            <a:spLocks noChangeArrowheads="1"/>
          </p:cNvSpPr>
          <p:nvPr/>
        </p:nvSpPr>
        <p:spPr bwMode="auto">
          <a:xfrm>
            <a:off x="1607393" y="3164037"/>
            <a:ext cx="181417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9999FF"/>
                </a:solidFill>
                <a:latin typeface="Calibri" panose="020F0502020204030204" pitchFamily="34" charset="0"/>
              </a:rPr>
              <a:t>allgemein</a:t>
            </a:r>
          </a:p>
        </p:txBody>
      </p:sp>
      <p:sp>
        <p:nvSpPr>
          <p:cNvPr id="29" name="Text Box 10">
            <a:extLst>
              <a:ext uri="{FF2B5EF4-FFF2-40B4-BE49-F238E27FC236}">
                <a16:creationId xmlns:a16="http://schemas.microsoft.com/office/drawing/2014/main" id="{0A3A0BFC-6757-4840-B74F-3A3A830CA73D}"/>
              </a:ext>
            </a:extLst>
          </p:cNvPr>
          <p:cNvSpPr txBox="1">
            <a:spLocks noChangeArrowheads="1"/>
          </p:cNvSpPr>
          <p:nvPr/>
        </p:nvSpPr>
        <p:spPr bwMode="auto">
          <a:xfrm>
            <a:off x="1607393" y="3502645"/>
            <a:ext cx="3444534" cy="83099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alle Staatsbürgerinnen und Staatsbürger</a:t>
            </a:r>
          </a:p>
        </p:txBody>
      </p:sp>
      <p:sp>
        <p:nvSpPr>
          <p:cNvPr id="39" name="Pfeil nach unten 7">
            <a:extLst>
              <a:ext uri="{FF2B5EF4-FFF2-40B4-BE49-F238E27FC236}">
                <a16:creationId xmlns:a16="http://schemas.microsoft.com/office/drawing/2014/main" id="{A6143097-81D5-4BB8-9150-6F43D2C1AFCB}"/>
              </a:ext>
            </a:extLst>
          </p:cNvPr>
          <p:cNvSpPr>
            <a:spLocks noChangeArrowheads="1"/>
          </p:cNvSpPr>
          <p:nvPr/>
        </p:nvSpPr>
        <p:spPr bwMode="auto">
          <a:xfrm rot="16200000">
            <a:off x="1145074" y="3209746"/>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0" name="Text Box 10">
            <a:extLst>
              <a:ext uri="{FF2B5EF4-FFF2-40B4-BE49-F238E27FC236}">
                <a16:creationId xmlns:a16="http://schemas.microsoft.com/office/drawing/2014/main" id="{B6E8D811-972E-4E56-9014-5814EDBB4FC3}"/>
              </a:ext>
            </a:extLst>
          </p:cNvPr>
          <p:cNvSpPr txBox="1">
            <a:spLocks noChangeArrowheads="1"/>
          </p:cNvSpPr>
          <p:nvPr/>
        </p:nvSpPr>
        <p:spPr bwMode="auto">
          <a:xfrm>
            <a:off x="1607393" y="4261417"/>
            <a:ext cx="12744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9999FF"/>
                </a:solidFill>
                <a:latin typeface="Calibri" panose="020F0502020204030204" pitchFamily="34" charset="0"/>
              </a:rPr>
              <a:t>frei</a:t>
            </a:r>
          </a:p>
        </p:txBody>
      </p:sp>
      <p:sp>
        <p:nvSpPr>
          <p:cNvPr id="41" name="Pfeil nach unten 7">
            <a:extLst>
              <a:ext uri="{FF2B5EF4-FFF2-40B4-BE49-F238E27FC236}">
                <a16:creationId xmlns:a16="http://schemas.microsoft.com/office/drawing/2014/main" id="{436FFC69-E99C-48B3-855F-4BFE150DE6C1}"/>
              </a:ext>
            </a:extLst>
          </p:cNvPr>
          <p:cNvSpPr>
            <a:spLocks noChangeArrowheads="1"/>
          </p:cNvSpPr>
          <p:nvPr/>
        </p:nvSpPr>
        <p:spPr bwMode="auto">
          <a:xfrm rot="16200000">
            <a:off x="1145074" y="4307126"/>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3" name="Text Box 10">
            <a:extLst>
              <a:ext uri="{FF2B5EF4-FFF2-40B4-BE49-F238E27FC236}">
                <a16:creationId xmlns:a16="http://schemas.microsoft.com/office/drawing/2014/main" id="{6C32164F-2A9E-4F2F-BCBA-8C38A8E6E755}"/>
              </a:ext>
            </a:extLst>
          </p:cNvPr>
          <p:cNvSpPr txBox="1">
            <a:spLocks noChangeArrowheads="1"/>
          </p:cNvSpPr>
          <p:nvPr/>
        </p:nvSpPr>
        <p:spPr bwMode="auto">
          <a:xfrm>
            <a:off x="1592229" y="5283629"/>
            <a:ext cx="12744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9999FF"/>
                </a:solidFill>
                <a:latin typeface="Calibri" panose="020F0502020204030204" pitchFamily="34" charset="0"/>
              </a:rPr>
              <a:t>geheim</a:t>
            </a:r>
          </a:p>
        </p:txBody>
      </p:sp>
      <p:sp>
        <p:nvSpPr>
          <p:cNvPr id="44" name="Pfeil nach unten 7">
            <a:extLst>
              <a:ext uri="{FF2B5EF4-FFF2-40B4-BE49-F238E27FC236}">
                <a16:creationId xmlns:a16="http://schemas.microsoft.com/office/drawing/2014/main" id="{421102D5-8384-4D12-BBD1-8DAD072F83DA}"/>
              </a:ext>
            </a:extLst>
          </p:cNvPr>
          <p:cNvSpPr>
            <a:spLocks noChangeArrowheads="1"/>
          </p:cNvSpPr>
          <p:nvPr/>
        </p:nvSpPr>
        <p:spPr bwMode="auto">
          <a:xfrm rot="16200000">
            <a:off x="1129910" y="5329338"/>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5" name="Text Box 10">
            <a:extLst>
              <a:ext uri="{FF2B5EF4-FFF2-40B4-BE49-F238E27FC236}">
                <a16:creationId xmlns:a16="http://schemas.microsoft.com/office/drawing/2014/main" id="{52D6C08C-6DE6-47A4-9110-62014F4E7B90}"/>
              </a:ext>
            </a:extLst>
          </p:cNvPr>
          <p:cNvSpPr txBox="1">
            <a:spLocks noChangeArrowheads="1"/>
          </p:cNvSpPr>
          <p:nvPr/>
        </p:nvSpPr>
        <p:spPr bwMode="auto">
          <a:xfrm>
            <a:off x="5928000" y="3245762"/>
            <a:ext cx="181417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9999FF"/>
                </a:solidFill>
                <a:latin typeface="Calibri" panose="020F0502020204030204" pitchFamily="34" charset="0"/>
              </a:rPr>
              <a:t>gleich</a:t>
            </a:r>
          </a:p>
        </p:txBody>
      </p:sp>
      <p:sp>
        <p:nvSpPr>
          <p:cNvPr id="46" name="Pfeil nach unten 7">
            <a:extLst>
              <a:ext uri="{FF2B5EF4-FFF2-40B4-BE49-F238E27FC236}">
                <a16:creationId xmlns:a16="http://schemas.microsoft.com/office/drawing/2014/main" id="{95736B22-D3FF-4B52-8FE3-93CF741F0F16}"/>
              </a:ext>
            </a:extLst>
          </p:cNvPr>
          <p:cNvSpPr>
            <a:spLocks noChangeArrowheads="1"/>
          </p:cNvSpPr>
          <p:nvPr/>
        </p:nvSpPr>
        <p:spPr bwMode="auto">
          <a:xfrm rot="16200000">
            <a:off x="5465681" y="3291471"/>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7" name="Text Box 10">
            <a:extLst>
              <a:ext uri="{FF2B5EF4-FFF2-40B4-BE49-F238E27FC236}">
                <a16:creationId xmlns:a16="http://schemas.microsoft.com/office/drawing/2014/main" id="{A675249B-F259-4027-A8B4-4E49E415670F}"/>
              </a:ext>
            </a:extLst>
          </p:cNvPr>
          <p:cNvSpPr txBox="1">
            <a:spLocks noChangeArrowheads="1"/>
          </p:cNvSpPr>
          <p:nvPr/>
        </p:nvSpPr>
        <p:spPr bwMode="auto">
          <a:xfrm>
            <a:off x="5928000" y="4343142"/>
            <a:ext cx="193511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9999FF"/>
                </a:solidFill>
                <a:latin typeface="Calibri" panose="020F0502020204030204" pitchFamily="34" charset="0"/>
              </a:rPr>
              <a:t>persönlich</a:t>
            </a:r>
          </a:p>
        </p:txBody>
      </p:sp>
      <p:sp>
        <p:nvSpPr>
          <p:cNvPr id="48" name="Pfeil nach unten 7">
            <a:extLst>
              <a:ext uri="{FF2B5EF4-FFF2-40B4-BE49-F238E27FC236}">
                <a16:creationId xmlns:a16="http://schemas.microsoft.com/office/drawing/2014/main" id="{0E61DA22-038B-4902-97A6-7313EDB737B2}"/>
              </a:ext>
            </a:extLst>
          </p:cNvPr>
          <p:cNvSpPr>
            <a:spLocks noChangeArrowheads="1"/>
          </p:cNvSpPr>
          <p:nvPr/>
        </p:nvSpPr>
        <p:spPr bwMode="auto">
          <a:xfrm rot="16200000">
            <a:off x="5465681" y="4388851"/>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9" name="Text Box 10">
            <a:extLst>
              <a:ext uri="{FF2B5EF4-FFF2-40B4-BE49-F238E27FC236}">
                <a16:creationId xmlns:a16="http://schemas.microsoft.com/office/drawing/2014/main" id="{0A808D49-7DC8-4FE3-8830-A4C7834DFF92}"/>
              </a:ext>
            </a:extLst>
          </p:cNvPr>
          <p:cNvSpPr txBox="1">
            <a:spLocks noChangeArrowheads="1"/>
          </p:cNvSpPr>
          <p:nvPr/>
        </p:nvSpPr>
        <p:spPr bwMode="auto">
          <a:xfrm>
            <a:off x="5912836" y="5365354"/>
            <a:ext cx="203083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ct val="50000"/>
              </a:spcBef>
            </a:pPr>
            <a:r>
              <a:rPr lang="de-DE" altLang="de-DE" sz="2800" dirty="0">
                <a:solidFill>
                  <a:srgbClr val="9999FF"/>
                </a:solidFill>
                <a:latin typeface="Calibri" panose="020F0502020204030204" pitchFamily="34" charset="0"/>
              </a:rPr>
              <a:t>unmittelbar</a:t>
            </a:r>
          </a:p>
        </p:txBody>
      </p:sp>
      <p:sp>
        <p:nvSpPr>
          <p:cNvPr id="50" name="Pfeil nach unten 7">
            <a:extLst>
              <a:ext uri="{FF2B5EF4-FFF2-40B4-BE49-F238E27FC236}">
                <a16:creationId xmlns:a16="http://schemas.microsoft.com/office/drawing/2014/main" id="{F81A6B0E-82BE-47A7-8722-9BF0F7F7C740}"/>
              </a:ext>
            </a:extLst>
          </p:cNvPr>
          <p:cNvSpPr>
            <a:spLocks noChangeArrowheads="1"/>
          </p:cNvSpPr>
          <p:nvPr/>
        </p:nvSpPr>
        <p:spPr bwMode="auto">
          <a:xfrm rot="16200000">
            <a:off x="5450517" y="5411063"/>
            <a:ext cx="288925" cy="4318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1" name="Text Box 10">
            <a:extLst>
              <a:ext uri="{FF2B5EF4-FFF2-40B4-BE49-F238E27FC236}">
                <a16:creationId xmlns:a16="http://schemas.microsoft.com/office/drawing/2014/main" id="{530B7F6D-D19C-4B19-9F43-16205783EC3A}"/>
              </a:ext>
            </a:extLst>
          </p:cNvPr>
          <p:cNvSpPr txBox="1">
            <a:spLocks noChangeArrowheads="1"/>
          </p:cNvSpPr>
          <p:nvPr/>
        </p:nvSpPr>
        <p:spPr bwMode="auto">
          <a:xfrm>
            <a:off x="1607393" y="4594647"/>
            <a:ext cx="2811186" cy="83099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kein Zwang und keine Beeinflussung</a:t>
            </a:r>
          </a:p>
        </p:txBody>
      </p:sp>
      <p:sp>
        <p:nvSpPr>
          <p:cNvPr id="52" name="Text Box 10">
            <a:extLst>
              <a:ext uri="{FF2B5EF4-FFF2-40B4-BE49-F238E27FC236}">
                <a16:creationId xmlns:a16="http://schemas.microsoft.com/office/drawing/2014/main" id="{58C9817F-53A7-4D92-BE82-87179C5C7AA4}"/>
              </a:ext>
            </a:extLst>
          </p:cNvPr>
          <p:cNvSpPr txBox="1">
            <a:spLocks noChangeArrowheads="1"/>
          </p:cNvSpPr>
          <p:nvPr/>
        </p:nvSpPr>
        <p:spPr bwMode="auto">
          <a:xfrm>
            <a:off x="1578595" y="5671333"/>
            <a:ext cx="3567518" cy="83099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Wahlkabine, Kuvert, Wahlurne oder Briefwahl</a:t>
            </a:r>
          </a:p>
        </p:txBody>
      </p:sp>
      <p:sp>
        <p:nvSpPr>
          <p:cNvPr id="53" name="Text Box 10">
            <a:extLst>
              <a:ext uri="{FF2B5EF4-FFF2-40B4-BE49-F238E27FC236}">
                <a16:creationId xmlns:a16="http://schemas.microsoft.com/office/drawing/2014/main" id="{8D73978A-F183-48E2-BFDD-DD638E04E92B}"/>
              </a:ext>
            </a:extLst>
          </p:cNvPr>
          <p:cNvSpPr txBox="1">
            <a:spLocks noChangeArrowheads="1"/>
          </p:cNvSpPr>
          <p:nvPr/>
        </p:nvSpPr>
        <p:spPr bwMode="auto">
          <a:xfrm>
            <a:off x="5928000" y="3586515"/>
            <a:ext cx="2663083" cy="83099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alle Stimmen zählen gleich</a:t>
            </a:r>
          </a:p>
        </p:txBody>
      </p:sp>
      <p:sp>
        <p:nvSpPr>
          <p:cNvPr id="54" name="Text Box 10">
            <a:extLst>
              <a:ext uri="{FF2B5EF4-FFF2-40B4-BE49-F238E27FC236}">
                <a16:creationId xmlns:a16="http://schemas.microsoft.com/office/drawing/2014/main" id="{6B949D0A-F791-4869-AB5B-F8FF1EF29803}"/>
              </a:ext>
            </a:extLst>
          </p:cNvPr>
          <p:cNvSpPr txBox="1">
            <a:spLocks noChangeArrowheads="1"/>
          </p:cNvSpPr>
          <p:nvPr/>
        </p:nvSpPr>
        <p:spPr bwMode="auto">
          <a:xfrm>
            <a:off x="5928000" y="4678517"/>
            <a:ext cx="2811186" cy="83099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persönliche Stimmenabgabe</a:t>
            </a:r>
          </a:p>
        </p:txBody>
      </p:sp>
      <p:sp>
        <p:nvSpPr>
          <p:cNvPr id="55" name="Text Box 10">
            <a:extLst>
              <a:ext uri="{FF2B5EF4-FFF2-40B4-BE49-F238E27FC236}">
                <a16:creationId xmlns:a16="http://schemas.microsoft.com/office/drawing/2014/main" id="{20200F82-A2D5-4D3D-8531-08F976052A9C}"/>
              </a:ext>
            </a:extLst>
          </p:cNvPr>
          <p:cNvSpPr txBox="1">
            <a:spLocks noChangeArrowheads="1"/>
          </p:cNvSpPr>
          <p:nvPr/>
        </p:nvSpPr>
        <p:spPr bwMode="auto">
          <a:xfrm>
            <a:off x="5899203" y="5755203"/>
            <a:ext cx="2811186" cy="830997"/>
          </a:xfrm>
          <a:prstGeom prst="rect">
            <a:avLst/>
          </a:prstGeom>
          <a:noFill/>
          <a:ln w="9525" algn="ctr">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spcBef>
                <a:spcPts val="0"/>
              </a:spcBef>
            </a:pPr>
            <a:r>
              <a:rPr lang="de-DE" altLang="de-DE" sz="2400" dirty="0">
                <a:solidFill>
                  <a:srgbClr val="333333"/>
                </a:solidFill>
                <a:latin typeface="Calibri" panose="020F0502020204030204" pitchFamily="34" charset="0"/>
              </a:rPr>
              <a:t>Wahl einer Liste oder Person</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5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3"/>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7"/>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54"/>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9"/>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0" grpId="0"/>
      <p:bldP spid="22" grpId="0"/>
      <p:bldP spid="23" grpId="0"/>
      <p:bldP spid="25" grpId="0"/>
      <p:bldP spid="29" grpId="0"/>
      <p:bldP spid="39" grpId="0" animBg="1"/>
      <p:bldP spid="40" grpId="0"/>
      <p:bldP spid="41" grpId="0" animBg="1"/>
      <p:bldP spid="43" grpId="0"/>
      <p:bldP spid="44" grpId="0" animBg="1"/>
      <p:bldP spid="45" grpId="0"/>
      <p:bldP spid="46" grpId="0" animBg="1"/>
      <p:bldP spid="47" grpId="0"/>
      <p:bldP spid="48" grpId="0" animBg="1"/>
      <p:bldP spid="49" grpId="0"/>
      <p:bldP spid="50" grpId="0" animBg="1"/>
      <p:bldP spid="51" grpId="0"/>
      <p:bldP spid="52" grpId="0"/>
      <p:bldP spid="53" grpId="0"/>
      <p:bldP spid="54" grpId="0"/>
      <p:bldP spid="5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„Ich wähle – ich bestimme mit!“ auf den Seiten 10 bis 11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240</Words>
  <Application>Microsoft Office PowerPoint</Application>
  <PresentationFormat>Bildschirmpräsentation (4:3)</PresentationFormat>
  <Paragraphs>36</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20</cp:revision>
  <dcterms:created xsi:type="dcterms:W3CDTF">2020-01-22T09:57:49Z</dcterms:created>
  <dcterms:modified xsi:type="dcterms:W3CDTF">2020-04-06T11:22:55Z</dcterms:modified>
</cp:coreProperties>
</file>