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p:scale>
          <a:sx n="100" d="100"/>
          <a:sy n="100" d="100"/>
        </p:scale>
        <p:origin x="-1992" y="-318"/>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730F63-D30D-4D12-B168-60D250099E66}" type="datetimeFigureOut">
              <a:rPr lang="de-AT"/>
              <a:pPr>
                <a:defRPr/>
              </a:pPr>
              <a:t>17.06.2015</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BE57E5-D55A-4048-8E97-CBC2A0E8A9B1}" type="slidenum">
              <a:rPr lang="de-AT"/>
              <a:pPr>
                <a:defRPr/>
              </a:pPr>
              <a:t>‹Nr.›</a:t>
            </a:fld>
            <a:endParaRPr lang="de-AT"/>
          </a:p>
        </p:txBody>
      </p:sp>
    </p:spTree>
    <p:extLst>
      <p:ext uri="{BB962C8B-B14F-4D97-AF65-F5344CB8AC3E}">
        <p14:creationId xmlns:p14="http://schemas.microsoft.com/office/powerpoint/2010/main" val="261268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8C0C7E4-057F-43E2-AD49-60DC189B9381}" type="datetimeFigureOut">
              <a:rPr lang="de-AT"/>
              <a:pPr>
                <a:defRPr/>
              </a:pPr>
              <a:t>17.06.2015</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4E7A6F-1BA7-4070-80B4-68AC12C1B203}" type="slidenum">
              <a:rPr lang="de-AT"/>
              <a:pPr>
                <a:defRPr/>
              </a:pPr>
              <a:t>‹Nr.›</a:t>
            </a:fld>
            <a:endParaRPr lang="de-AT"/>
          </a:p>
        </p:txBody>
      </p:sp>
    </p:spTree>
    <p:extLst>
      <p:ext uri="{BB962C8B-B14F-4D97-AF65-F5344CB8AC3E}">
        <p14:creationId xmlns:p14="http://schemas.microsoft.com/office/powerpoint/2010/main" val="3237334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smtClean="0"/>
          </a:p>
        </p:txBody>
      </p:sp>
    </p:spTree>
    <p:extLst>
      <p:ext uri="{BB962C8B-B14F-4D97-AF65-F5344CB8AC3E}">
        <p14:creationId xmlns:p14="http://schemas.microsoft.com/office/powerpoint/2010/main" val="263193327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B7052125-F5AC-4EE6-835A-67912AC00160}" type="datetimeFigureOut">
              <a:rPr lang="de-AT"/>
              <a:pPr>
                <a:defRPr/>
              </a:pPr>
              <a:t>17.06.2015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D2A1CDD8-8136-4965-92D9-1C257813CC6B}" type="slidenum">
              <a:rPr lang="de-AT"/>
              <a:pPr>
                <a:defRPr/>
              </a:pPr>
              <a:t>‹Nr.›</a:t>
            </a:fld>
            <a:endParaRPr lang="de-AT"/>
          </a:p>
        </p:txBody>
      </p:sp>
    </p:spTree>
    <p:extLst>
      <p:ext uri="{BB962C8B-B14F-4D97-AF65-F5344CB8AC3E}">
        <p14:creationId xmlns:p14="http://schemas.microsoft.com/office/powerpoint/2010/main" val="35810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BAD4A93F-1FDA-458E-A9C2-3EC60E2E9592}" type="datetimeFigureOut">
              <a:rPr lang="de-AT"/>
              <a:pPr>
                <a:defRPr/>
              </a:pPr>
              <a:t>17.06.2015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653CFC0-DF3F-4B3B-B463-06917F31DB05}" type="slidenum">
              <a:rPr lang="de-AT"/>
              <a:pPr>
                <a:defRPr/>
              </a:pPr>
              <a:t>‹Nr.›</a:t>
            </a:fld>
            <a:endParaRPr lang="de-AT"/>
          </a:p>
        </p:txBody>
      </p:sp>
    </p:spTree>
    <p:extLst>
      <p:ext uri="{BB962C8B-B14F-4D97-AF65-F5344CB8AC3E}">
        <p14:creationId xmlns:p14="http://schemas.microsoft.com/office/powerpoint/2010/main" val="42596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10"/>
          </p:nvPr>
        </p:nvSpPr>
        <p:spPr/>
        <p:txBody>
          <a:bodyPr/>
          <a:lstStyle>
            <a:lvl1pPr>
              <a:defRPr/>
            </a:lvl1pPr>
          </a:lstStyle>
          <a:p>
            <a:pPr>
              <a:defRPr/>
            </a:pPr>
            <a:fld id="{70720105-0DEE-45B0-8A08-F3CB66E47046}" type="datetimeFigureOut">
              <a:rPr lang="de-AT"/>
              <a:pPr>
                <a:defRPr/>
              </a:pPr>
              <a:t>17.06.2015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C11695E9-6376-4530-927F-C29B8F64FFDA}" type="slidenum">
              <a:rPr lang="de-AT"/>
              <a:pPr>
                <a:defRPr/>
              </a:pPr>
              <a:t>‹Nr.›</a:t>
            </a:fld>
            <a:endParaRPr lang="de-AT"/>
          </a:p>
        </p:txBody>
      </p:sp>
    </p:spTree>
    <p:extLst>
      <p:ext uri="{BB962C8B-B14F-4D97-AF65-F5344CB8AC3E}">
        <p14:creationId xmlns:p14="http://schemas.microsoft.com/office/powerpoint/2010/main" val="132980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BCBF11F9-5BB0-498B-AD56-3929A79410E8}" type="datetimeFigureOut">
              <a:rPr lang="de-AT"/>
              <a:pPr>
                <a:defRPr/>
              </a:pPr>
              <a:t>17.06.2015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C191EB3C-C1A4-4D23-ABB3-C68E16B7A434}" type="slidenum">
              <a:rPr lang="de-AT"/>
              <a:pPr>
                <a:defRPr/>
              </a:pPr>
              <a:t>‹Nr.›</a:t>
            </a:fld>
            <a:endParaRPr lang="de-AT"/>
          </a:p>
        </p:txBody>
      </p:sp>
    </p:spTree>
    <p:extLst>
      <p:ext uri="{BB962C8B-B14F-4D97-AF65-F5344CB8AC3E}">
        <p14:creationId xmlns:p14="http://schemas.microsoft.com/office/powerpoint/2010/main" val="412370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8BE7FD5C-7D6C-4CE8-BD1E-0F5CAC0665E6}" type="datetimeFigureOut">
              <a:rPr lang="de-AT"/>
              <a:pPr>
                <a:defRPr/>
              </a:pPr>
              <a:t>17.06.2015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72CB00C-70CD-4E3D-AFAA-1C07C50252DA}" type="slidenum">
              <a:rPr lang="de-AT"/>
              <a:pPr>
                <a:defRPr/>
              </a:pPr>
              <a:t>‹Nr.›</a:t>
            </a:fld>
            <a:endParaRPr lang="de-AT"/>
          </a:p>
        </p:txBody>
      </p:sp>
    </p:spTree>
    <p:extLst>
      <p:ext uri="{BB962C8B-B14F-4D97-AF65-F5344CB8AC3E}">
        <p14:creationId xmlns:p14="http://schemas.microsoft.com/office/powerpoint/2010/main" val="57985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C425B6C5-AF39-40D1-976A-769655667C31}" type="datetimeFigureOut">
              <a:rPr lang="de-AT"/>
              <a:pPr>
                <a:defRPr/>
              </a:pPr>
              <a:t>17.06.2015</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1183F0F1-F8C7-46A9-B5C7-630F09CBE16F}" type="slidenum">
              <a:rPr lang="de-AT"/>
              <a:pPr>
                <a:defRPr/>
              </a:pPr>
              <a:t>‹Nr.›</a:t>
            </a:fld>
            <a:endParaRPr lang="de-AT"/>
          </a:p>
        </p:txBody>
      </p:sp>
    </p:spTree>
    <p:extLst>
      <p:ext uri="{BB962C8B-B14F-4D97-AF65-F5344CB8AC3E}">
        <p14:creationId xmlns:p14="http://schemas.microsoft.com/office/powerpoint/2010/main" val="365910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435DE3B8-37D5-49CF-94C3-7D54DD01FB40}" type="datetimeFigureOut">
              <a:rPr lang="de-AT"/>
              <a:pPr>
                <a:defRPr/>
              </a:pPr>
              <a:t>17.06.2015</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E19DEDFF-B66F-40C7-934E-2665CBE8B0EE}" type="slidenum">
              <a:rPr lang="de-AT"/>
              <a:pPr>
                <a:defRPr/>
              </a:pPr>
              <a:t>‹Nr.›</a:t>
            </a:fld>
            <a:endParaRPr lang="de-AT"/>
          </a:p>
        </p:txBody>
      </p:sp>
    </p:spTree>
    <p:extLst>
      <p:ext uri="{BB962C8B-B14F-4D97-AF65-F5344CB8AC3E}">
        <p14:creationId xmlns:p14="http://schemas.microsoft.com/office/powerpoint/2010/main" val="97723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5C35675-71EB-4C22-A1A0-7231C1E913E7}" type="datetimeFigureOut">
              <a:rPr lang="de-AT"/>
              <a:pPr>
                <a:defRPr/>
              </a:pPr>
              <a:t>17.06.2015</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3CBD259B-AA2B-46AD-9C94-100FD4872255}" type="slidenum">
              <a:rPr lang="de-AT"/>
              <a:pPr>
                <a:defRPr/>
              </a:pPr>
              <a:t>‹Nr.›</a:t>
            </a:fld>
            <a:endParaRPr lang="de-AT"/>
          </a:p>
        </p:txBody>
      </p:sp>
    </p:spTree>
    <p:extLst>
      <p:ext uri="{BB962C8B-B14F-4D97-AF65-F5344CB8AC3E}">
        <p14:creationId xmlns:p14="http://schemas.microsoft.com/office/powerpoint/2010/main" val="304571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F3ED867-F291-4EAC-94E4-7CEDFC650F36}" type="datetimeFigureOut">
              <a:rPr lang="de-AT"/>
              <a:pPr>
                <a:defRPr/>
              </a:pPr>
              <a:t>17.06.2015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C1E538A4-D776-4BA3-BBE1-382B9DAC0A94}" type="slidenum">
              <a:rPr lang="de-AT"/>
              <a:pPr>
                <a:defRPr/>
              </a:pPr>
              <a:t>‹Nr.›</a:t>
            </a:fld>
            <a:endParaRPr lang="de-AT"/>
          </a:p>
        </p:txBody>
      </p:sp>
    </p:spTree>
    <p:extLst>
      <p:ext uri="{BB962C8B-B14F-4D97-AF65-F5344CB8AC3E}">
        <p14:creationId xmlns:p14="http://schemas.microsoft.com/office/powerpoint/2010/main" val="165201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31C3C3B3-972A-4199-B60F-54DB376B5EC0}" type="datetimeFigureOut">
              <a:rPr lang="de-AT"/>
              <a:pPr>
                <a:defRPr/>
              </a:pPr>
              <a:t>17.06.2015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91F449A2-BA95-4B8E-B37D-AF382493A830}" type="slidenum">
              <a:rPr lang="de-AT"/>
              <a:pPr>
                <a:defRPr/>
              </a:pPr>
              <a:t>‹Nr.›</a:t>
            </a:fld>
            <a:endParaRPr lang="de-AT"/>
          </a:p>
        </p:txBody>
      </p:sp>
    </p:spTree>
    <p:extLst>
      <p:ext uri="{BB962C8B-B14F-4D97-AF65-F5344CB8AC3E}">
        <p14:creationId xmlns:p14="http://schemas.microsoft.com/office/powerpoint/2010/main" val="303916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smtClean="0"/>
          </a:p>
        </p:txBody>
      </p:sp>
      <p:sp>
        <p:nvSpPr>
          <p:cNvPr id="1028" name="Textplatzhalter 2"/>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E0F488-741E-4A65-A76A-FE1E6105E64B}" type="datetimeFigureOut">
              <a:rPr lang="de-AT"/>
              <a:pPr>
                <a:defRPr/>
              </a:pPr>
              <a:t>17.06.2015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C541527-6253-4E8D-A7E5-1AD56A03F409}" type="slidenum">
              <a:rPr lang="de-AT"/>
              <a:pPr>
                <a:defRPr/>
              </a:pPr>
              <a:t>‹Nr.›</a:t>
            </a:fld>
            <a:endParaRPr lang="de-AT"/>
          </a:p>
        </p:txBody>
      </p:sp>
      <p:pic>
        <p:nvPicPr>
          <p:cNvPr id="1032"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66738"/>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p:cNvSpPr>
            <a:spLocks noChangeArrowheads="1"/>
          </p:cNvSpPr>
          <p:nvPr/>
        </p:nvSpPr>
        <p:spPr bwMode="auto">
          <a:xfrm>
            <a:off x="-15875" y="6516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dirty="0" smtClean="0">
                <a:solidFill>
                  <a:srgbClr val="333333"/>
                </a:solidFill>
              </a:rPr>
              <a:t> </a:t>
            </a:r>
            <a:r>
              <a:rPr lang="de-DE" altLang="de-DE" sz="1000" dirty="0" smtClean="0">
                <a:solidFill>
                  <a:srgbClr val="333333"/>
                </a:solidFill>
                <a:latin typeface="Syntax LT Std" pitchFamily="34" charset="0"/>
              </a:rPr>
              <a:t>© Österreichischer Bundesverlag Schulbuch GmbH &amp; Co. KG, Wien 2015</a:t>
            </a:r>
          </a:p>
        </p:txBody>
      </p:sp>
      <p:pic>
        <p:nvPicPr>
          <p:cNvPr id="1036" name="Picture 13" descr="I:\500-vs_hs\Aushilfen\___Carina\Unterwegs\uw1_schriftzug_weiss.gif"/>
          <p:cNvPicPr>
            <a:picLocks noChangeAspect="1" noChangeArrowheads="1"/>
          </p:cNvPicPr>
          <p:nvPr/>
        </p:nvPicPr>
        <p:blipFill>
          <a:blip r:embed="rId16" cstate="print">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p:cNvSpPr txBox="1">
            <a:spLocks noChangeArrowheads="1"/>
          </p:cNvSpPr>
          <p:nvPr userDrawn="1"/>
        </p:nvSpPr>
        <p:spPr bwMode="auto">
          <a:xfrm>
            <a:off x="1835150" y="-128588"/>
            <a:ext cx="496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smtClean="0">
                <a:solidFill>
                  <a:schemeClr val="bg1"/>
                </a:solidFill>
                <a:latin typeface="+mj-lt"/>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iming>
    <p:tnLst>
      <p:par>
        <p:cTn id="1" dur="indefinite" restart="never" nodeType="tmRoot"/>
      </p:par>
    </p:tnLst>
  </p:timing>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p:cNvSpPr>
            <a:spLocks noGrp="1"/>
          </p:cNvSpPr>
          <p:nvPr>
            <p:ph idx="1"/>
          </p:nvPr>
        </p:nvSpPr>
        <p:spPr>
          <a:xfrm>
            <a:off x="395536" y="1700808"/>
            <a:ext cx="8373616" cy="720353"/>
          </a:xfrm>
        </p:spPr>
        <p:txBody>
          <a:bodyPr/>
          <a:lstStyle/>
          <a:p>
            <a:pPr marL="0" indent="0">
              <a:buNone/>
            </a:pPr>
            <a:r>
              <a:rPr lang="de-AT" altLang="de-DE" dirty="0" smtClean="0"/>
              <a:t>New York – eine Stadt in Bewegung</a:t>
            </a:r>
            <a:endParaRPr altLang="de-DE" dirty="0" smtClean="0"/>
          </a:p>
        </p:txBody>
      </p:sp>
      <p:pic>
        <p:nvPicPr>
          <p:cNvPr id="1026" name="Picture 2" descr="C:\Users\aushilfe.pts\Downloads\Fotolia_49260319_Subscription_XX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63" t="-525" r="8577" b="23384"/>
          <a:stretch/>
        </p:blipFill>
        <p:spPr bwMode="auto">
          <a:xfrm>
            <a:off x="-1" y="3724275"/>
            <a:ext cx="9144001" cy="2873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1152128"/>
          </a:xfrm>
        </p:spPr>
        <p:txBody>
          <a:bodyPr/>
          <a:lstStyle/>
          <a:p>
            <a:r>
              <a:rPr lang="de-AT" dirty="0"/>
              <a:t>New York – eine nordamerikanische Stadt</a:t>
            </a:r>
            <a:br>
              <a:rPr lang="de-AT" dirty="0"/>
            </a:br>
            <a:endParaRPr lang="de-AT"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3" r="3013"/>
          <a:stretch/>
        </p:blipFill>
        <p:spPr bwMode="auto">
          <a:xfrm>
            <a:off x="5796135" y="2827084"/>
            <a:ext cx="22193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21" y="1895326"/>
            <a:ext cx="45815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tern mit 5 Zacken 5"/>
          <p:cNvSpPr/>
          <p:nvPr/>
        </p:nvSpPr>
        <p:spPr>
          <a:xfrm>
            <a:off x="3923928" y="2636912"/>
            <a:ext cx="269917" cy="288032"/>
          </a:xfrm>
          <a:prstGeom prst="star5">
            <a:avLst>
              <a:gd name="adj" fmla="val 17947"/>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382730" y="4509120"/>
            <a:ext cx="2490105" cy="369332"/>
          </a:xfrm>
          <a:prstGeom prst="rect">
            <a:avLst/>
          </a:prstGeom>
          <a:noFill/>
        </p:spPr>
        <p:txBody>
          <a:bodyPr wrap="none" rtlCol="0">
            <a:spAutoFit/>
          </a:bodyPr>
          <a:lstStyle/>
          <a:p>
            <a:r>
              <a:rPr lang="de-AT" dirty="0" smtClean="0"/>
              <a:t>An der Ostküste der USA</a:t>
            </a:r>
            <a:endParaRPr lang="de-AT" dirty="0"/>
          </a:p>
        </p:txBody>
      </p:sp>
      <p:sp>
        <p:nvSpPr>
          <p:cNvPr id="8" name="Textfeld 7"/>
          <p:cNvSpPr txBox="1"/>
          <p:nvPr/>
        </p:nvSpPr>
        <p:spPr>
          <a:xfrm>
            <a:off x="5649973" y="5417090"/>
            <a:ext cx="2511650" cy="369332"/>
          </a:xfrm>
          <a:prstGeom prst="rect">
            <a:avLst/>
          </a:prstGeom>
          <a:noFill/>
        </p:spPr>
        <p:txBody>
          <a:bodyPr wrap="none" rtlCol="0">
            <a:spAutoFit/>
          </a:bodyPr>
          <a:lstStyle/>
          <a:p>
            <a:r>
              <a:rPr lang="de-AT" dirty="0" smtClean="0"/>
              <a:t>New York unter der Lupe</a:t>
            </a:r>
            <a:endParaRPr lang="de-AT" dirty="0"/>
          </a:p>
        </p:txBody>
      </p:sp>
      <p:sp>
        <p:nvSpPr>
          <p:cNvPr id="9" name="Textfeld 8"/>
          <p:cNvSpPr txBox="1"/>
          <p:nvPr/>
        </p:nvSpPr>
        <p:spPr>
          <a:xfrm>
            <a:off x="1382729" y="5223693"/>
            <a:ext cx="2356864" cy="369332"/>
          </a:xfrm>
          <a:prstGeom prst="rect">
            <a:avLst/>
          </a:prstGeom>
          <a:noFill/>
        </p:spPr>
        <p:txBody>
          <a:bodyPr wrap="none" rtlCol="0">
            <a:spAutoFit/>
          </a:bodyPr>
          <a:lstStyle/>
          <a:p>
            <a:r>
              <a:rPr lang="de-AT" dirty="0" smtClean="0"/>
              <a:t>Am Atlantischen Ozean</a:t>
            </a:r>
            <a:endParaRPr lang="de-AT" dirty="0"/>
          </a:p>
        </p:txBody>
      </p:sp>
    </p:spTree>
    <p:extLst>
      <p:ext uri="{BB962C8B-B14F-4D97-AF65-F5344CB8AC3E}">
        <p14:creationId xmlns:p14="http://schemas.microsoft.com/office/powerpoint/2010/main" val="4449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06778"/>
            <a:ext cx="8229600" cy="677108"/>
          </a:xfrm>
        </p:spPr>
        <p:txBody>
          <a:bodyPr/>
          <a:lstStyle/>
          <a:p>
            <a:r>
              <a:rPr lang="de-AT" dirty="0" smtClean="0"/>
              <a:t>Wissenswertes über New York</a:t>
            </a:r>
            <a:endParaRPr lang="de-AT" dirty="0"/>
          </a:p>
        </p:txBody>
      </p:sp>
      <p:sp>
        <p:nvSpPr>
          <p:cNvPr id="4" name="Inhaltsplatzhalter 3"/>
          <p:cNvSpPr txBox="1">
            <a:spLocks noGrp="1"/>
          </p:cNvSpPr>
          <p:nvPr>
            <p:ph idx="1"/>
          </p:nvPr>
        </p:nvSpPr>
        <p:spPr>
          <a:xfrm>
            <a:off x="2016771" y="5445224"/>
            <a:ext cx="5070851" cy="369332"/>
          </a:xfrm>
          <a:prstGeom prst="rect">
            <a:avLst/>
          </a:prstGeom>
          <a:noFill/>
        </p:spPr>
        <p:txBody>
          <a:bodyPr wrap="square" rtlCol="0">
            <a:spAutoFit/>
          </a:bodyPr>
          <a:lstStyle/>
          <a:p>
            <a:pPr marL="0" indent="0">
              <a:buNone/>
            </a:pPr>
            <a:r>
              <a:rPr lang="de-AT" sz="1800" dirty="0" smtClean="0">
                <a:solidFill>
                  <a:schemeClr val="tx1"/>
                </a:solidFill>
                <a:latin typeface="Calibri" pitchFamily="34" charset="0"/>
                <a:ea typeface="+mn-ea"/>
                <a:cs typeface="Arial" charset="0"/>
              </a:rPr>
              <a:t>Wirtschaftszentrum und Kulturzentrum der </a:t>
            </a:r>
            <a:r>
              <a:rPr lang="de-AT" sz="1800" dirty="0">
                <a:solidFill>
                  <a:schemeClr val="tx1"/>
                </a:solidFill>
                <a:latin typeface="Calibri" pitchFamily="34" charset="0"/>
                <a:ea typeface="+mn-ea"/>
                <a:cs typeface="Arial" charset="0"/>
              </a:rPr>
              <a:t>USA</a:t>
            </a:r>
          </a:p>
        </p:txBody>
      </p:sp>
      <p:sp>
        <p:nvSpPr>
          <p:cNvPr id="3" name="Textfeld 2"/>
          <p:cNvSpPr txBox="1"/>
          <p:nvPr/>
        </p:nvSpPr>
        <p:spPr>
          <a:xfrm>
            <a:off x="2771800" y="1994803"/>
            <a:ext cx="3287567" cy="369332"/>
          </a:xfrm>
          <a:prstGeom prst="rect">
            <a:avLst/>
          </a:prstGeom>
          <a:noFill/>
        </p:spPr>
        <p:txBody>
          <a:bodyPr wrap="none" rtlCol="0">
            <a:spAutoFit/>
          </a:bodyPr>
          <a:lstStyle/>
          <a:p>
            <a:r>
              <a:rPr lang="de-AT" b="1" dirty="0"/>
              <a:t>New York besteht aus 5 Bezirken</a:t>
            </a:r>
          </a:p>
        </p:txBody>
      </p:sp>
      <p:sp>
        <p:nvSpPr>
          <p:cNvPr id="6" name="Textfeld 5"/>
          <p:cNvSpPr txBox="1"/>
          <p:nvPr/>
        </p:nvSpPr>
        <p:spPr>
          <a:xfrm>
            <a:off x="3203848" y="3412679"/>
            <a:ext cx="1329252" cy="646331"/>
          </a:xfrm>
          <a:prstGeom prst="rect">
            <a:avLst/>
          </a:prstGeom>
          <a:noFill/>
        </p:spPr>
        <p:txBody>
          <a:bodyPr wrap="square" rtlCol="0">
            <a:spAutoFit/>
          </a:bodyPr>
          <a:lstStyle/>
          <a:p>
            <a:endParaRPr lang="de-AT" dirty="0" err="1"/>
          </a:p>
          <a:p>
            <a:r>
              <a:rPr lang="de-AT" dirty="0" smtClean="0">
                <a:solidFill>
                  <a:srgbClr val="FFCC00"/>
                </a:solidFill>
              </a:rPr>
              <a:t>2.Brooklyn</a:t>
            </a:r>
            <a:endParaRPr lang="de-AT" dirty="0">
              <a:solidFill>
                <a:srgbClr val="FFCC00"/>
              </a:solidFill>
            </a:endParaRPr>
          </a:p>
        </p:txBody>
      </p:sp>
      <p:sp>
        <p:nvSpPr>
          <p:cNvPr id="7" name="Textfeld 6"/>
          <p:cNvSpPr txBox="1"/>
          <p:nvPr/>
        </p:nvSpPr>
        <p:spPr>
          <a:xfrm>
            <a:off x="4647432" y="3254652"/>
            <a:ext cx="1076641" cy="369332"/>
          </a:xfrm>
          <a:prstGeom prst="rect">
            <a:avLst/>
          </a:prstGeom>
          <a:noFill/>
        </p:spPr>
        <p:txBody>
          <a:bodyPr wrap="none" rtlCol="0">
            <a:spAutoFit/>
          </a:bodyPr>
          <a:lstStyle/>
          <a:p>
            <a:r>
              <a:rPr lang="de-AT" dirty="0" smtClean="0">
                <a:solidFill>
                  <a:schemeClr val="accent3">
                    <a:lumMod val="75000"/>
                  </a:schemeClr>
                </a:solidFill>
              </a:rPr>
              <a:t>3.Queens</a:t>
            </a:r>
            <a:endParaRPr lang="de-AT" dirty="0">
              <a:solidFill>
                <a:schemeClr val="accent3">
                  <a:lumMod val="75000"/>
                </a:schemeClr>
              </a:solidFill>
            </a:endParaRPr>
          </a:p>
        </p:txBody>
      </p:sp>
      <p:sp>
        <p:nvSpPr>
          <p:cNvPr id="8" name="Textfeld 7"/>
          <p:cNvSpPr txBox="1"/>
          <p:nvPr/>
        </p:nvSpPr>
        <p:spPr>
          <a:xfrm>
            <a:off x="2793529" y="2896026"/>
            <a:ext cx="1399550" cy="369332"/>
          </a:xfrm>
          <a:prstGeom prst="rect">
            <a:avLst/>
          </a:prstGeom>
          <a:solidFill>
            <a:schemeClr val="bg1"/>
          </a:solidFill>
        </p:spPr>
        <p:txBody>
          <a:bodyPr wrap="none" rtlCol="0">
            <a:spAutoFit/>
          </a:bodyPr>
          <a:lstStyle/>
          <a:p>
            <a:r>
              <a:rPr lang="de-AT" dirty="0" smtClean="0">
                <a:solidFill>
                  <a:schemeClr val="accent4"/>
                </a:solidFill>
              </a:rPr>
              <a:t>1.Manhattan</a:t>
            </a:r>
            <a:endParaRPr lang="de-AT" dirty="0">
              <a:solidFill>
                <a:schemeClr val="accent4"/>
              </a:solidFill>
            </a:endParaRPr>
          </a:p>
        </p:txBody>
      </p:sp>
      <p:sp>
        <p:nvSpPr>
          <p:cNvPr id="9" name="Textfeld 8"/>
          <p:cNvSpPr txBox="1"/>
          <p:nvPr/>
        </p:nvSpPr>
        <p:spPr>
          <a:xfrm>
            <a:off x="1159262" y="4061947"/>
            <a:ext cx="1567032" cy="369332"/>
          </a:xfrm>
          <a:prstGeom prst="rect">
            <a:avLst/>
          </a:prstGeom>
          <a:noFill/>
        </p:spPr>
        <p:txBody>
          <a:bodyPr wrap="none" rtlCol="0">
            <a:spAutoFit/>
          </a:bodyPr>
          <a:lstStyle/>
          <a:p>
            <a:r>
              <a:rPr lang="de-AT" dirty="0" smtClean="0">
                <a:solidFill>
                  <a:srgbClr val="7030A0"/>
                </a:solidFill>
              </a:rPr>
              <a:t>5.Staten Island</a:t>
            </a:r>
            <a:endParaRPr lang="de-AT" dirty="0">
              <a:solidFill>
                <a:srgbClr val="7030A0"/>
              </a:solidFill>
            </a:endParaRPr>
          </a:p>
        </p:txBody>
      </p:sp>
      <p:sp>
        <p:nvSpPr>
          <p:cNvPr id="10" name="Textfeld 9"/>
          <p:cNvSpPr txBox="1"/>
          <p:nvPr/>
        </p:nvSpPr>
        <p:spPr>
          <a:xfrm>
            <a:off x="4283968" y="2508518"/>
            <a:ext cx="901785" cy="369332"/>
          </a:xfrm>
          <a:prstGeom prst="rect">
            <a:avLst/>
          </a:prstGeom>
          <a:noFill/>
        </p:spPr>
        <p:txBody>
          <a:bodyPr wrap="none" rtlCol="0">
            <a:spAutoFit/>
          </a:bodyPr>
          <a:lstStyle/>
          <a:p>
            <a:r>
              <a:rPr lang="de-AT" dirty="0" smtClean="0">
                <a:solidFill>
                  <a:srgbClr val="FF0000"/>
                </a:solidFill>
              </a:rPr>
              <a:t>4.Bronx</a:t>
            </a:r>
            <a:endParaRPr lang="de-AT"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53" r="4404" b="2786"/>
          <a:stretch/>
        </p:blipFill>
        <p:spPr bwMode="auto">
          <a:xfrm>
            <a:off x="6059367" y="2402647"/>
            <a:ext cx="2670754" cy="244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3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smtClean="0">
                <a:cs typeface="Arial" pitchFamily="34" charset="0"/>
              </a:rPr>
              <a:t> </a:t>
            </a:r>
            <a:endParaRPr lang="de-DE" altLang="de-DE" sz="1200" b="1" kern="0" dirty="0" smtClean="0">
              <a:cs typeface="Arial" pitchFamily="34" charset="0"/>
            </a:endParaRPr>
          </a:p>
          <a:p>
            <a:pPr eaLnBrk="1" fontAlgn="auto" hangingPunct="1">
              <a:spcBef>
                <a:spcPts val="0"/>
              </a:spcBef>
              <a:spcAft>
                <a:spcPts val="0"/>
              </a:spcAft>
              <a:defRPr/>
            </a:pPr>
            <a:r>
              <a:rPr lang="de-DE" altLang="de-DE" sz="1200" b="1" kern="0" dirty="0" smtClean="0">
                <a:cs typeface="Arial" pitchFamily="34" charset="0"/>
              </a:rPr>
              <a:t>Impressum</a:t>
            </a:r>
          </a:p>
          <a:p>
            <a:pPr eaLnBrk="1" fontAlgn="auto" hangingPunct="1">
              <a:spcBef>
                <a:spcPts val="0"/>
              </a:spcBef>
              <a:spcAft>
                <a:spcPts val="0"/>
              </a:spcAft>
              <a:defRPr/>
            </a:pPr>
            <a:r>
              <a:rPr lang="de-DE" altLang="de-DE" sz="1200" kern="0" dirty="0" smtClean="0">
                <a:cs typeface="Arial" pitchFamily="34" charset="0"/>
              </a:rPr>
              <a:t>© Österreichischer Bundesverlag Schulbuch GmbH &amp; Co. KG, Wien 2015</a:t>
            </a:r>
          </a:p>
          <a:p>
            <a:pPr eaLnBrk="1" fontAlgn="auto" hangingPunct="1">
              <a:spcBef>
                <a:spcPts val="0"/>
              </a:spcBef>
              <a:spcAft>
                <a:spcPts val="0"/>
              </a:spcAft>
              <a:defRPr/>
            </a:pPr>
            <a:endParaRPr lang="de-DE" altLang="de-DE" sz="1200" kern="0" dirty="0" smtClean="0">
              <a:cs typeface="Arial" pitchFamily="34" charset="0"/>
            </a:endParaRPr>
          </a:p>
          <a:p>
            <a:pPr eaLnBrk="1" fontAlgn="auto" hangingPunct="1">
              <a:spcBef>
                <a:spcPts val="0"/>
              </a:spcBef>
              <a:spcAft>
                <a:spcPts val="0"/>
              </a:spcAft>
              <a:defRPr/>
            </a:pPr>
            <a:r>
              <a:rPr lang="de-DE" altLang="de-DE" sz="1200" kern="0" dirty="0" smtClean="0">
                <a:cs typeface="Arial" pitchFamily="34" charset="0"/>
              </a:rPr>
              <a:t>Autorinnen und Autoren: Christian Fridrich, Gabriele </a:t>
            </a:r>
            <a:r>
              <a:rPr lang="de-DE" altLang="de-DE" sz="1200" kern="0" dirty="0" err="1" smtClean="0">
                <a:cs typeface="Arial" pitchFamily="34" charset="0"/>
              </a:rPr>
              <a:t>Kulhanek-Wehlend</a:t>
            </a:r>
            <a:r>
              <a:rPr lang="de-DE" altLang="de-DE" sz="1200" kern="0" dirty="0" smtClean="0">
                <a:cs typeface="Arial" pitchFamily="34" charset="0"/>
              </a:rPr>
              <a:t>, Dilek </a:t>
            </a:r>
            <a:r>
              <a:rPr lang="de-DE" altLang="de-DE" sz="1200" kern="0" dirty="0" err="1" smtClean="0">
                <a:cs typeface="Arial" pitchFamily="34" charset="0"/>
              </a:rPr>
              <a:t>Bozkaya</a:t>
            </a:r>
            <a:r>
              <a:rPr lang="de-DE" altLang="de-DE" sz="1200" kern="0" dirty="0" smtClean="0">
                <a:cs typeface="Arial" pitchFamily="34" charset="0"/>
              </a:rPr>
              <a:t>, Carina </a:t>
            </a:r>
            <a:r>
              <a:rPr lang="de-DE" altLang="de-DE" sz="1200" kern="0" dirty="0" err="1" smtClean="0">
                <a:cs typeface="Arial" pitchFamily="34" charset="0"/>
              </a:rPr>
              <a:t>Chreiska</a:t>
            </a:r>
            <a:r>
              <a:rPr lang="de-DE" altLang="de-DE" sz="1200" kern="0" dirty="0" smtClean="0">
                <a:cs typeface="Arial" pitchFamily="34" charset="0"/>
              </a:rPr>
              <a:t>, Markus </a:t>
            </a:r>
            <a:r>
              <a:rPr lang="de-DE" altLang="de-DE" sz="1200" kern="0" dirty="0" err="1" smtClean="0">
                <a:cs typeface="Arial" pitchFamily="34" charset="0"/>
              </a:rPr>
              <a:t>Seli</a:t>
            </a:r>
            <a:r>
              <a:rPr lang="de-DE" altLang="de-DE" sz="1200" kern="0" dirty="0" smtClean="0">
                <a:cs typeface="Arial" pitchFamily="34" charset="0"/>
              </a:rPr>
              <a:t>, Jasmin Sonnleitner</a:t>
            </a:r>
          </a:p>
          <a:p>
            <a:pPr eaLnBrk="1" fontAlgn="auto" hangingPunct="1">
              <a:spcBef>
                <a:spcPts val="0"/>
              </a:spcBef>
              <a:spcAft>
                <a:spcPts val="0"/>
              </a:spcAft>
              <a:defRPr/>
            </a:pPr>
            <a:endParaRPr lang="de-DE" altLang="de-DE" sz="1200" kern="0" dirty="0" smtClean="0">
              <a:cs typeface="Arial" pitchFamily="34" charset="0"/>
            </a:endParaRPr>
          </a:p>
          <a:p>
            <a:pPr eaLnBrk="1" fontAlgn="auto" hangingPunct="1">
              <a:spcBef>
                <a:spcPts val="0"/>
              </a:spcBef>
              <a:spcAft>
                <a:spcPts val="0"/>
              </a:spcAft>
              <a:defRPr/>
            </a:pPr>
            <a:r>
              <a:rPr lang="de-DE" altLang="de-DE" sz="1200" kern="0" dirty="0" smtClean="0">
                <a:cs typeface="Arial" pitchFamily="34" charset="0"/>
              </a:rPr>
              <a:t>Gestaltung: Julian Wildauer</a:t>
            </a:r>
            <a:br>
              <a:rPr lang="de-DE" altLang="de-DE" sz="1200" kern="0" dirty="0" smtClean="0">
                <a:cs typeface="Arial" pitchFamily="34" charset="0"/>
              </a:rPr>
            </a:br>
            <a:endParaRPr lang="de-DE" altLang="de-DE" sz="1200" kern="0" dirty="0" smtClean="0">
              <a:cs typeface="Arial" pitchFamily="34" charset="0"/>
            </a:endParaRPr>
          </a:p>
          <a:p>
            <a:pPr eaLnBrk="1" fontAlgn="auto" hangingPunct="1">
              <a:spcBef>
                <a:spcPts val="0"/>
              </a:spcBef>
              <a:spcAft>
                <a:spcPts val="0"/>
              </a:spcAft>
              <a:defRPr/>
            </a:pPr>
            <a:r>
              <a:rPr lang="de-DE" altLang="de-DE" sz="1200" kern="0" dirty="0" smtClean="0">
                <a:cs typeface="Arial" pitchFamily="34" charset="0"/>
              </a:rPr>
              <a:t>Fotos : </a:t>
            </a:r>
            <a:r>
              <a:rPr lang="de-AT" sz="1200" dirty="0"/>
              <a:t>© </a:t>
            </a:r>
            <a:r>
              <a:rPr lang="de-AT" sz="1200" dirty="0" err="1"/>
              <a:t>sborisov</a:t>
            </a:r>
            <a:r>
              <a:rPr lang="de-AT" sz="1200" dirty="0"/>
              <a:t> - </a:t>
            </a:r>
            <a:r>
              <a:rPr lang="de-AT" sz="1200" dirty="0" smtClean="0"/>
              <a:t>Fotolia.com</a:t>
            </a:r>
          </a:p>
          <a:p>
            <a:pPr eaLnBrk="1" fontAlgn="auto" hangingPunct="1">
              <a:spcBef>
                <a:spcPts val="0"/>
              </a:spcBef>
              <a:spcAft>
                <a:spcPts val="0"/>
              </a:spcAft>
              <a:defRPr/>
            </a:pPr>
            <a:r>
              <a:rPr lang="de-DE" altLang="de-DE" sz="1200" kern="0" dirty="0" smtClean="0">
                <a:cs typeface="Arial" pitchFamily="34" charset="0"/>
              </a:rPr>
              <a:t/>
            </a:r>
            <a:br>
              <a:rPr lang="de-DE" altLang="de-DE" sz="1200" kern="0" dirty="0" smtClean="0">
                <a:cs typeface="Arial" pitchFamily="34" charset="0"/>
              </a:rPr>
            </a:br>
            <a:r>
              <a:rPr lang="de-DE" altLang="de-DE" sz="1200" kern="0" dirty="0" smtClean="0">
                <a:cs typeface="Arial" pitchFamily="34" charset="0"/>
              </a:rPr>
              <a:t>Kartographie: </a:t>
            </a:r>
            <a:r>
              <a:rPr lang="de-AT" sz="1200" dirty="0"/>
              <a:t>Freytag-Berndt und </a:t>
            </a:r>
            <a:r>
              <a:rPr lang="de-AT" sz="1200" dirty="0" err="1"/>
              <a:t>Artaria</a:t>
            </a:r>
            <a:r>
              <a:rPr lang="de-AT" sz="1200" dirty="0"/>
              <a:t> KG, </a:t>
            </a:r>
            <a:r>
              <a:rPr lang="de-AT" sz="1200" dirty="0" smtClean="0"/>
              <a:t>Wien</a:t>
            </a:r>
          </a:p>
          <a:p>
            <a:pPr eaLnBrk="1" fontAlgn="auto" hangingPunct="1">
              <a:spcBef>
                <a:spcPts val="0"/>
              </a:spcBef>
              <a:spcAft>
                <a:spcPts val="0"/>
              </a:spcAft>
              <a:defRPr/>
            </a:pPr>
            <a:endParaRPr lang="de-DE" altLang="de-DE" sz="1200" kern="0" dirty="0" smtClean="0">
              <a:cs typeface="Arial" pitchFamily="34" charset="0"/>
            </a:endParaRPr>
          </a:p>
          <a:p>
            <a:pPr eaLnBrk="1" fontAlgn="auto" hangingPunct="1">
              <a:spcBef>
                <a:spcPts val="0"/>
              </a:spcBef>
              <a:spcAft>
                <a:spcPts val="0"/>
              </a:spcAft>
              <a:defRPr/>
            </a:pPr>
            <a:r>
              <a:rPr lang="de-DE" altLang="de-DE" sz="1200" kern="0" dirty="0" smtClean="0">
                <a:cs typeface="Arial" pitchFamily="34" charset="0"/>
              </a:rPr>
              <a:t>Alle Rechte vorbehalten.</a:t>
            </a:r>
          </a:p>
          <a:p>
            <a:pPr eaLnBrk="1" fontAlgn="auto" hangingPunct="1">
              <a:spcBef>
                <a:spcPts val="0"/>
              </a:spcBef>
              <a:spcAft>
                <a:spcPts val="0"/>
              </a:spcAft>
              <a:defRPr/>
            </a:pPr>
            <a:r>
              <a:rPr lang="de-DE" altLang="de-DE" sz="1200" kern="0" dirty="0" smtClean="0">
                <a:cs typeface="Arial" pitchFamily="34" charset="0"/>
              </a:rPr>
              <a:t>www.oebv.at</a:t>
            </a:r>
          </a:p>
          <a:p>
            <a:pPr eaLnBrk="1" fontAlgn="auto" hangingPunct="1">
              <a:spcBef>
                <a:spcPts val="0"/>
              </a:spcBef>
              <a:spcAft>
                <a:spcPts val="0"/>
              </a:spcAft>
              <a:defRPr/>
            </a:pPr>
            <a:endParaRPr lang="de-DE" altLang="de-DE" sz="1200" kern="0" dirty="0" smtClean="0">
              <a:cs typeface="Arial" pitchFamily="34" charset="0"/>
            </a:endParaRPr>
          </a:p>
          <a:p>
            <a:pPr eaLnBrk="1" fontAlgn="auto" hangingPunct="1">
              <a:spcBef>
                <a:spcPts val="0"/>
              </a:spcBef>
              <a:spcAft>
                <a:spcPts val="0"/>
              </a:spcAft>
              <a:defRPr/>
            </a:pPr>
            <a:r>
              <a:rPr lang="de-DE" altLang="de-DE" sz="1200" kern="0" dirty="0" smtClean="0">
                <a:cs typeface="Arial"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smtClean="0">
              <a:cs typeface="Arial" pitchFamily="34" charset="0"/>
            </a:endParaRPr>
          </a:p>
          <a:p>
            <a:pPr eaLnBrk="1" fontAlgn="auto" hangingPunct="1">
              <a:spcBef>
                <a:spcPts val="0"/>
              </a:spcBef>
              <a:spcAft>
                <a:spcPts val="0"/>
              </a:spcAft>
              <a:defRPr/>
            </a:pPr>
            <a:r>
              <a:rPr lang="de-DE" altLang="de-DE" sz="1200" kern="0" dirty="0" smtClean="0">
                <a:cs typeface="Arial" pitchFamily="34" charset="0"/>
              </a:rPr>
              <a:t>Jede Nutzung in anderen als den genannten Fällen bedarf der vorherigen schriftlichen Einwilligung des Verlages.</a:t>
            </a:r>
          </a:p>
        </p:txBody>
      </p:sp>
      <p:sp>
        <p:nvSpPr>
          <p:cNvPr id="6" name="Rectangle 6"/>
          <p:cNvSpPr>
            <a:spLocks noChangeArrowheads="1"/>
          </p:cNvSpPr>
          <p:nvPr/>
        </p:nvSpPr>
        <p:spPr bwMode="auto">
          <a:xfrm>
            <a:off x="468313" y="981075"/>
            <a:ext cx="3744912" cy="47529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100" b="1" kern="0" dirty="0" smtClean="0">
                <a:solidFill>
                  <a:srgbClr val="000000"/>
                </a:solidFill>
                <a:latin typeface="Syntax LT Std"/>
                <a:cs typeface="Arial" pitchFamily="34" charset="0"/>
              </a:rPr>
              <a:t/>
            </a:r>
            <a:br>
              <a:rPr lang="de-DE" altLang="de-DE" sz="1100" b="1" kern="0" dirty="0" smtClean="0">
                <a:solidFill>
                  <a:srgbClr val="000000"/>
                </a:solidFill>
                <a:latin typeface="Syntax LT Std"/>
                <a:cs typeface="Arial" pitchFamily="34" charset="0"/>
              </a:rPr>
            </a:br>
            <a:r>
              <a:rPr lang="de-DE" altLang="de-DE" sz="1200" b="1" kern="0" dirty="0" smtClean="0">
                <a:solidFill>
                  <a:srgbClr val="000000"/>
                </a:solidFill>
                <a:latin typeface="Arial" pitchFamily="34" charset="0"/>
                <a:cs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smtClean="0">
                <a:solidFill>
                  <a:srgbClr val="000000"/>
                </a:solidFill>
                <a:latin typeface="Arial" pitchFamily="34" charset="0"/>
                <a:cs typeface="Arial" pitchFamily="34" charset="0"/>
              </a:rPr>
              <a:t>Das Tafelbild bezieht sich auf das Thema „New York – eine Stadt in Bewegung“ auf den Seiten 18 und 19 im Schulbuch </a:t>
            </a:r>
            <a:r>
              <a:rPr lang="de-DE" altLang="de-DE" sz="1200" i="1" kern="0" dirty="0" smtClean="0">
                <a:solidFill>
                  <a:srgbClr val="000000"/>
                </a:solidFill>
                <a:latin typeface="Arial" pitchFamily="34" charset="0"/>
                <a:cs typeface="Arial" pitchFamily="34" charset="0"/>
              </a:rPr>
              <a:t>unterwegs 2</a:t>
            </a:r>
            <a:r>
              <a:rPr lang="de-DE" altLang="de-DE" sz="1200" kern="0" dirty="0" smtClean="0">
                <a:solidFill>
                  <a:srgbClr val="000000"/>
                </a:solidFill>
                <a:latin typeface="Arial" pitchFamily="34" charset="0"/>
                <a:cs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smtClean="0">
                <a:solidFill>
                  <a:srgbClr val="000000"/>
                </a:solidFill>
                <a:latin typeface="Arial" pitchFamily="34" charset="0"/>
                <a:cs typeface="Arial" pitchFamily="34" charset="0"/>
              </a:rPr>
              <a:t>Es kann als Einstieg dienen. </a:t>
            </a:r>
            <a:r>
              <a:rPr lang="de-DE" altLang="de-DE" sz="1100" kern="0" dirty="0" smtClean="0">
                <a:solidFill>
                  <a:srgbClr val="000000"/>
                </a:solidFill>
                <a:latin typeface="Arial" pitchFamily="34" charset="0"/>
                <a:cs typeface="Arial" pitchFamily="34" charset="0"/>
              </a:rPr>
              <a:t/>
            </a:r>
            <a:br>
              <a:rPr lang="de-DE" altLang="de-DE" sz="1100" kern="0" dirty="0" smtClean="0">
                <a:solidFill>
                  <a:srgbClr val="000000"/>
                </a:solidFill>
                <a:latin typeface="Arial" pitchFamily="34" charset="0"/>
                <a:cs typeface="Arial" pitchFamily="34" charset="0"/>
              </a:rPr>
            </a:br>
            <a:endParaRPr lang="de-DE" altLang="de-DE" sz="1200" kern="0" dirty="0" smtClean="0">
              <a:solidFill>
                <a:srgbClr val="000000"/>
              </a:solidFill>
              <a:latin typeface="Arial" pitchFamily="34" charset="0"/>
              <a:cs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smtClean="0">
              <a:solidFill>
                <a:srgbClr val="000000"/>
              </a:solidFill>
              <a:latin typeface="Arial" pitchFamily="34" charset="0"/>
              <a:cs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smtClean="0">
                <a:solidFill>
                  <a:srgbClr val="000000"/>
                </a:solidFill>
                <a:latin typeface="Arial" pitchFamily="34" charset="0"/>
                <a:cs typeface="Arial" pitchFamily="34" charset="0"/>
              </a:rPr>
              <a:t>Wir wünschen Ihnen einen erfolgreichen Unterricht!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Words>
  <Application>Microsoft Office PowerPoint</Application>
  <PresentationFormat>Bildschirmpräsentation (4:3)</PresentationFormat>
  <Paragraphs>35</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vt:lpstr>
      <vt:lpstr>PowerPoint-Präsentation</vt:lpstr>
      <vt:lpstr>New York – eine nordamerikanische Stadt </vt:lpstr>
      <vt:lpstr>Wissenswertes über New York</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Aushilfe VS</cp:lastModifiedBy>
  <cp:revision>212</cp:revision>
  <dcterms:created xsi:type="dcterms:W3CDTF">2013-10-08T07:58:50Z</dcterms:created>
  <dcterms:modified xsi:type="dcterms:W3CDTF">2015-06-17T13:11:13Z</dcterms:modified>
</cp:coreProperties>
</file>