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Das Römische Reich zerfällt</a:t>
            </a:r>
          </a:p>
        </p:txBody>
      </p:sp>
      <p:sp>
        <p:nvSpPr>
          <p:cNvPr id="10" name="Pfeil nach rechts 12">
            <a:extLst>
              <a:ext uri="{FF2B5EF4-FFF2-40B4-BE49-F238E27FC236}">
                <a16:creationId xmlns:a16="http://schemas.microsoft.com/office/drawing/2014/main" id="{E5993BD3-7107-9092-A4B1-E0A2F8CE22DE}"/>
              </a:ext>
            </a:extLst>
          </p:cNvPr>
          <p:cNvSpPr>
            <a:spLocks noChangeArrowheads="1"/>
          </p:cNvSpPr>
          <p:nvPr/>
        </p:nvSpPr>
        <p:spPr bwMode="auto">
          <a:xfrm rot="5400000">
            <a:off x="5859115" y="4031262"/>
            <a:ext cx="1684338" cy="431800"/>
          </a:xfrm>
          <a:prstGeom prst="rightArrow">
            <a:avLst>
              <a:gd name="adj1" fmla="val 50000"/>
              <a:gd name="adj2" fmla="val 117022"/>
            </a:avLst>
          </a:prstGeom>
          <a:solidFill>
            <a:srgbClr val="669900"/>
          </a:solidFill>
          <a:ln w="9525" algn="ctr">
            <a:solidFill>
              <a:srgbClr val="669900"/>
            </a:solidFill>
            <a:round/>
            <a:headEnd/>
            <a:tailEnd/>
          </a:ln>
        </p:spPr>
        <p:txBody>
          <a:bodyPr rot="10800000" vert="eaVert"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428042CB-A4CE-408E-0403-546764CD5940}"/>
              </a:ext>
            </a:extLst>
          </p:cNvPr>
          <p:cNvSpPr txBox="1">
            <a:spLocks noChangeArrowheads="1"/>
          </p:cNvSpPr>
          <p:nvPr/>
        </p:nvSpPr>
        <p:spPr bwMode="auto">
          <a:xfrm>
            <a:off x="4710559" y="5060756"/>
            <a:ext cx="40449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Ostrom </a:t>
            </a:r>
          </a:p>
          <a:p>
            <a:pPr algn="ctr" eaLnBrk="1" hangingPunct="1"/>
            <a:r>
              <a:rPr lang="de-DE" altLang="de-DE" sz="2400" dirty="0">
                <a:solidFill>
                  <a:srgbClr val="333333"/>
                </a:solidFill>
                <a:latin typeface="Calibri" panose="020F0502020204030204" pitchFamily="34" charset="0"/>
              </a:rPr>
              <a:t>(= Byzantinisches Reich)</a:t>
            </a:r>
          </a:p>
          <a:p>
            <a:pPr algn="ctr" eaLnBrk="1" hangingPunct="1"/>
            <a:r>
              <a:rPr lang="de-DE" altLang="de-DE" sz="2400" dirty="0">
                <a:solidFill>
                  <a:srgbClr val="333333"/>
                </a:solidFill>
                <a:latin typeface="Calibri" panose="020F0502020204030204" pitchFamily="34" charset="0"/>
              </a:rPr>
              <a:t>besteht weiter </a:t>
            </a:r>
            <a:r>
              <a:rPr lang="de-DE" altLang="de-DE" sz="2400">
                <a:solidFill>
                  <a:srgbClr val="333333"/>
                </a:solidFill>
                <a:latin typeface="Calibri" panose="020F0502020204030204" pitchFamily="34" charset="0"/>
              </a:rPr>
              <a:t>bis 1453</a:t>
            </a:r>
            <a:endParaRPr lang="de-DE" altLang="de-DE" sz="2400" dirty="0">
              <a:solidFill>
                <a:srgbClr val="333333"/>
              </a:solidFill>
              <a:latin typeface="Calibri" panose="020F0502020204030204" pitchFamily="34" charset="0"/>
            </a:endParaRPr>
          </a:p>
        </p:txBody>
      </p:sp>
      <p:sp>
        <p:nvSpPr>
          <p:cNvPr id="12" name="Pfeil nach rechts 14">
            <a:extLst>
              <a:ext uri="{FF2B5EF4-FFF2-40B4-BE49-F238E27FC236}">
                <a16:creationId xmlns:a16="http://schemas.microsoft.com/office/drawing/2014/main" id="{B5437DCB-8808-A3CE-A0E3-8014783EBFD3}"/>
              </a:ext>
            </a:extLst>
          </p:cNvPr>
          <p:cNvSpPr>
            <a:spLocks noChangeArrowheads="1"/>
          </p:cNvSpPr>
          <p:nvPr/>
        </p:nvSpPr>
        <p:spPr bwMode="auto">
          <a:xfrm rot="8816768">
            <a:off x="2267397" y="1749231"/>
            <a:ext cx="1366837" cy="431800"/>
          </a:xfrm>
          <a:prstGeom prst="rightArrow">
            <a:avLst>
              <a:gd name="adj1" fmla="val 50000"/>
              <a:gd name="adj2" fmla="val 94963"/>
            </a:avLst>
          </a:prstGeom>
          <a:solidFill>
            <a:srgbClr val="669900"/>
          </a:solidFill>
          <a:ln w="9525" algn="ctr">
            <a:solidFill>
              <a:srgbClr val="669900"/>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787BEF46-0141-7D0D-AB12-C02165D172BF}"/>
              </a:ext>
            </a:extLst>
          </p:cNvPr>
          <p:cNvSpPr txBox="1">
            <a:spLocks noChangeArrowheads="1"/>
          </p:cNvSpPr>
          <p:nvPr/>
        </p:nvSpPr>
        <p:spPr bwMode="auto">
          <a:xfrm>
            <a:off x="756096" y="2419156"/>
            <a:ext cx="3455863"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Weströmisches Reich</a:t>
            </a:r>
          </a:p>
          <a:p>
            <a:pPr algn="ctr" eaLnBrk="1" hangingPunct="1"/>
            <a:r>
              <a:rPr lang="de-DE" altLang="de-DE" sz="2400" dirty="0">
                <a:solidFill>
                  <a:srgbClr val="333333"/>
                </a:solidFill>
                <a:latin typeface="Calibri" panose="020F0502020204030204" pitchFamily="34" charset="0"/>
              </a:rPr>
              <a:t>(Rom)</a:t>
            </a:r>
          </a:p>
        </p:txBody>
      </p:sp>
      <p:sp>
        <p:nvSpPr>
          <p:cNvPr id="14" name="Text Box 10">
            <a:extLst>
              <a:ext uri="{FF2B5EF4-FFF2-40B4-BE49-F238E27FC236}">
                <a16:creationId xmlns:a16="http://schemas.microsoft.com/office/drawing/2014/main" id="{44749785-5CE2-850F-78D0-D5538527A1FE}"/>
              </a:ext>
            </a:extLst>
          </p:cNvPr>
          <p:cNvSpPr txBox="1">
            <a:spLocks noChangeArrowheads="1"/>
          </p:cNvSpPr>
          <p:nvPr/>
        </p:nvSpPr>
        <p:spPr bwMode="auto">
          <a:xfrm>
            <a:off x="4427984" y="2387406"/>
            <a:ext cx="4392613"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Oströmisches Reich</a:t>
            </a:r>
          </a:p>
          <a:p>
            <a:pPr algn="ctr" eaLnBrk="1" hangingPunct="1"/>
            <a:r>
              <a:rPr lang="de-DE" altLang="de-DE" sz="2400" dirty="0">
                <a:solidFill>
                  <a:srgbClr val="333333"/>
                </a:solidFill>
                <a:latin typeface="Calibri" panose="020F0502020204030204" pitchFamily="34" charset="0"/>
              </a:rPr>
              <a:t>(Konstantinopel = Byzanz)</a:t>
            </a:r>
          </a:p>
        </p:txBody>
      </p:sp>
      <p:sp>
        <p:nvSpPr>
          <p:cNvPr id="15" name="Text Box 10">
            <a:extLst>
              <a:ext uri="{FF2B5EF4-FFF2-40B4-BE49-F238E27FC236}">
                <a16:creationId xmlns:a16="http://schemas.microsoft.com/office/drawing/2014/main" id="{6FC61D0F-BE2A-0971-F354-B3454B1AAB9E}"/>
              </a:ext>
            </a:extLst>
          </p:cNvPr>
          <p:cNvSpPr txBox="1">
            <a:spLocks noChangeArrowheads="1"/>
          </p:cNvSpPr>
          <p:nvPr/>
        </p:nvSpPr>
        <p:spPr bwMode="auto">
          <a:xfrm>
            <a:off x="1043434" y="3612257"/>
            <a:ext cx="5472113" cy="584775"/>
          </a:xfrm>
          <a:prstGeom prst="rect">
            <a:avLst/>
          </a:prstGeom>
          <a:solidFill>
            <a:schemeClr val="bg1"/>
          </a:solidFill>
          <a:ln w="28575" algn="ctr">
            <a:solidFill>
              <a:srgbClr val="FF00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3200" dirty="0">
                <a:solidFill>
                  <a:srgbClr val="FF0000"/>
                </a:solidFill>
                <a:latin typeface="Calibri" panose="020F0502020204030204" pitchFamily="34" charset="0"/>
              </a:rPr>
              <a:t>Völkerwanderung</a:t>
            </a:r>
            <a:endParaRPr lang="de-DE" altLang="de-DE" sz="2800" dirty="0">
              <a:solidFill>
                <a:srgbClr val="FF0000"/>
              </a:solidFill>
              <a:latin typeface="Calibri" panose="020F0502020204030204" pitchFamily="34" charset="0"/>
            </a:endParaRPr>
          </a:p>
        </p:txBody>
      </p:sp>
      <p:sp>
        <p:nvSpPr>
          <p:cNvPr id="16" name="Pfeil nach rechts 18">
            <a:extLst>
              <a:ext uri="{FF2B5EF4-FFF2-40B4-BE49-F238E27FC236}">
                <a16:creationId xmlns:a16="http://schemas.microsoft.com/office/drawing/2014/main" id="{354A2FDA-CA50-4764-0FAD-5CAACBD463DC}"/>
              </a:ext>
            </a:extLst>
          </p:cNvPr>
          <p:cNvSpPr>
            <a:spLocks noChangeArrowheads="1"/>
          </p:cNvSpPr>
          <p:nvPr/>
        </p:nvSpPr>
        <p:spPr bwMode="auto">
          <a:xfrm rot="5400000">
            <a:off x="2052290" y="4378925"/>
            <a:ext cx="287337" cy="431800"/>
          </a:xfrm>
          <a:prstGeom prst="rightArrow">
            <a:avLst>
              <a:gd name="adj1" fmla="val 50000"/>
              <a:gd name="adj2" fmla="val 30000"/>
            </a:avLst>
          </a:prstGeom>
          <a:solidFill>
            <a:srgbClr val="FF0000"/>
          </a:solidFill>
          <a:ln w="9525" algn="ctr">
            <a:solidFill>
              <a:srgbClr val="FF0000"/>
            </a:solidFill>
            <a:round/>
            <a:headEnd/>
            <a:tailEnd/>
          </a:ln>
        </p:spPr>
        <p:txBody>
          <a:bodyPr rot="10800000" vert="eaVert"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Text Box 10">
            <a:extLst>
              <a:ext uri="{FF2B5EF4-FFF2-40B4-BE49-F238E27FC236}">
                <a16:creationId xmlns:a16="http://schemas.microsoft.com/office/drawing/2014/main" id="{839C5367-FB14-CAF4-776C-561690E21BD4}"/>
              </a:ext>
            </a:extLst>
          </p:cNvPr>
          <p:cNvSpPr txBox="1">
            <a:spLocks noChangeArrowheads="1"/>
          </p:cNvSpPr>
          <p:nvPr/>
        </p:nvSpPr>
        <p:spPr bwMode="auto">
          <a:xfrm>
            <a:off x="1114872" y="4809931"/>
            <a:ext cx="223361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Ende </a:t>
            </a:r>
          </a:p>
          <a:p>
            <a:pPr algn="ctr" eaLnBrk="1" hangingPunct="1"/>
            <a:r>
              <a:rPr lang="de-DE" altLang="de-DE" sz="2400" dirty="0">
                <a:solidFill>
                  <a:srgbClr val="333333"/>
                </a:solidFill>
                <a:latin typeface="Calibri" panose="020F0502020204030204" pitchFamily="34" charset="0"/>
              </a:rPr>
              <a:t>Westroms </a:t>
            </a:r>
          </a:p>
          <a:p>
            <a:pPr algn="ctr" eaLnBrk="1" hangingPunct="1"/>
            <a:r>
              <a:rPr lang="de-DE" altLang="de-DE" sz="2400" dirty="0">
                <a:solidFill>
                  <a:srgbClr val="333333"/>
                </a:solidFill>
                <a:latin typeface="Calibri" panose="020F0502020204030204" pitchFamily="34" charset="0"/>
              </a:rPr>
              <a:t>476 n. Chr.</a:t>
            </a:r>
          </a:p>
        </p:txBody>
      </p:sp>
      <p:sp>
        <p:nvSpPr>
          <p:cNvPr id="18" name="Pfeil nach rechts 15">
            <a:extLst>
              <a:ext uri="{FF2B5EF4-FFF2-40B4-BE49-F238E27FC236}">
                <a16:creationId xmlns:a16="http://schemas.microsoft.com/office/drawing/2014/main" id="{CB4DD2DF-14D2-3132-C774-61090A39AA4D}"/>
              </a:ext>
            </a:extLst>
          </p:cNvPr>
          <p:cNvSpPr>
            <a:spLocks noChangeArrowheads="1"/>
          </p:cNvSpPr>
          <p:nvPr/>
        </p:nvSpPr>
        <p:spPr bwMode="auto">
          <a:xfrm rot="1799710">
            <a:off x="5220147" y="1749231"/>
            <a:ext cx="1366837" cy="431800"/>
          </a:xfrm>
          <a:prstGeom prst="rightArrow">
            <a:avLst>
              <a:gd name="adj1" fmla="val 50000"/>
              <a:gd name="adj2" fmla="val 94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up)">
                                      <p:cBhvr>
                                        <p:cTn id="16" dur="10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up)">
                                      <p:cBhvr>
                                        <p:cTn id="29" dur="10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up)">
                                      <p:cBhvr>
                                        <p:cTn id="38" dur="10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4" grpId="0"/>
      <p:bldP spid="15" grpId="0" animBg="1"/>
      <p:bldP spid="16" grpId="0" animBg="1"/>
      <p:bldP spid="17" grpId="0"/>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„Ein Reich zerfällt“ auf den Seiten 54 bis 55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Bildschirmpräsentation (4:3)</PresentationFormat>
  <Paragraphs>32</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75</cp:revision>
  <dcterms:created xsi:type="dcterms:W3CDTF">2011-07-14T19:54:09Z</dcterms:created>
  <dcterms:modified xsi:type="dcterms:W3CDTF">2022-12-12T08:40:21Z</dcterms:modified>
</cp:coreProperties>
</file>