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9" d="100"/>
          <a:sy n="79" d="100"/>
        </p:scale>
        <p:origin x="102" y="76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5C6FC0-8788-8C35-649E-A5FEAB83A463}"/>
              </a:ext>
            </a:extLst>
          </p:cNvPr>
          <p:cNvSpPr>
            <a:spLocks noGrp="1"/>
          </p:cNvSpPr>
          <p:nvPr>
            <p:ph type="title"/>
          </p:nvPr>
        </p:nvSpPr>
        <p:spPr>
          <a:xfrm>
            <a:off x="468313" y="2297113"/>
            <a:ext cx="8229600" cy="1077912"/>
          </a:xfrm>
        </p:spPr>
        <p:txBody>
          <a:bodyPr/>
          <a:lstStyle/>
          <a:p>
            <a:r>
              <a:rPr lang="de-AT" altLang="de-DE" sz="3200" dirty="0"/>
              <a:t>Erneuerbare und nicht erneuerbare Energieträger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2">
            <a:extLst>
              <a:ext uri="{FF2B5EF4-FFF2-40B4-BE49-F238E27FC236}">
                <a16:creationId xmlns:a16="http://schemas.microsoft.com/office/drawing/2014/main" id="{BA1F8166-7556-3BCF-CA2B-04B2A3B699A8}"/>
              </a:ext>
            </a:extLst>
          </p:cNvPr>
          <p:cNvSpPr txBox="1">
            <a:spLocks/>
          </p:cNvSpPr>
          <p:nvPr/>
        </p:nvSpPr>
        <p:spPr bwMode="auto">
          <a:xfrm>
            <a:off x="395288" y="1535113"/>
            <a:ext cx="4176712"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AT" altLang="de-DE" sz="2300" dirty="0"/>
              <a:t>nicht erneuerbare Energieträger</a:t>
            </a:r>
          </a:p>
        </p:txBody>
      </p:sp>
      <p:sp>
        <p:nvSpPr>
          <p:cNvPr id="3" name="Textplatzhalter 4">
            <a:extLst>
              <a:ext uri="{FF2B5EF4-FFF2-40B4-BE49-F238E27FC236}">
                <a16:creationId xmlns:a16="http://schemas.microsoft.com/office/drawing/2014/main" id="{0C5728D1-CAED-C566-7C97-34E01677E913}"/>
              </a:ext>
            </a:extLst>
          </p:cNvPr>
          <p:cNvSpPr txBox="1">
            <a:spLocks/>
          </p:cNvSpPr>
          <p:nvPr/>
        </p:nvSpPr>
        <p:spPr>
          <a:xfrm>
            <a:off x="4645025" y="1535113"/>
            <a:ext cx="4041775" cy="639762"/>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AT" altLang="de-DE" sz="2300" dirty="0"/>
              <a:t>erneuerbare Energieträger</a:t>
            </a:r>
          </a:p>
        </p:txBody>
      </p:sp>
      <p:cxnSp>
        <p:nvCxnSpPr>
          <p:cNvPr id="4" name="Gerade Verbindung 7">
            <a:extLst>
              <a:ext uri="{FF2B5EF4-FFF2-40B4-BE49-F238E27FC236}">
                <a16:creationId xmlns:a16="http://schemas.microsoft.com/office/drawing/2014/main" id="{3C8E39D2-F5F1-4B50-AD1C-295919804CFE}"/>
              </a:ext>
            </a:extLst>
          </p:cNvPr>
          <p:cNvCxnSpPr/>
          <p:nvPr/>
        </p:nvCxnSpPr>
        <p:spPr>
          <a:xfrm>
            <a:off x="4572000" y="1557338"/>
            <a:ext cx="0" cy="46085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Gerade Verbindung 9">
            <a:extLst>
              <a:ext uri="{FF2B5EF4-FFF2-40B4-BE49-F238E27FC236}">
                <a16:creationId xmlns:a16="http://schemas.microsoft.com/office/drawing/2014/main" id="{A4332F65-649D-A3B0-554C-C89B98A28B79}"/>
              </a:ext>
            </a:extLst>
          </p:cNvPr>
          <p:cNvCxnSpPr/>
          <p:nvPr/>
        </p:nvCxnSpPr>
        <p:spPr>
          <a:xfrm>
            <a:off x="395288" y="2133600"/>
            <a:ext cx="8280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feld 5">
            <a:extLst>
              <a:ext uri="{FF2B5EF4-FFF2-40B4-BE49-F238E27FC236}">
                <a16:creationId xmlns:a16="http://schemas.microsoft.com/office/drawing/2014/main" id="{41AA4C13-6275-9141-3BA6-4D148ED41B4F}"/>
              </a:ext>
            </a:extLst>
          </p:cNvPr>
          <p:cNvSpPr txBox="1">
            <a:spLocks noChangeArrowheads="1"/>
          </p:cNvSpPr>
          <p:nvPr/>
        </p:nvSpPr>
        <p:spPr bwMode="auto">
          <a:xfrm>
            <a:off x="468313" y="2276475"/>
            <a:ext cx="37433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werden irgendwann verbraucht sein-</a:t>
            </a:r>
            <a:r>
              <a:rPr lang="de-AT" altLang="de-DE" sz="1800">
                <a:solidFill>
                  <a:schemeClr val="tx1"/>
                </a:solidFill>
                <a:latin typeface="Calibri" panose="020F0502020204030204" pitchFamily="34" charset="0"/>
              </a:rPr>
              <a:t>NICHT </a:t>
            </a:r>
            <a:r>
              <a:rPr lang="de-AT" altLang="de-DE" sz="1800" b="0">
                <a:solidFill>
                  <a:schemeClr val="tx1"/>
                </a:solidFill>
                <a:latin typeface="Calibri" panose="020F0502020204030204" pitchFamily="34" charset="0"/>
              </a:rPr>
              <a:t>erneuerbar</a:t>
            </a:r>
          </a:p>
        </p:txBody>
      </p:sp>
      <p:sp>
        <p:nvSpPr>
          <p:cNvPr id="7" name="Textfeld 6">
            <a:extLst>
              <a:ext uri="{FF2B5EF4-FFF2-40B4-BE49-F238E27FC236}">
                <a16:creationId xmlns:a16="http://schemas.microsoft.com/office/drawing/2014/main" id="{A8F2E9EC-245A-CFCA-4DFB-BB2E031D69CB}"/>
              </a:ext>
            </a:extLst>
          </p:cNvPr>
          <p:cNvSpPr txBox="1">
            <a:spLocks noChangeArrowheads="1"/>
          </p:cNvSpPr>
          <p:nvPr/>
        </p:nvSpPr>
        <p:spPr bwMode="auto">
          <a:xfrm>
            <a:off x="4637088" y="2276475"/>
            <a:ext cx="39671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werden ständig von der Natur nachproduziert</a:t>
            </a:r>
          </a:p>
        </p:txBody>
      </p:sp>
      <p:sp>
        <p:nvSpPr>
          <p:cNvPr id="8" name="Textfeld 7">
            <a:extLst>
              <a:ext uri="{FF2B5EF4-FFF2-40B4-BE49-F238E27FC236}">
                <a16:creationId xmlns:a16="http://schemas.microsoft.com/office/drawing/2014/main" id="{3619F7DA-BA08-D8F3-9F78-823FD3B1F3F2}"/>
              </a:ext>
            </a:extLst>
          </p:cNvPr>
          <p:cNvSpPr txBox="1">
            <a:spLocks noChangeArrowheads="1"/>
          </p:cNvSpPr>
          <p:nvPr/>
        </p:nvSpPr>
        <p:spPr bwMode="auto">
          <a:xfrm>
            <a:off x="1692275" y="3563938"/>
            <a:ext cx="958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Erdöl</a:t>
            </a:r>
          </a:p>
        </p:txBody>
      </p:sp>
      <p:sp>
        <p:nvSpPr>
          <p:cNvPr id="9" name="Textfeld 8">
            <a:extLst>
              <a:ext uri="{FF2B5EF4-FFF2-40B4-BE49-F238E27FC236}">
                <a16:creationId xmlns:a16="http://schemas.microsoft.com/office/drawing/2014/main" id="{3B598D84-8548-405E-E445-E0FBCD460D29}"/>
              </a:ext>
            </a:extLst>
          </p:cNvPr>
          <p:cNvSpPr txBox="1">
            <a:spLocks noChangeArrowheads="1"/>
          </p:cNvSpPr>
          <p:nvPr/>
        </p:nvSpPr>
        <p:spPr bwMode="auto">
          <a:xfrm>
            <a:off x="1692275" y="3924300"/>
            <a:ext cx="10890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Erdgas</a:t>
            </a:r>
          </a:p>
        </p:txBody>
      </p:sp>
      <p:sp>
        <p:nvSpPr>
          <p:cNvPr id="10" name="Textfeld 9">
            <a:extLst>
              <a:ext uri="{FF2B5EF4-FFF2-40B4-BE49-F238E27FC236}">
                <a16:creationId xmlns:a16="http://schemas.microsoft.com/office/drawing/2014/main" id="{E467EEF9-E27D-6E98-FC6E-859F5032EE0B}"/>
              </a:ext>
            </a:extLst>
          </p:cNvPr>
          <p:cNvSpPr txBox="1">
            <a:spLocks noChangeArrowheads="1"/>
          </p:cNvSpPr>
          <p:nvPr/>
        </p:nvSpPr>
        <p:spPr bwMode="auto">
          <a:xfrm>
            <a:off x="1692275" y="4356100"/>
            <a:ext cx="1000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Kohle</a:t>
            </a:r>
          </a:p>
        </p:txBody>
      </p:sp>
      <p:sp>
        <p:nvSpPr>
          <p:cNvPr id="11" name="Textfeld 10">
            <a:extLst>
              <a:ext uri="{FF2B5EF4-FFF2-40B4-BE49-F238E27FC236}">
                <a16:creationId xmlns:a16="http://schemas.microsoft.com/office/drawing/2014/main" id="{B588E1AB-96AB-EF06-16D5-29371A658FD4}"/>
              </a:ext>
            </a:extLst>
          </p:cNvPr>
          <p:cNvSpPr txBox="1">
            <a:spLocks noChangeArrowheads="1"/>
          </p:cNvSpPr>
          <p:nvPr/>
        </p:nvSpPr>
        <p:spPr bwMode="auto">
          <a:xfrm>
            <a:off x="1692275" y="4716463"/>
            <a:ext cx="14176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dirty="0">
                <a:solidFill>
                  <a:schemeClr val="tx1"/>
                </a:solidFill>
                <a:latin typeface="Calibri" panose="020F0502020204030204" pitchFamily="34" charset="0"/>
              </a:rPr>
              <a:t>Atomkraft</a:t>
            </a:r>
          </a:p>
        </p:txBody>
      </p:sp>
      <p:sp>
        <p:nvSpPr>
          <p:cNvPr id="12" name="Textfeld 11">
            <a:extLst>
              <a:ext uri="{FF2B5EF4-FFF2-40B4-BE49-F238E27FC236}">
                <a16:creationId xmlns:a16="http://schemas.microsoft.com/office/drawing/2014/main" id="{3F489878-818E-156E-ED6F-CB6A9CF20F80}"/>
              </a:ext>
            </a:extLst>
          </p:cNvPr>
          <p:cNvSpPr txBox="1">
            <a:spLocks noChangeArrowheads="1"/>
          </p:cNvSpPr>
          <p:nvPr/>
        </p:nvSpPr>
        <p:spPr bwMode="auto">
          <a:xfrm>
            <a:off x="5148263" y="3414713"/>
            <a:ext cx="15922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Wasserkraft</a:t>
            </a:r>
          </a:p>
        </p:txBody>
      </p:sp>
      <p:sp>
        <p:nvSpPr>
          <p:cNvPr id="13" name="Textfeld 12">
            <a:extLst>
              <a:ext uri="{FF2B5EF4-FFF2-40B4-BE49-F238E27FC236}">
                <a16:creationId xmlns:a16="http://schemas.microsoft.com/office/drawing/2014/main" id="{80B4919C-6F3F-0453-F176-401A254ACD8E}"/>
              </a:ext>
            </a:extLst>
          </p:cNvPr>
          <p:cNvSpPr txBox="1">
            <a:spLocks noChangeArrowheads="1"/>
          </p:cNvSpPr>
          <p:nvPr/>
        </p:nvSpPr>
        <p:spPr bwMode="auto">
          <a:xfrm>
            <a:off x="5148263" y="3789363"/>
            <a:ext cx="1362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Biomasse</a:t>
            </a:r>
          </a:p>
        </p:txBody>
      </p:sp>
      <p:sp>
        <p:nvSpPr>
          <p:cNvPr id="14" name="Textfeld 13">
            <a:extLst>
              <a:ext uri="{FF2B5EF4-FFF2-40B4-BE49-F238E27FC236}">
                <a16:creationId xmlns:a16="http://schemas.microsoft.com/office/drawing/2014/main" id="{8BA23FE5-0387-2C6B-AFC3-E4EF43A4C9D1}"/>
              </a:ext>
            </a:extLst>
          </p:cNvPr>
          <p:cNvSpPr txBox="1">
            <a:spLocks noChangeArrowheads="1"/>
          </p:cNvSpPr>
          <p:nvPr/>
        </p:nvSpPr>
        <p:spPr bwMode="auto">
          <a:xfrm>
            <a:off x="5148263" y="4149725"/>
            <a:ext cx="16180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dirty="0">
                <a:solidFill>
                  <a:schemeClr val="tx1"/>
                </a:solidFill>
                <a:latin typeface="Calibri" panose="020F0502020204030204" pitchFamily="34" charset="0"/>
              </a:rPr>
              <a:t>Sonnenkraft</a:t>
            </a:r>
          </a:p>
        </p:txBody>
      </p:sp>
      <p:sp>
        <p:nvSpPr>
          <p:cNvPr id="15" name="Textfeld 14">
            <a:extLst>
              <a:ext uri="{FF2B5EF4-FFF2-40B4-BE49-F238E27FC236}">
                <a16:creationId xmlns:a16="http://schemas.microsoft.com/office/drawing/2014/main" id="{A64C89AA-E71E-6956-BEB6-533261FE6944}"/>
              </a:ext>
            </a:extLst>
          </p:cNvPr>
          <p:cNvSpPr txBox="1">
            <a:spLocks noChangeArrowheads="1"/>
          </p:cNvSpPr>
          <p:nvPr/>
        </p:nvSpPr>
        <p:spPr bwMode="auto">
          <a:xfrm>
            <a:off x="5148263" y="4508500"/>
            <a:ext cx="1436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a:solidFill>
                  <a:schemeClr val="tx1"/>
                </a:solidFill>
                <a:latin typeface="Calibri" panose="020F0502020204030204" pitchFamily="34" charset="0"/>
              </a:rPr>
              <a:t>Erdwärme</a:t>
            </a:r>
          </a:p>
        </p:txBody>
      </p:sp>
      <p:sp>
        <p:nvSpPr>
          <p:cNvPr id="16" name="Textfeld 15">
            <a:extLst>
              <a:ext uri="{FF2B5EF4-FFF2-40B4-BE49-F238E27FC236}">
                <a16:creationId xmlns:a16="http://schemas.microsoft.com/office/drawing/2014/main" id="{549D8AA3-398B-FAB2-19FD-35E8FE389013}"/>
              </a:ext>
            </a:extLst>
          </p:cNvPr>
          <p:cNvSpPr txBox="1">
            <a:spLocks noChangeArrowheads="1"/>
          </p:cNvSpPr>
          <p:nvPr/>
        </p:nvSpPr>
        <p:spPr bwMode="auto">
          <a:xfrm>
            <a:off x="5148263" y="4868863"/>
            <a:ext cx="141128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AT" altLang="de-DE" sz="1800" b="0" dirty="0">
                <a:solidFill>
                  <a:schemeClr val="tx1"/>
                </a:solidFill>
                <a:latin typeface="Calibri" panose="020F0502020204030204" pitchFamily="34" charset="0"/>
              </a:rPr>
              <a:t>Windkraft</a:t>
            </a:r>
          </a:p>
        </p:txBody>
      </p:sp>
      <p:sp>
        <p:nvSpPr>
          <p:cNvPr id="17" name="Geschweifte Klammer rechts 16">
            <a:extLst>
              <a:ext uri="{FF2B5EF4-FFF2-40B4-BE49-F238E27FC236}">
                <a16:creationId xmlns:a16="http://schemas.microsoft.com/office/drawing/2014/main" id="{6A9D8821-EBC5-D5CF-1480-3698D9E57D88}"/>
              </a:ext>
            </a:extLst>
          </p:cNvPr>
          <p:cNvSpPr/>
          <p:nvPr/>
        </p:nvSpPr>
        <p:spPr>
          <a:xfrm>
            <a:off x="6804025" y="3860800"/>
            <a:ext cx="457200" cy="1377950"/>
          </a:xfrm>
          <a:prstGeom prst="rightBrace">
            <a:avLst>
              <a:gd name="adj1" fmla="val 8333"/>
              <a:gd name="adj2" fmla="val 48121"/>
            </a:avLst>
          </a:prstGeom>
          <a:ln w="28575">
            <a:solidFill>
              <a:srgbClr val="FF9933"/>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de-AT"/>
          </a:p>
        </p:txBody>
      </p:sp>
      <p:sp>
        <p:nvSpPr>
          <p:cNvPr id="18" name="Textfeld 17">
            <a:extLst>
              <a:ext uri="{FF2B5EF4-FFF2-40B4-BE49-F238E27FC236}">
                <a16:creationId xmlns:a16="http://schemas.microsoft.com/office/drawing/2014/main" id="{3564421E-0907-7707-0E95-01C4D8A1DF8B}"/>
              </a:ext>
            </a:extLst>
          </p:cNvPr>
          <p:cNvSpPr txBox="1"/>
          <p:nvPr/>
        </p:nvSpPr>
        <p:spPr>
          <a:xfrm>
            <a:off x="7308850" y="4149725"/>
            <a:ext cx="1727200" cy="738188"/>
          </a:xfrm>
          <a:prstGeom prst="rect">
            <a:avLst/>
          </a:prstGeom>
          <a:noFill/>
        </p:spPr>
        <p:txBody>
          <a:bodyPr>
            <a:spAutoFit/>
          </a:bodyPr>
          <a:lstStyle/>
          <a:p>
            <a:pPr>
              <a:defRPr/>
            </a:pPr>
            <a:r>
              <a:rPr lang="de-AT" sz="2100" b="1" dirty="0">
                <a:solidFill>
                  <a:srgbClr val="FF9933"/>
                </a:solidFill>
                <a:effectLst>
                  <a:outerShdw blurRad="38100" dist="38100" dir="2700000" algn="tl">
                    <a:srgbClr val="000000">
                      <a:alpha val="43137"/>
                    </a:srgbClr>
                  </a:outerShdw>
                </a:effectLst>
                <a:cs typeface="Arial" charset="0"/>
              </a:rPr>
              <a:t>alternative </a:t>
            </a:r>
            <a:br>
              <a:rPr lang="de-AT" sz="2100" b="1" dirty="0">
                <a:solidFill>
                  <a:srgbClr val="FF9933"/>
                </a:solidFill>
                <a:effectLst>
                  <a:outerShdw blurRad="38100" dist="38100" dir="2700000" algn="tl">
                    <a:srgbClr val="000000">
                      <a:alpha val="43137"/>
                    </a:srgbClr>
                  </a:outerShdw>
                </a:effectLst>
                <a:cs typeface="Arial" charset="0"/>
              </a:rPr>
            </a:br>
            <a:r>
              <a:rPr lang="de-AT" sz="2100" b="1" dirty="0">
                <a:solidFill>
                  <a:srgbClr val="FF9933"/>
                </a:solidFill>
                <a:effectLst>
                  <a:outerShdw blurRad="38100" dist="38100" dir="2700000" algn="tl">
                    <a:srgbClr val="000000">
                      <a:alpha val="43137"/>
                    </a:srgbClr>
                  </a:outerShdw>
                </a:effectLst>
                <a:cs typeface="Arial" charset="0"/>
              </a:rPr>
              <a:t>Energieträger</a:t>
            </a:r>
          </a:p>
        </p:txBody>
      </p:sp>
    </p:spTree>
    <p:extLst>
      <p:ext uri="{BB962C8B-B14F-4D97-AF65-F5344CB8AC3E}">
        <p14:creationId xmlns:p14="http://schemas.microsoft.com/office/powerpoint/2010/main" val="229053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animBg="1"/>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„Verschiedene Energieträger in Österreich“ auf den Seiten 10 und 11 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2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Bildschirmpräsentation (4:3)</PresentationFormat>
  <Paragraphs>33</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Erneuerbare und nicht erneuerbare Energieträger</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196</cp:revision>
  <dcterms:created xsi:type="dcterms:W3CDTF">2013-10-08T07:58:50Z</dcterms:created>
  <dcterms:modified xsi:type="dcterms:W3CDTF">2023-08-31T04:55:40Z</dcterms:modified>
</cp:coreProperties>
</file>