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3" r:id="rId2"/>
    <p:sldId id="294" r:id="rId3"/>
    <p:sldId id="292" r:id="rId4"/>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3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31.08.2023</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31.08.2023</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31.08.2023</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31.08.2023</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31.08.2023</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31.08.2023</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31.08.2023</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31.08.2023</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31.08.2023</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31.08.2023</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31.08.2023</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31.08.2023</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31.08.2023</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47247E58-D048-EBFE-45C9-C11AB1C2B5E3}"/>
              </a:ext>
            </a:extLst>
          </p:cNvPr>
          <p:cNvSpPr>
            <a:spLocks noGrp="1"/>
          </p:cNvSpPr>
          <p:nvPr>
            <p:ph type="title"/>
          </p:nvPr>
        </p:nvSpPr>
        <p:spPr>
          <a:xfrm>
            <a:off x="323850" y="2636838"/>
            <a:ext cx="8229600" cy="677862"/>
          </a:xfrm>
        </p:spPr>
        <p:txBody>
          <a:bodyPr/>
          <a:lstStyle/>
          <a:p>
            <a:r>
              <a:rPr lang="de-DE" altLang="de-DE"/>
              <a:t>Wirtschaftssektoren</a:t>
            </a:r>
            <a:endParaRPr lang="de-AT"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A56B6-6BEC-206F-768F-61A5802DC50E}"/>
              </a:ext>
            </a:extLst>
          </p:cNvPr>
          <p:cNvSpPr>
            <a:spLocks noGrp="1"/>
          </p:cNvSpPr>
          <p:nvPr>
            <p:ph type="title"/>
          </p:nvPr>
        </p:nvSpPr>
        <p:spPr>
          <a:xfrm>
            <a:off x="395288" y="692150"/>
            <a:ext cx="8229600" cy="677863"/>
          </a:xfrm>
        </p:spPr>
        <p:txBody>
          <a:bodyPr/>
          <a:lstStyle/>
          <a:p>
            <a:r>
              <a:rPr lang="de-DE" altLang="de-DE"/>
              <a:t>Wirtschaftssektoren</a:t>
            </a:r>
            <a:endParaRPr lang="de-AT" altLang="de-DE"/>
          </a:p>
        </p:txBody>
      </p:sp>
      <p:sp>
        <p:nvSpPr>
          <p:cNvPr id="4" name="Textfeld 3">
            <a:extLst>
              <a:ext uri="{FF2B5EF4-FFF2-40B4-BE49-F238E27FC236}">
                <a16:creationId xmlns:a16="http://schemas.microsoft.com/office/drawing/2014/main" id="{DCE6193E-94EB-537F-79E3-A059DFA9C3B2}"/>
              </a:ext>
            </a:extLst>
          </p:cNvPr>
          <p:cNvSpPr txBox="1">
            <a:spLocks noChangeArrowheads="1"/>
          </p:cNvSpPr>
          <p:nvPr/>
        </p:nvSpPr>
        <p:spPr bwMode="auto">
          <a:xfrm>
            <a:off x="144463" y="1844824"/>
            <a:ext cx="22955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Landwirt, Landwirtin,</a:t>
            </a:r>
          </a:p>
          <a:p>
            <a:pPr eaLnBrk="1" hangingPunct="1">
              <a:spcBef>
                <a:spcPct val="0"/>
              </a:spcBef>
              <a:buFontTx/>
              <a:buNone/>
            </a:pPr>
            <a:r>
              <a:rPr lang="de-DE" altLang="de-DE" sz="1800" b="0" dirty="0">
                <a:solidFill>
                  <a:schemeClr val="tx1"/>
                </a:solidFill>
                <a:latin typeface="Calibri" panose="020F0502020204030204" pitchFamily="34" charset="0"/>
              </a:rPr>
              <a:t>Förster, Försterin,</a:t>
            </a:r>
          </a:p>
          <a:p>
            <a:pPr eaLnBrk="1" hangingPunct="1">
              <a:spcBef>
                <a:spcPct val="0"/>
              </a:spcBef>
              <a:buFontTx/>
              <a:buNone/>
            </a:pPr>
            <a:r>
              <a:rPr lang="de-DE" altLang="de-DE" sz="1800" b="0" dirty="0">
                <a:solidFill>
                  <a:schemeClr val="tx1"/>
                </a:solidFill>
                <a:latin typeface="Calibri" panose="020F0502020204030204" pitchFamily="34" charset="0"/>
              </a:rPr>
              <a:t>Fischer, Fischerin,</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Obstbautechniker,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Gartenbautechnikerin,</a:t>
            </a:r>
          </a:p>
          <a:p>
            <a:pPr eaLnBrk="1" hangingPunct="1">
              <a:spcBef>
                <a:spcPct val="0"/>
              </a:spcBef>
              <a:buFontTx/>
              <a:buNone/>
            </a:pPr>
            <a:r>
              <a:rPr lang="de-DE" altLang="de-DE" sz="1800" b="0" dirty="0">
                <a:solidFill>
                  <a:schemeClr val="tx1"/>
                </a:solidFill>
                <a:latin typeface="Calibri" panose="020F0502020204030204" pitchFamily="34" charset="0"/>
              </a:rPr>
              <a:t>Viehzüchter …</a:t>
            </a:r>
            <a:endParaRPr lang="de-AT" altLang="de-DE" sz="1800" b="0" dirty="0">
              <a:solidFill>
                <a:schemeClr val="tx1"/>
              </a:solidFill>
              <a:latin typeface="Calibri" panose="020F0502020204030204" pitchFamily="34" charset="0"/>
            </a:endParaRPr>
          </a:p>
        </p:txBody>
      </p:sp>
      <p:sp>
        <p:nvSpPr>
          <p:cNvPr id="5" name="Textfeld 4">
            <a:extLst>
              <a:ext uri="{FF2B5EF4-FFF2-40B4-BE49-F238E27FC236}">
                <a16:creationId xmlns:a16="http://schemas.microsoft.com/office/drawing/2014/main" id="{E96ED899-0AF3-D896-33D7-2A55F28A20AA}"/>
              </a:ext>
            </a:extLst>
          </p:cNvPr>
          <p:cNvSpPr txBox="1"/>
          <p:nvPr/>
        </p:nvSpPr>
        <p:spPr>
          <a:xfrm>
            <a:off x="144463" y="4494019"/>
            <a:ext cx="2914650" cy="2030413"/>
          </a:xfrm>
          <a:prstGeom prst="rect">
            <a:avLst/>
          </a:prstGeom>
          <a:noFill/>
          <a:ln w="19050">
            <a:solidFill>
              <a:schemeClr val="accent1">
                <a:lumMod val="50000"/>
              </a:schemeClr>
            </a:solidFill>
          </a:ln>
        </p:spPr>
        <p:txBody>
          <a:bodyPr>
            <a:spAutoFit/>
          </a:bodyPr>
          <a:lstStyle/>
          <a:p>
            <a:pPr>
              <a:defRPr/>
            </a:pPr>
            <a:r>
              <a:rPr lang="de-DE" dirty="0">
                <a:cs typeface="Arial" charset="0"/>
              </a:rPr>
              <a:t>Dieser Sektor umfasst die </a:t>
            </a:r>
            <a:r>
              <a:rPr lang="de-DE" b="1" dirty="0">
                <a:cs typeface="Arial" charset="0"/>
              </a:rPr>
              <a:t>Landwirtschaft, Forstwirtschaft </a:t>
            </a:r>
            <a:br>
              <a:rPr lang="de-DE" dirty="0">
                <a:cs typeface="Arial" charset="0"/>
              </a:rPr>
            </a:br>
            <a:r>
              <a:rPr lang="de-DE" dirty="0">
                <a:cs typeface="Arial" charset="0"/>
              </a:rPr>
              <a:t>und </a:t>
            </a:r>
            <a:r>
              <a:rPr lang="de-DE" b="1" dirty="0">
                <a:cs typeface="Arial" charset="0"/>
              </a:rPr>
              <a:t>Fischerei.</a:t>
            </a:r>
            <a:br>
              <a:rPr lang="de-DE" dirty="0">
                <a:cs typeface="Arial" charset="0"/>
              </a:rPr>
            </a:br>
            <a:r>
              <a:rPr lang="de-DE" dirty="0">
                <a:cs typeface="Arial" charset="0"/>
              </a:rPr>
              <a:t>Hier werden tierische und </a:t>
            </a:r>
          </a:p>
          <a:p>
            <a:pPr>
              <a:defRPr/>
            </a:pPr>
            <a:r>
              <a:rPr lang="de-DE" dirty="0">
                <a:cs typeface="Arial" charset="0"/>
              </a:rPr>
              <a:t>pflanzliche Nahrungsmittel </a:t>
            </a:r>
            <a:br>
              <a:rPr lang="de-DE" dirty="0">
                <a:cs typeface="Arial" charset="0"/>
              </a:rPr>
            </a:br>
            <a:r>
              <a:rPr lang="de-DE" dirty="0">
                <a:cs typeface="Arial" charset="0"/>
              </a:rPr>
              <a:t>und Rohstoffe erzeugt.</a:t>
            </a:r>
            <a:endParaRPr lang="de-AT" dirty="0">
              <a:cs typeface="Arial" charset="0"/>
            </a:endParaRPr>
          </a:p>
        </p:txBody>
      </p:sp>
      <p:sp>
        <p:nvSpPr>
          <p:cNvPr id="6" name="Textfeld 5">
            <a:extLst>
              <a:ext uri="{FF2B5EF4-FFF2-40B4-BE49-F238E27FC236}">
                <a16:creationId xmlns:a16="http://schemas.microsoft.com/office/drawing/2014/main" id="{4ED5C22E-523F-1573-480D-0EF7C4125DA1}"/>
              </a:ext>
            </a:extLst>
          </p:cNvPr>
          <p:cNvSpPr txBox="1">
            <a:spLocks noChangeArrowheads="1"/>
          </p:cNvSpPr>
          <p:nvPr/>
        </p:nvSpPr>
        <p:spPr bwMode="auto">
          <a:xfrm>
            <a:off x="3205886" y="1844824"/>
            <a:ext cx="323832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Anlagen- und </a:t>
            </a:r>
            <a:r>
              <a:rPr lang="de-DE" altLang="de-DE" sz="1800" b="0" dirty="0" err="1">
                <a:solidFill>
                  <a:schemeClr val="tx1"/>
                </a:solidFill>
                <a:latin typeface="Calibri" panose="020F0502020204030204" pitchFamily="34" charset="0"/>
              </a:rPr>
              <a:t>Apparatebauerin</a:t>
            </a:r>
            <a:r>
              <a:rPr lang="de-DE" altLang="de-DE" sz="1800" b="0" dirty="0">
                <a:solidFill>
                  <a:schemeClr val="tx1"/>
                </a:solidFill>
                <a:latin typeface="Calibri" panose="020F0502020204030204" pitchFamily="34" charset="0"/>
              </a:rPr>
              <a:t>, </a:t>
            </a:r>
          </a:p>
          <a:p>
            <a:pPr eaLnBrk="1" hangingPunct="1">
              <a:spcBef>
                <a:spcPct val="0"/>
              </a:spcBef>
              <a:buFontTx/>
              <a:buNone/>
            </a:pPr>
            <a:r>
              <a:rPr lang="de-DE" altLang="de-DE" sz="1800" b="0" dirty="0">
                <a:solidFill>
                  <a:schemeClr val="tx1"/>
                </a:solidFill>
                <a:latin typeface="Calibri" panose="020F0502020204030204" pitchFamily="34" charset="0"/>
              </a:rPr>
              <a:t>Elektroinstallationstechniker, </a:t>
            </a:r>
          </a:p>
          <a:p>
            <a:pPr eaLnBrk="1" hangingPunct="1">
              <a:spcBef>
                <a:spcPct val="0"/>
              </a:spcBef>
              <a:buFontTx/>
              <a:buNone/>
            </a:pPr>
            <a:r>
              <a:rPr lang="de-DE" altLang="de-DE" sz="1800" b="0" dirty="0">
                <a:solidFill>
                  <a:schemeClr val="tx1"/>
                </a:solidFill>
                <a:latin typeface="Calibri" panose="020F0502020204030204" pitchFamily="34" charset="0"/>
              </a:rPr>
              <a:t>Heizungsinstallations-</a:t>
            </a:r>
          </a:p>
          <a:p>
            <a:pPr eaLnBrk="1" hangingPunct="1">
              <a:spcBef>
                <a:spcPct val="0"/>
              </a:spcBef>
              <a:buFontTx/>
              <a:buNone/>
            </a:pPr>
            <a:r>
              <a:rPr lang="de-DE" altLang="de-DE" sz="1800" b="0" dirty="0" err="1">
                <a:solidFill>
                  <a:schemeClr val="tx1"/>
                </a:solidFill>
                <a:latin typeface="Calibri" panose="020F0502020204030204" pitchFamily="34" charset="0"/>
              </a:rPr>
              <a:t>technikerin</a:t>
            </a:r>
            <a:r>
              <a:rPr lang="de-DE" altLang="de-DE" sz="1800" b="0" dirty="0">
                <a:solidFill>
                  <a:schemeClr val="tx1"/>
                </a:solidFill>
                <a:latin typeface="Calibri" panose="020F0502020204030204" pitchFamily="34" charset="0"/>
              </a:rPr>
              <a:t>, Karosseriebauer, </a:t>
            </a:r>
          </a:p>
          <a:p>
            <a:pPr eaLnBrk="1" hangingPunct="1">
              <a:spcBef>
                <a:spcPct val="0"/>
              </a:spcBef>
              <a:buFontTx/>
              <a:buNone/>
            </a:pPr>
            <a:r>
              <a:rPr lang="de-DE" altLang="de-DE" sz="1800" b="0" dirty="0">
                <a:solidFill>
                  <a:schemeClr val="tx1"/>
                </a:solidFill>
                <a:latin typeface="Calibri" panose="020F0502020204030204" pitchFamily="34" charset="0"/>
              </a:rPr>
              <a:t>Druckermeisterin, </a:t>
            </a:r>
          </a:p>
          <a:p>
            <a:pPr eaLnBrk="1" hangingPunct="1">
              <a:spcBef>
                <a:spcPct val="0"/>
              </a:spcBef>
              <a:buFontTx/>
              <a:buNone/>
            </a:pPr>
            <a:r>
              <a:rPr lang="de-DE" altLang="de-DE" sz="1800" b="0" dirty="0">
                <a:solidFill>
                  <a:schemeClr val="tx1"/>
                </a:solidFill>
                <a:latin typeface="Calibri" panose="020F0502020204030204" pitchFamily="34" charset="0"/>
              </a:rPr>
              <a:t>Labortechnikerin …</a:t>
            </a:r>
            <a:endParaRPr lang="de-AT" altLang="de-DE" sz="1800" b="0" dirty="0">
              <a:solidFill>
                <a:schemeClr val="tx1"/>
              </a:solidFill>
              <a:latin typeface="Calibri" panose="020F0502020204030204" pitchFamily="34" charset="0"/>
            </a:endParaRPr>
          </a:p>
        </p:txBody>
      </p:sp>
      <p:sp>
        <p:nvSpPr>
          <p:cNvPr id="7" name="Textfeld 6">
            <a:extLst>
              <a:ext uri="{FF2B5EF4-FFF2-40B4-BE49-F238E27FC236}">
                <a16:creationId xmlns:a16="http://schemas.microsoft.com/office/drawing/2014/main" id="{250EDAB1-8ED7-7A37-1884-48282D21B5EE}"/>
              </a:ext>
            </a:extLst>
          </p:cNvPr>
          <p:cNvSpPr txBox="1">
            <a:spLocks noChangeArrowheads="1"/>
          </p:cNvSpPr>
          <p:nvPr/>
        </p:nvSpPr>
        <p:spPr bwMode="auto">
          <a:xfrm>
            <a:off x="6506592" y="1844824"/>
            <a:ext cx="2602892"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Florist, Kosmetikerin,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Restaurantfachmann,</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Koch, Bankkaufmann,</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Elementarpädagogin,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Zugbegleiterin,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Bürokauffrau, Masseur,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Skilehrerin, Buchhalterin,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Reinigungskraft,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Marketingmanagerin …</a:t>
            </a:r>
            <a:endParaRPr lang="de-AT" altLang="de-DE" sz="1800" b="0" dirty="0">
              <a:solidFill>
                <a:schemeClr val="tx1"/>
              </a:solidFill>
              <a:latin typeface="Calibri" panose="020F0502020204030204" pitchFamily="34" charset="0"/>
            </a:endParaRPr>
          </a:p>
        </p:txBody>
      </p:sp>
      <p:sp>
        <p:nvSpPr>
          <p:cNvPr id="8" name="Textfeld 7">
            <a:extLst>
              <a:ext uri="{FF2B5EF4-FFF2-40B4-BE49-F238E27FC236}">
                <a16:creationId xmlns:a16="http://schemas.microsoft.com/office/drawing/2014/main" id="{DD906FC8-2E2E-946D-EAA7-9E9D6D6BEE49}"/>
              </a:ext>
            </a:extLst>
          </p:cNvPr>
          <p:cNvSpPr txBox="1">
            <a:spLocks noChangeArrowheads="1"/>
          </p:cNvSpPr>
          <p:nvPr/>
        </p:nvSpPr>
        <p:spPr bwMode="auto">
          <a:xfrm>
            <a:off x="3205886" y="4494019"/>
            <a:ext cx="3238322" cy="20313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Dazu gehören die Gewinnung </a:t>
            </a:r>
          </a:p>
          <a:p>
            <a:pPr eaLnBrk="1" hangingPunct="1">
              <a:spcBef>
                <a:spcPct val="0"/>
              </a:spcBef>
              <a:buFontTx/>
              <a:buNone/>
            </a:pPr>
            <a:r>
              <a:rPr lang="de-DE" altLang="de-DE" sz="1800" b="0" dirty="0">
                <a:solidFill>
                  <a:schemeClr val="tx1"/>
                </a:solidFill>
                <a:latin typeface="Calibri" panose="020F0502020204030204" pitchFamily="34" charset="0"/>
              </a:rPr>
              <a:t>von Rohstoffen und Energieträgern ebenso wie die </a:t>
            </a:r>
            <a:r>
              <a:rPr lang="de-DE" altLang="de-DE" sz="1800" dirty="0">
                <a:solidFill>
                  <a:schemeClr val="tx1"/>
                </a:solidFill>
                <a:latin typeface="Calibri" panose="020F0502020204030204" pitchFamily="34" charset="0"/>
              </a:rPr>
              <a:t>Gütererzeugung</a:t>
            </a:r>
            <a:r>
              <a:rPr lang="de-DE" altLang="de-DE" sz="1800" b="0" dirty="0">
                <a:solidFill>
                  <a:schemeClr val="tx1"/>
                </a:solidFill>
                <a:latin typeface="Calibri" panose="020F0502020204030204" pitchFamily="34" charset="0"/>
              </a:rPr>
              <a:t> in Fabriken und </a:t>
            </a:r>
          </a:p>
          <a:p>
            <a:pPr eaLnBrk="1" hangingPunct="1">
              <a:spcBef>
                <a:spcPct val="0"/>
              </a:spcBef>
              <a:buFontTx/>
              <a:buNone/>
            </a:pPr>
            <a:r>
              <a:rPr lang="de-DE" altLang="de-DE" sz="1800" b="0" dirty="0">
                <a:solidFill>
                  <a:schemeClr val="tx1"/>
                </a:solidFill>
                <a:latin typeface="Calibri" panose="020F0502020204030204" pitchFamily="34" charset="0"/>
              </a:rPr>
              <a:t>Handwerksbetrieben.</a:t>
            </a:r>
          </a:p>
          <a:p>
            <a:pPr eaLnBrk="1" hangingPunct="1">
              <a:spcBef>
                <a:spcPct val="0"/>
              </a:spcBef>
              <a:buFontTx/>
              <a:buNone/>
            </a:pPr>
            <a:endParaRPr lang="de-DE" altLang="de-DE" sz="1800" b="0" dirty="0">
              <a:solidFill>
                <a:schemeClr val="tx1"/>
              </a:solidFill>
              <a:latin typeface="Calibri" panose="020F0502020204030204" pitchFamily="34" charset="0"/>
            </a:endParaRPr>
          </a:p>
          <a:p>
            <a:pPr eaLnBrk="1" hangingPunct="1">
              <a:spcBef>
                <a:spcPct val="0"/>
              </a:spcBef>
              <a:buFontTx/>
              <a:buNone/>
            </a:pPr>
            <a:endParaRPr lang="de-AT" altLang="de-DE" sz="1800" b="0" dirty="0">
              <a:solidFill>
                <a:schemeClr val="tx1"/>
              </a:solidFill>
              <a:latin typeface="Calibri" panose="020F0502020204030204" pitchFamily="34" charset="0"/>
            </a:endParaRPr>
          </a:p>
        </p:txBody>
      </p:sp>
      <p:sp>
        <p:nvSpPr>
          <p:cNvPr id="9" name="Textfeld 8">
            <a:extLst>
              <a:ext uri="{FF2B5EF4-FFF2-40B4-BE49-F238E27FC236}">
                <a16:creationId xmlns:a16="http://schemas.microsoft.com/office/drawing/2014/main" id="{02DD0B9D-91B4-A1AE-2596-C57BC742317B}"/>
              </a:ext>
            </a:extLst>
          </p:cNvPr>
          <p:cNvSpPr txBox="1">
            <a:spLocks noChangeArrowheads="1"/>
          </p:cNvSpPr>
          <p:nvPr/>
        </p:nvSpPr>
        <p:spPr bwMode="auto">
          <a:xfrm>
            <a:off x="6600595" y="4494019"/>
            <a:ext cx="2247218" cy="2031325"/>
          </a:xfrm>
          <a:prstGeom prst="rect">
            <a:avLst/>
          </a:prstGeom>
          <a:noFill/>
          <a:ln w="19050">
            <a:solidFill>
              <a:srgbClr val="078CB5"/>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Der </a:t>
            </a:r>
          </a:p>
          <a:p>
            <a:pPr eaLnBrk="1" hangingPunct="1">
              <a:spcBef>
                <a:spcPct val="0"/>
              </a:spcBef>
              <a:buFontTx/>
              <a:buNone/>
            </a:pPr>
            <a:r>
              <a:rPr lang="de-DE" altLang="de-DE" sz="1800" b="0" dirty="0">
                <a:solidFill>
                  <a:schemeClr val="tx1"/>
                </a:solidFill>
                <a:latin typeface="Calibri" panose="020F0502020204030204" pitchFamily="34" charset="0"/>
              </a:rPr>
              <a:t>Dienstleistungssektor </a:t>
            </a:r>
          </a:p>
          <a:p>
            <a:pPr eaLnBrk="1" hangingPunct="1">
              <a:spcBef>
                <a:spcPct val="0"/>
              </a:spcBef>
              <a:buFontTx/>
              <a:buNone/>
            </a:pPr>
            <a:r>
              <a:rPr lang="de-DE" altLang="de-DE" sz="1800" b="0" dirty="0">
                <a:solidFill>
                  <a:schemeClr val="tx1"/>
                </a:solidFill>
                <a:latin typeface="Calibri" panose="020F0502020204030204" pitchFamily="34" charset="0"/>
              </a:rPr>
              <a:t>umfasst alle </a:t>
            </a:r>
          </a:p>
          <a:p>
            <a:pPr eaLnBrk="1" hangingPunct="1">
              <a:spcBef>
                <a:spcPct val="0"/>
              </a:spcBef>
              <a:buFontTx/>
              <a:buNone/>
            </a:pPr>
            <a:r>
              <a:rPr lang="de-DE" altLang="de-DE" sz="1800" dirty="0">
                <a:solidFill>
                  <a:schemeClr val="tx1"/>
                </a:solidFill>
                <a:latin typeface="Calibri" panose="020F0502020204030204" pitchFamily="34" charset="0"/>
              </a:rPr>
              <a:t>Dienstleistungen</a:t>
            </a:r>
            <a:r>
              <a:rPr lang="de-DE" altLang="de-DE" sz="1800" b="0" dirty="0">
                <a:solidFill>
                  <a:schemeClr val="tx1"/>
                </a:solidFill>
                <a:latin typeface="Calibri" panose="020F0502020204030204" pitchFamily="34" charset="0"/>
              </a:rPr>
              <a:t>.</a:t>
            </a:r>
          </a:p>
          <a:p>
            <a:pPr eaLnBrk="1" hangingPunct="1">
              <a:spcBef>
                <a:spcPct val="0"/>
              </a:spcBef>
              <a:buFontTx/>
              <a:buNone/>
            </a:pPr>
            <a:endParaRPr lang="de-DE" altLang="de-DE" sz="1800" b="0" dirty="0">
              <a:solidFill>
                <a:schemeClr val="tx1"/>
              </a:solidFill>
              <a:latin typeface="Calibri" panose="020F0502020204030204" pitchFamily="34" charset="0"/>
            </a:endParaRPr>
          </a:p>
          <a:p>
            <a:pPr eaLnBrk="1" hangingPunct="1">
              <a:spcBef>
                <a:spcPct val="0"/>
              </a:spcBef>
              <a:buFontTx/>
              <a:buNone/>
            </a:pPr>
            <a:endParaRPr lang="de-DE" altLang="de-DE" sz="1800" b="0" dirty="0">
              <a:solidFill>
                <a:schemeClr val="tx1"/>
              </a:solidFill>
              <a:latin typeface="Calibri" panose="020F0502020204030204" pitchFamily="34" charset="0"/>
            </a:endParaRPr>
          </a:p>
          <a:p>
            <a:pPr eaLnBrk="1" hangingPunct="1">
              <a:spcBef>
                <a:spcPct val="0"/>
              </a:spcBef>
              <a:buFontTx/>
              <a:buNone/>
            </a:pPr>
            <a:endParaRPr lang="de-AT" altLang="de-DE" sz="1800" b="0" dirty="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F4AC4FFA-DD88-A683-7758-0ED326E2D078}"/>
              </a:ext>
            </a:extLst>
          </p:cNvPr>
          <p:cNvSpPr txBox="1"/>
          <p:nvPr/>
        </p:nvSpPr>
        <p:spPr>
          <a:xfrm>
            <a:off x="144463" y="1403350"/>
            <a:ext cx="2400300" cy="369888"/>
          </a:xfrm>
          <a:prstGeom prst="rect">
            <a:avLst/>
          </a:prstGeom>
          <a:noFill/>
          <a:ln w="22225">
            <a:solidFill>
              <a:schemeClr val="accent1">
                <a:lumMod val="50000"/>
              </a:schemeClr>
            </a:solidFill>
          </a:ln>
        </p:spPr>
        <p:txBody>
          <a:bodyPr wrap="none">
            <a:spAutoFit/>
          </a:bodyPr>
          <a:lstStyle/>
          <a:p>
            <a:pPr>
              <a:defRPr/>
            </a:pPr>
            <a:r>
              <a:rPr lang="de-AT" dirty="0">
                <a:cs typeface="Arial" charset="0"/>
              </a:rPr>
              <a:t>Erster (primärer) Sektor</a:t>
            </a:r>
          </a:p>
        </p:txBody>
      </p:sp>
      <p:sp>
        <p:nvSpPr>
          <p:cNvPr id="11" name="Textfeld 13">
            <a:extLst>
              <a:ext uri="{FF2B5EF4-FFF2-40B4-BE49-F238E27FC236}">
                <a16:creationId xmlns:a16="http://schemas.microsoft.com/office/drawing/2014/main" id="{C698E129-15DE-2D04-9448-BDD08B19BE9D}"/>
              </a:ext>
            </a:extLst>
          </p:cNvPr>
          <p:cNvSpPr txBox="1">
            <a:spLocks noChangeArrowheads="1"/>
          </p:cNvSpPr>
          <p:nvPr/>
        </p:nvSpPr>
        <p:spPr bwMode="auto">
          <a:xfrm>
            <a:off x="3205886" y="1403350"/>
            <a:ext cx="2792413" cy="369888"/>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de-AT" altLang="de-DE"/>
              <a:t>Zweiter (sekundärer) Sektor</a:t>
            </a:r>
          </a:p>
        </p:txBody>
      </p:sp>
      <p:sp>
        <p:nvSpPr>
          <p:cNvPr id="12" name="Textfeld 14">
            <a:extLst>
              <a:ext uri="{FF2B5EF4-FFF2-40B4-BE49-F238E27FC236}">
                <a16:creationId xmlns:a16="http://schemas.microsoft.com/office/drawing/2014/main" id="{1791DF2E-7E17-F351-7835-F10894F8EE6E}"/>
              </a:ext>
            </a:extLst>
          </p:cNvPr>
          <p:cNvSpPr txBox="1">
            <a:spLocks noChangeArrowheads="1"/>
          </p:cNvSpPr>
          <p:nvPr/>
        </p:nvSpPr>
        <p:spPr bwMode="auto">
          <a:xfrm>
            <a:off x="6506592" y="1412875"/>
            <a:ext cx="2435225" cy="369888"/>
          </a:xfrm>
          <a:prstGeom prst="rect">
            <a:avLst/>
          </a:prstGeom>
          <a:noFill/>
          <a:ln w="22225">
            <a:solidFill>
              <a:srgbClr val="078CB5"/>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de-AT" altLang="de-DE" dirty="0"/>
              <a:t>Dritter (tertiärer) Sektor</a:t>
            </a:r>
          </a:p>
        </p:txBody>
      </p:sp>
    </p:spTree>
    <p:extLst>
      <p:ext uri="{BB962C8B-B14F-4D97-AF65-F5344CB8AC3E}">
        <p14:creationId xmlns:p14="http://schemas.microsoft.com/office/powerpoint/2010/main" val="333962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a:t>
            </a:r>
            <a:r>
              <a:rPr lang="de-DE" altLang="de-DE" sz="1200" kern="0" dirty="0">
                <a:latin typeface="Arial" pitchFamily="34" charset="0"/>
              </a:rPr>
              <a:t>Thema „Arbeitswelt – immer Veränderungen“ auf den Seiten 50 und 51 im Schulbuch </a:t>
            </a:r>
            <a:r>
              <a:rPr lang="de-DE" altLang="de-DE" sz="1200" i="1" kern="0" dirty="0">
                <a:latin typeface="Arial" pitchFamily="34" charset="0"/>
              </a:rPr>
              <a:t>unterwegs 2</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322</Words>
  <Application>Microsoft Office PowerPoint</Application>
  <PresentationFormat>Bildschirmpräsentation (4:3)</PresentationFormat>
  <Paragraphs>45</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PoloBasisTB</vt:lpstr>
      <vt:lpstr>Syntax LT Std</vt:lpstr>
      <vt:lpstr>Wingdings</vt:lpstr>
      <vt:lpstr>Larissa</vt:lpstr>
      <vt:lpstr>Wirtschaftssektoren</vt:lpstr>
      <vt:lpstr>Wirtschaftssektoren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202</cp:revision>
  <dcterms:created xsi:type="dcterms:W3CDTF">2013-10-08T07:58:50Z</dcterms:created>
  <dcterms:modified xsi:type="dcterms:W3CDTF">2023-08-31T09:46:25Z</dcterms:modified>
</cp:coreProperties>
</file>