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6" r:id="rId5"/>
    <p:sldId id="307" r:id="rId6"/>
    <p:sldId id="308"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549BB5"/>
    <a:srgbClr val="A8CCD9"/>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6482" autoAdjust="0"/>
  </p:normalViewPr>
  <p:slideViewPr>
    <p:cSldViewPr>
      <p:cViewPr varScale="1">
        <p:scale>
          <a:sx n="156" d="100"/>
          <a:sy n="156" d="100"/>
        </p:scale>
        <p:origin x="3432" y="156"/>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3A84724-06CA-8907-9C51-2E3837096D9F}"/>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7A9982E1-1AAD-2B9E-4FB5-D99C6BC88BBF}"/>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D624A9D2-97BB-1386-7E57-790EE3FC6351}"/>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1CF9C2A0-1F95-B29F-91B3-4FEB2BEB1275}"/>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55E7B4E1-63DB-E0A6-2915-F3C24A7BB2C5}"/>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3EF27611-8404-E3ED-30A6-49D182C775E2}"/>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0511EC66-C49F-4D12-B6B6-15576276512D}"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21A79EF-405C-31F2-0319-5EDFBB4ED72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4668F51D-DB11-41FD-AD02-583DE65D6F0F}" type="slidenum">
              <a:rPr lang="de-DE" altLang="de-DE" sz="1200">
                <a:solidFill>
                  <a:schemeClr val="tx1"/>
                </a:solidFill>
              </a:rPr>
              <a:pPr eaLnBrk="1" hangingPunct="1"/>
              <a:t>1</a:t>
            </a:fld>
            <a:endParaRPr lang="de-DE" altLang="de-DE" sz="1200">
              <a:solidFill>
                <a:schemeClr val="tx1"/>
              </a:solidFill>
            </a:endParaRPr>
          </a:p>
        </p:txBody>
      </p:sp>
      <p:sp>
        <p:nvSpPr>
          <p:cNvPr id="10243" name="Rectangle 2">
            <a:extLst>
              <a:ext uri="{FF2B5EF4-FFF2-40B4-BE49-F238E27FC236}">
                <a16:creationId xmlns:a16="http://schemas.microsoft.com/office/drawing/2014/main" id="{0D219B62-8873-3A7A-CCD7-59AD214DA371}"/>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11B5C3F5-F865-53D9-E4CC-2C123540ACE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3644732-7952-5970-E9AA-B59F685F2E14}"/>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19EE572D-2435-E3CE-B18A-E0983907DEE3}"/>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6D22F727-8C96-3BF6-E4B9-ABA30EB9ECA2}"/>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rgbClr val="FFFFFF"/>
                </a:solidFill>
              </a:rPr>
              <a:t>BioTOP 3</a:t>
            </a:r>
          </a:p>
        </p:txBody>
      </p:sp>
      <p:pic>
        <p:nvPicPr>
          <p:cNvPr id="5" name="Picture 2">
            <a:extLst>
              <a:ext uri="{FF2B5EF4-FFF2-40B4-BE49-F238E27FC236}">
                <a16:creationId xmlns:a16="http://schemas.microsoft.com/office/drawing/2014/main" id="{A8660AE4-5B14-9DB0-CB63-F0986129B06B}"/>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95767165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02138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600634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863802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1611877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85031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5372025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25269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51038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0295889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0685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512826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1034717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9437569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436295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057543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657530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69816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46522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717080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899306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275092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249712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8888A99D-F4AE-3F05-6C50-9B1A701213DD}"/>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9B2943A4-B353-4889-1CC8-676FF567F0F6}"/>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5FFA1464-2E1E-9AFF-F3B5-1DAC6BEA5696}"/>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A45CDFBD-3777-C934-D6B0-F7325E0C5FD6}"/>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4C68AC76-4505-CFDB-1801-3B01037DDB73}"/>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7EC408AD-1C03-F236-4106-1F19F16732FA}"/>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49EAA066-DC20-C3A5-E874-9A4D80A771D2}"/>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C1295BA-DFCA-DE07-1E66-1849BF908A54}"/>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10ECB192-2975-A9D4-F024-758B08E33580}"/>
              </a:ext>
            </a:extLst>
          </p:cNvPr>
          <p:cNvSpPr>
            <a:spLocks noGrp="1" noChangeArrowheads="1"/>
          </p:cNvSpPr>
          <p:nvPr>
            <p:ph type="ctrTitle"/>
          </p:nvPr>
        </p:nvSpPr>
        <p:spPr>
          <a:xfrm>
            <a:off x="468313" y="836613"/>
            <a:ext cx="7772400" cy="792162"/>
          </a:xfrm>
        </p:spPr>
        <p:txBody>
          <a:bodyPr/>
          <a:lstStyle/>
          <a:p>
            <a:pPr eaLnBrk="1" hangingPunct="1"/>
            <a:r>
              <a:rPr lang="de-DE" altLang="de-DE" sz="3400"/>
              <a:t>Kreislauf der Gesteine</a:t>
            </a:r>
            <a:endParaRPr lang="de-DE" altLang="de-DE"/>
          </a:p>
        </p:txBody>
      </p:sp>
      <p:sp>
        <p:nvSpPr>
          <p:cNvPr id="4099" name="Text Box 17">
            <a:extLst>
              <a:ext uri="{FF2B5EF4-FFF2-40B4-BE49-F238E27FC236}">
                <a16:creationId xmlns:a16="http://schemas.microsoft.com/office/drawing/2014/main" id="{8D001C20-4FE9-1C8F-642F-8F6C685CDFE5}"/>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3" action="ppaction://hlinksldjump"/>
              </a:rPr>
              <a:t>schrittweiser Aufbau des Tafelbildes</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4" action="ppaction://hlinksldjump"/>
              </a:rPr>
              <a:t>vollständige Ansicht</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5" action="ppaction://hlinksldjump"/>
              </a:rPr>
              <a:t>zum Ausfüllen</a:t>
            </a:r>
            <a:endParaRPr lang="de-DE" altLang="de-DE" sz="200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F97B45F-5CE1-D667-4EAA-F4FDA528B6BB}"/>
              </a:ext>
            </a:extLst>
          </p:cNvPr>
          <p:cNvSpPr>
            <a:spLocks noGrp="1" noChangeArrowheads="1"/>
          </p:cNvSpPr>
          <p:nvPr>
            <p:ph type="title"/>
          </p:nvPr>
        </p:nvSpPr>
        <p:spPr/>
        <p:txBody>
          <a:bodyPr/>
          <a:lstStyle/>
          <a:p>
            <a:r>
              <a:rPr lang="de-DE" altLang="de-DE"/>
              <a:t>Kreislauf der Gesteine</a:t>
            </a:r>
          </a:p>
        </p:txBody>
      </p:sp>
      <p:grpSp>
        <p:nvGrpSpPr>
          <p:cNvPr id="5123" name="Group 215">
            <a:extLst>
              <a:ext uri="{FF2B5EF4-FFF2-40B4-BE49-F238E27FC236}">
                <a16:creationId xmlns:a16="http://schemas.microsoft.com/office/drawing/2014/main" id="{9797D65C-3ECC-784D-C352-17F6F39365A0}"/>
              </a:ext>
            </a:extLst>
          </p:cNvPr>
          <p:cNvGrpSpPr>
            <a:grpSpLocks/>
          </p:cNvGrpSpPr>
          <p:nvPr/>
        </p:nvGrpSpPr>
        <p:grpSpPr bwMode="auto">
          <a:xfrm>
            <a:off x="395288" y="981075"/>
            <a:ext cx="8208962" cy="4608513"/>
            <a:chOff x="249" y="618"/>
            <a:chExt cx="5171" cy="2903"/>
          </a:xfrm>
        </p:grpSpPr>
        <p:pic>
          <p:nvPicPr>
            <p:cNvPr id="5162" name="Picture 180" descr="gesteine1">
              <a:extLst>
                <a:ext uri="{FF2B5EF4-FFF2-40B4-BE49-F238E27FC236}">
                  <a16:creationId xmlns:a16="http://schemas.microsoft.com/office/drawing/2014/main" id="{6B91AD91-E456-384C-B60B-0E90AEA8D9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 y="1979"/>
              <a:ext cx="726" cy="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3" name="Picture 182" descr="gesteine6">
              <a:extLst>
                <a:ext uri="{FF2B5EF4-FFF2-40B4-BE49-F238E27FC236}">
                  <a16:creationId xmlns:a16="http://schemas.microsoft.com/office/drawing/2014/main" id="{B4A9059A-4F96-F9F0-D4A8-8BDAF14EF3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5" y="618"/>
              <a:ext cx="724"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4" name="Picture 183" descr="gesteine5">
              <a:extLst>
                <a:ext uri="{FF2B5EF4-FFF2-40B4-BE49-F238E27FC236}">
                  <a16:creationId xmlns:a16="http://schemas.microsoft.com/office/drawing/2014/main" id="{2EC6FBF3-22DB-03A1-E5FE-AB04434049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5" y="2795"/>
              <a:ext cx="706"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5" name="Picture 184" descr="gesteine2">
              <a:extLst>
                <a:ext uri="{FF2B5EF4-FFF2-40B4-BE49-F238E27FC236}">
                  <a16:creationId xmlns:a16="http://schemas.microsoft.com/office/drawing/2014/main" id="{3F70028C-7568-D91F-F782-8757602062B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3" y="754"/>
              <a:ext cx="726" cy="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6" name="Picture 185" descr="gesteine3">
              <a:extLst>
                <a:ext uri="{FF2B5EF4-FFF2-40B4-BE49-F238E27FC236}">
                  <a16:creationId xmlns:a16="http://schemas.microsoft.com/office/drawing/2014/main" id="{A8DE260C-F6CB-61E8-3B88-C751815A463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94" y="1797"/>
              <a:ext cx="726" cy="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7" name="Picture 188" descr="gesteine4">
              <a:extLst>
                <a:ext uri="{FF2B5EF4-FFF2-40B4-BE49-F238E27FC236}">
                  <a16:creationId xmlns:a16="http://schemas.microsoft.com/office/drawing/2014/main" id="{CAB5402E-C907-7367-A376-DFA2A932E74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88" y="2795"/>
              <a:ext cx="726"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68" name="Line 190">
              <a:extLst>
                <a:ext uri="{FF2B5EF4-FFF2-40B4-BE49-F238E27FC236}">
                  <a16:creationId xmlns:a16="http://schemas.microsoft.com/office/drawing/2014/main" id="{88F6EC4C-50BD-4C6F-B8CB-6AB3FC9B2AC2}"/>
                </a:ext>
              </a:extLst>
            </p:cNvPr>
            <p:cNvSpPr>
              <a:spLocks noChangeShapeType="1"/>
            </p:cNvSpPr>
            <p:nvPr/>
          </p:nvSpPr>
          <p:spPr bwMode="auto">
            <a:xfrm flipV="1">
              <a:off x="793" y="1117"/>
              <a:ext cx="772" cy="725"/>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9" name="Line 191">
              <a:extLst>
                <a:ext uri="{FF2B5EF4-FFF2-40B4-BE49-F238E27FC236}">
                  <a16:creationId xmlns:a16="http://schemas.microsoft.com/office/drawing/2014/main" id="{72750161-986A-FEAE-49A5-2290319AB3BF}"/>
                </a:ext>
              </a:extLst>
            </p:cNvPr>
            <p:cNvSpPr>
              <a:spLocks noChangeShapeType="1"/>
            </p:cNvSpPr>
            <p:nvPr/>
          </p:nvSpPr>
          <p:spPr bwMode="auto">
            <a:xfrm>
              <a:off x="1111" y="2296"/>
              <a:ext cx="2132" cy="635"/>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0" name="Line 192">
              <a:extLst>
                <a:ext uri="{FF2B5EF4-FFF2-40B4-BE49-F238E27FC236}">
                  <a16:creationId xmlns:a16="http://schemas.microsoft.com/office/drawing/2014/main" id="{69F58654-C6B0-C5AA-9C3C-BB2A9C19CA79}"/>
                </a:ext>
              </a:extLst>
            </p:cNvPr>
            <p:cNvSpPr>
              <a:spLocks noChangeShapeType="1"/>
            </p:cNvSpPr>
            <p:nvPr/>
          </p:nvSpPr>
          <p:spPr bwMode="auto">
            <a:xfrm flipH="1" flipV="1">
              <a:off x="930" y="2614"/>
              <a:ext cx="544" cy="408"/>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1" name="Line 193">
              <a:extLst>
                <a:ext uri="{FF2B5EF4-FFF2-40B4-BE49-F238E27FC236}">
                  <a16:creationId xmlns:a16="http://schemas.microsoft.com/office/drawing/2014/main" id="{252FF3E9-9EDF-6580-8142-7F3614D5B657}"/>
                </a:ext>
              </a:extLst>
            </p:cNvPr>
            <p:cNvSpPr>
              <a:spLocks noChangeShapeType="1"/>
            </p:cNvSpPr>
            <p:nvPr/>
          </p:nvSpPr>
          <p:spPr bwMode="auto">
            <a:xfrm flipH="1">
              <a:off x="2381" y="3203"/>
              <a:ext cx="817" cy="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2" name="Line 194">
              <a:extLst>
                <a:ext uri="{FF2B5EF4-FFF2-40B4-BE49-F238E27FC236}">
                  <a16:creationId xmlns:a16="http://schemas.microsoft.com/office/drawing/2014/main" id="{1E55A5D8-01ED-EBD0-7499-F2A64D871050}"/>
                </a:ext>
              </a:extLst>
            </p:cNvPr>
            <p:cNvSpPr>
              <a:spLocks noChangeShapeType="1"/>
            </p:cNvSpPr>
            <p:nvPr/>
          </p:nvSpPr>
          <p:spPr bwMode="auto">
            <a:xfrm flipH="1">
              <a:off x="4105" y="2523"/>
              <a:ext cx="771" cy="499"/>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3" name="Line 195">
              <a:extLst>
                <a:ext uri="{FF2B5EF4-FFF2-40B4-BE49-F238E27FC236}">
                  <a16:creationId xmlns:a16="http://schemas.microsoft.com/office/drawing/2014/main" id="{5E487A03-C828-F148-15B3-8EE0AA6FD8D4}"/>
                </a:ext>
              </a:extLst>
            </p:cNvPr>
            <p:cNvSpPr>
              <a:spLocks noChangeShapeType="1"/>
            </p:cNvSpPr>
            <p:nvPr/>
          </p:nvSpPr>
          <p:spPr bwMode="auto">
            <a:xfrm flipH="1" flipV="1">
              <a:off x="2245" y="1434"/>
              <a:ext cx="1270" cy="1316"/>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4" name="Line 196">
              <a:extLst>
                <a:ext uri="{FF2B5EF4-FFF2-40B4-BE49-F238E27FC236}">
                  <a16:creationId xmlns:a16="http://schemas.microsoft.com/office/drawing/2014/main" id="{384309A1-44D2-E308-FBEE-EE1CD95A3DF8}"/>
                </a:ext>
              </a:extLst>
            </p:cNvPr>
            <p:cNvSpPr>
              <a:spLocks noChangeShapeType="1"/>
            </p:cNvSpPr>
            <p:nvPr/>
          </p:nvSpPr>
          <p:spPr bwMode="auto">
            <a:xfrm>
              <a:off x="2472" y="981"/>
              <a:ext cx="680" cy="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5" name="Line 197">
              <a:extLst>
                <a:ext uri="{FF2B5EF4-FFF2-40B4-BE49-F238E27FC236}">
                  <a16:creationId xmlns:a16="http://schemas.microsoft.com/office/drawing/2014/main" id="{B6B1CF54-75F3-430F-52AD-C66D9627BC48}"/>
                </a:ext>
              </a:extLst>
            </p:cNvPr>
            <p:cNvSpPr>
              <a:spLocks noChangeShapeType="1"/>
            </p:cNvSpPr>
            <p:nvPr/>
          </p:nvSpPr>
          <p:spPr bwMode="auto">
            <a:xfrm>
              <a:off x="4059" y="1117"/>
              <a:ext cx="771" cy="68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6" name="Line 199">
              <a:extLst>
                <a:ext uri="{FF2B5EF4-FFF2-40B4-BE49-F238E27FC236}">
                  <a16:creationId xmlns:a16="http://schemas.microsoft.com/office/drawing/2014/main" id="{6AFF4819-DD01-D112-23D3-665AC6830CA7}"/>
                </a:ext>
              </a:extLst>
            </p:cNvPr>
            <p:cNvSpPr>
              <a:spLocks noChangeShapeType="1"/>
            </p:cNvSpPr>
            <p:nvPr/>
          </p:nvSpPr>
          <p:spPr bwMode="auto">
            <a:xfrm flipH="1" flipV="1">
              <a:off x="2517" y="1253"/>
              <a:ext cx="2132" cy="816"/>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24" name="Rectangle 208">
            <a:extLst>
              <a:ext uri="{FF2B5EF4-FFF2-40B4-BE49-F238E27FC236}">
                <a16:creationId xmlns:a16="http://schemas.microsoft.com/office/drawing/2014/main" id="{7E764D0E-BC66-76BE-B052-781E7DB551D5}"/>
              </a:ext>
            </a:extLst>
          </p:cNvPr>
          <p:cNvSpPr>
            <a:spLocks noChangeArrowheads="1"/>
          </p:cNvSpPr>
          <p:nvPr/>
        </p:nvSpPr>
        <p:spPr bwMode="auto">
          <a:xfrm>
            <a:off x="179388" y="3284538"/>
            <a:ext cx="2160587" cy="360362"/>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967" name="Group 231">
            <a:extLst>
              <a:ext uri="{FF2B5EF4-FFF2-40B4-BE49-F238E27FC236}">
                <a16:creationId xmlns:a16="http://schemas.microsoft.com/office/drawing/2014/main" id="{982593F3-1485-01F8-506E-9ED25FC1D55D}"/>
              </a:ext>
            </a:extLst>
          </p:cNvPr>
          <p:cNvGrpSpPr>
            <a:grpSpLocks/>
          </p:cNvGrpSpPr>
          <p:nvPr/>
        </p:nvGrpSpPr>
        <p:grpSpPr bwMode="auto">
          <a:xfrm>
            <a:off x="538163" y="2060575"/>
            <a:ext cx="1512887" cy="360363"/>
            <a:chOff x="339" y="1298"/>
            <a:chExt cx="953" cy="227"/>
          </a:xfrm>
        </p:grpSpPr>
        <p:sp>
          <p:nvSpPr>
            <p:cNvPr id="5160" name="Rectangle 206">
              <a:extLst>
                <a:ext uri="{FF2B5EF4-FFF2-40B4-BE49-F238E27FC236}">
                  <a16:creationId xmlns:a16="http://schemas.microsoft.com/office/drawing/2014/main" id="{42586E72-D56F-584B-FCC4-3BCFEEB26C6D}"/>
                </a:ext>
              </a:extLst>
            </p:cNvPr>
            <p:cNvSpPr>
              <a:spLocks noChangeArrowheads="1"/>
            </p:cNvSpPr>
            <p:nvPr/>
          </p:nvSpPr>
          <p:spPr bwMode="auto">
            <a:xfrm>
              <a:off x="339"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1" name="Text Box 216">
              <a:extLst>
                <a:ext uri="{FF2B5EF4-FFF2-40B4-BE49-F238E27FC236}">
                  <a16:creationId xmlns:a16="http://schemas.microsoft.com/office/drawing/2014/main" id="{A3076B71-9180-5EDF-5F51-F4960D93E4A8}"/>
                </a:ext>
              </a:extLst>
            </p:cNvPr>
            <p:cNvSpPr txBox="1">
              <a:spLocks noChangeArrowheads="1"/>
            </p:cNvSpPr>
            <p:nvPr/>
          </p:nvSpPr>
          <p:spPr bwMode="auto">
            <a:xfrm>
              <a:off x="521" y="1298"/>
              <a:ext cx="56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Hebung</a:t>
              </a:r>
            </a:p>
          </p:txBody>
        </p:sp>
      </p:grpSp>
      <p:grpSp>
        <p:nvGrpSpPr>
          <p:cNvPr id="116968" name="Group 232">
            <a:extLst>
              <a:ext uri="{FF2B5EF4-FFF2-40B4-BE49-F238E27FC236}">
                <a16:creationId xmlns:a16="http://schemas.microsoft.com/office/drawing/2014/main" id="{8B709583-BF9A-0ECB-EE43-F17F3C871C45}"/>
              </a:ext>
            </a:extLst>
          </p:cNvPr>
          <p:cNvGrpSpPr>
            <a:grpSpLocks/>
          </p:cNvGrpSpPr>
          <p:nvPr/>
        </p:nvGrpSpPr>
        <p:grpSpPr bwMode="auto">
          <a:xfrm>
            <a:off x="1692275" y="1196975"/>
            <a:ext cx="1512888" cy="360363"/>
            <a:chOff x="1066" y="754"/>
            <a:chExt cx="953" cy="227"/>
          </a:xfrm>
        </p:grpSpPr>
        <p:sp>
          <p:nvSpPr>
            <p:cNvPr id="5158" name="Rectangle 207">
              <a:extLst>
                <a:ext uri="{FF2B5EF4-FFF2-40B4-BE49-F238E27FC236}">
                  <a16:creationId xmlns:a16="http://schemas.microsoft.com/office/drawing/2014/main" id="{66917DAF-8DC6-7D37-F897-8E629A2B7CD9}"/>
                </a:ext>
              </a:extLst>
            </p:cNvPr>
            <p:cNvSpPr>
              <a:spLocks noChangeArrowheads="1"/>
            </p:cNvSpPr>
            <p:nvPr/>
          </p:nvSpPr>
          <p:spPr bwMode="auto">
            <a:xfrm>
              <a:off x="1066" y="754"/>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9" name="Text Box 217">
              <a:extLst>
                <a:ext uri="{FF2B5EF4-FFF2-40B4-BE49-F238E27FC236}">
                  <a16:creationId xmlns:a16="http://schemas.microsoft.com/office/drawing/2014/main" id="{4DC2DF56-5BC8-80A3-23BB-62EDFE4969D1}"/>
                </a:ext>
              </a:extLst>
            </p:cNvPr>
            <p:cNvSpPr txBox="1">
              <a:spLocks noChangeArrowheads="1"/>
            </p:cNvSpPr>
            <p:nvPr/>
          </p:nvSpPr>
          <p:spPr bwMode="auto">
            <a:xfrm>
              <a:off x="1111" y="754"/>
              <a:ext cx="83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Verwitterung</a:t>
              </a:r>
            </a:p>
          </p:txBody>
        </p:sp>
      </p:grpSp>
      <p:grpSp>
        <p:nvGrpSpPr>
          <p:cNvPr id="116969" name="Group 233">
            <a:extLst>
              <a:ext uri="{FF2B5EF4-FFF2-40B4-BE49-F238E27FC236}">
                <a16:creationId xmlns:a16="http://schemas.microsoft.com/office/drawing/2014/main" id="{0BC889FE-03F3-E9EB-D46F-50D71472416E}"/>
              </a:ext>
            </a:extLst>
          </p:cNvPr>
          <p:cNvGrpSpPr>
            <a:grpSpLocks/>
          </p:cNvGrpSpPr>
          <p:nvPr/>
        </p:nvGrpSpPr>
        <p:grpSpPr bwMode="auto">
          <a:xfrm>
            <a:off x="3924300" y="836613"/>
            <a:ext cx="1512888" cy="360362"/>
            <a:chOff x="2472" y="527"/>
            <a:chExt cx="953" cy="227"/>
          </a:xfrm>
        </p:grpSpPr>
        <p:sp>
          <p:nvSpPr>
            <p:cNvPr id="5156" name="Rectangle 200">
              <a:extLst>
                <a:ext uri="{FF2B5EF4-FFF2-40B4-BE49-F238E27FC236}">
                  <a16:creationId xmlns:a16="http://schemas.microsoft.com/office/drawing/2014/main" id="{D077FC1F-10E8-F607-BDB5-B60BE2124A82}"/>
                </a:ext>
              </a:extLst>
            </p:cNvPr>
            <p:cNvSpPr>
              <a:spLocks noChangeArrowheads="1"/>
            </p:cNvSpPr>
            <p:nvPr/>
          </p:nvSpPr>
          <p:spPr bwMode="auto">
            <a:xfrm>
              <a:off x="2472" y="527"/>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7" name="Text Box 218">
              <a:extLst>
                <a:ext uri="{FF2B5EF4-FFF2-40B4-BE49-F238E27FC236}">
                  <a16:creationId xmlns:a16="http://schemas.microsoft.com/office/drawing/2014/main" id="{4C961414-3BB8-251D-0B70-7040E2A8C098}"/>
                </a:ext>
              </a:extLst>
            </p:cNvPr>
            <p:cNvSpPr txBox="1">
              <a:spLocks noChangeArrowheads="1"/>
            </p:cNvSpPr>
            <p:nvPr/>
          </p:nvSpPr>
          <p:spPr bwMode="auto">
            <a:xfrm>
              <a:off x="2565" y="527"/>
              <a:ext cx="76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Ablagerung</a:t>
              </a:r>
            </a:p>
          </p:txBody>
        </p:sp>
      </p:grpSp>
      <p:grpSp>
        <p:nvGrpSpPr>
          <p:cNvPr id="116970" name="Group 234">
            <a:extLst>
              <a:ext uri="{FF2B5EF4-FFF2-40B4-BE49-F238E27FC236}">
                <a16:creationId xmlns:a16="http://schemas.microsoft.com/office/drawing/2014/main" id="{6EAAA918-09ED-FE98-E820-AEF1EB902C09}"/>
              </a:ext>
            </a:extLst>
          </p:cNvPr>
          <p:cNvGrpSpPr>
            <a:grpSpLocks/>
          </p:cNvGrpSpPr>
          <p:nvPr/>
        </p:nvGrpSpPr>
        <p:grpSpPr bwMode="auto">
          <a:xfrm>
            <a:off x="5435600" y="1341438"/>
            <a:ext cx="1944688" cy="360362"/>
            <a:chOff x="3424" y="845"/>
            <a:chExt cx="1225" cy="227"/>
          </a:xfrm>
        </p:grpSpPr>
        <p:sp>
          <p:nvSpPr>
            <p:cNvPr id="5154" name="Rectangle 220">
              <a:extLst>
                <a:ext uri="{FF2B5EF4-FFF2-40B4-BE49-F238E27FC236}">
                  <a16:creationId xmlns:a16="http://schemas.microsoft.com/office/drawing/2014/main" id="{7873C1E5-5BAF-0DFC-EB20-C6711283E045}"/>
                </a:ext>
              </a:extLst>
            </p:cNvPr>
            <p:cNvSpPr>
              <a:spLocks noChangeArrowheads="1"/>
            </p:cNvSpPr>
            <p:nvPr/>
          </p:nvSpPr>
          <p:spPr bwMode="auto">
            <a:xfrm>
              <a:off x="3424" y="845"/>
              <a:ext cx="1225"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Text Box 221">
              <a:extLst>
                <a:ext uri="{FF2B5EF4-FFF2-40B4-BE49-F238E27FC236}">
                  <a16:creationId xmlns:a16="http://schemas.microsoft.com/office/drawing/2014/main" id="{820F9079-CC83-7F7D-B727-A3893229157C}"/>
                </a:ext>
              </a:extLst>
            </p:cNvPr>
            <p:cNvSpPr txBox="1">
              <a:spLocks noChangeArrowheads="1"/>
            </p:cNvSpPr>
            <p:nvPr/>
          </p:nvSpPr>
          <p:spPr bwMode="auto">
            <a:xfrm>
              <a:off x="3424" y="845"/>
              <a:ext cx="119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Sedimente (locker)</a:t>
              </a:r>
            </a:p>
          </p:txBody>
        </p:sp>
      </p:grpSp>
      <p:grpSp>
        <p:nvGrpSpPr>
          <p:cNvPr id="116972" name="Group 236">
            <a:extLst>
              <a:ext uri="{FF2B5EF4-FFF2-40B4-BE49-F238E27FC236}">
                <a16:creationId xmlns:a16="http://schemas.microsoft.com/office/drawing/2014/main" id="{76025270-EEE1-B723-F0FA-C979592F1C34}"/>
              </a:ext>
            </a:extLst>
          </p:cNvPr>
          <p:cNvGrpSpPr>
            <a:grpSpLocks/>
          </p:cNvGrpSpPr>
          <p:nvPr/>
        </p:nvGrpSpPr>
        <p:grpSpPr bwMode="auto">
          <a:xfrm>
            <a:off x="6659563" y="3357563"/>
            <a:ext cx="2305050" cy="360362"/>
            <a:chOff x="4195" y="2115"/>
            <a:chExt cx="1452" cy="227"/>
          </a:xfrm>
        </p:grpSpPr>
        <p:sp>
          <p:nvSpPr>
            <p:cNvPr id="5152" name="Rectangle 201">
              <a:extLst>
                <a:ext uri="{FF2B5EF4-FFF2-40B4-BE49-F238E27FC236}">
                  <a16:creationId xmlns:a16="http://schemas.microsoft.com/office/drawing/2014/main" id="{5DD45B02-A13B-AEEB-314C-874FDB5A9017}"/>
                </a:ext>
              </a:extLst>
            </p:cNvPr>
            <p:cNvSpPr>
              <a:spLocks noChangeArrowheads="1"/>
            </p:cNvSpPr>
            <p:nvPr/>
          </p:nvSpPr>
          <p:spPr bwMode="auto">
            <a:xfrm>
              <a:off x="4195" y="2115"/>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3" name="Text Box 222">
              <a:extLst>
                <a:ext uri="{FF2B5EF4-FFF2-40B4-BE49-F238E27FC236}">
                  <a16:creationId xmlns:a16="http://schemas.microsoft.com/office/drawing/2014/main" id="{2A734020-5C22-DE5C-0DDC-A98A3C263337}"/>
                </a:ext>
              </a:extLst>
            </p:cNvPr>
            <p:cNvSpPr txBox="1">
              <a:spLocks noChangeArrowheads="1"/>
            </p:cNvSpPr>
            <p:nvPr/>
          </p:nvSpPr>
          <p:spPr bwMode="auto">
            <a:xfrm>
              <a:off x="4241" y="2115"/>
              <a:ext cx="136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Sedimente (verfestigt)</a:t>
              </a:r>
            </a:p>
          </p:txBody>
        </p:sp>
      </p:grpSp>
      <p:grpSp>
        <p:nvGrpSpPr>
          <p:cNvPr id="116971" name="Group 235">
            <a:extLst>
              <a:ext uri="{FF2B5EF4-FFF2-40B4-BE49-F238E27FC236}">
                <a16:creationId xmlns:a16="http://schemas.microsoft.com/office/drawing/2014/main" id="{A42660C3-D379-EA06-0C32-2B1C89D10089}"/>
              </a:ext>
            </a:extLst>
          </p:cNvPr>
          <p:cNvGrpSpPr>
            <a:grpSpLocks/>
          </p:cNvGrpSpPr>
          <p:nvPr/>
        </p:nvGrpSpPr>
        <p:grpSpPr bwMode="auto">
          <a:xfrm>
            <a:off x="6948488" y="2060575"/>
            <a:ext cx="1512887" cy="360363"/>
            <a:chOff x="4377" y="1298"/>
            <a:chExt cx="953" cy="227"/>
          </a:xfrm>
        </p:grpSpPr>
        <p:sp>
          <p:nvSpPr>
            <p:cNvPr id="5150" name="Rectangle 210">
              <a:extLst>
                <a:ext uri="{FF2B5EF4-FFF2-40B4-BE49-F238E27FC236}">
                  <a16:creationId xmlns:a16="http://schemas.microsoft.com/office/drawing/2014/main" id="{E00D9465-20E9-2977-9662-C3088111E894}"/>
                </a:ext>
              </a:extLst>
            </p:cNvPr>
            <p:cNvSpPr>
              <a:spLocks noChangeArrowheads="1"/>
            </p:cNvSpPr>
            <p:nvPr/>
          </p:nvSpPr>
          <p:spPr bwMode="auto">
            <a:xfrm>
              <a:off x="4377"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1" name="Text Box 223">
              <a:extLst>
                <a:ext uri="{FF2B5EF4-FFF2-40B4-BE49-F238E27FC236}">
                  <a16:creationId xmlns:a16="http://schemas.microsoft.com/office/drawing/2014/main" id="{C3F1A8E5-23C0-B393-7349-C61BB1387DA5}"/>
                </a:ext>
              </a:extLst>
            </p:cNvPr>
            <p:cNvSpPr txBox="1">
              <a:spLocks noChangeArrowheads="1"/>
            </p:cNvSpPr>
            <p:nvPr/>
          </p:nvSpPr>
          <p:spPr bwMode="auto">
            <a:xfrm>
              <a:off x="4405" y="1298"/>
              <a:ext cx="83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Verfestigung</a:t>
              </a:r>
            </a:p>
          </p:txBody>
        </p:sp>
      </p:grpSp>
      <p:grpSp>
        <p:nvGrpSpPr>
          <p:cNvPr id="116973" name="Group 237">
            <a:extLst>
              <a:ext uri="{FF2B5EF4-FFF2-40B4-BE49-F238E27FC236}">
                <a16:creationId xmlns:a16="http://schemas.microsoft.com/office/drawing/2014/main" id="{B1C1797D-3B30-2B0C-950C-DA23B096617C}"/>
              </a:ext>
            </a:extLst>
          </p:cNvPr>
          <p:cNvGrpSpPr>
            <a:grpSpLocks/>
          </p:cNvGrpSpPr>
          <p:nvPr/>
        </p:nvGrpSpPr>
        <p:grpSpPr bwMode="auto">
          <a:xfrm>
            <a:off x="7019925" y="4292600"/>
            <a:ext cx="1512888" cy="360363"/>
            <a:chOff x="4422" y="2704"/>
            <a:chExt cx="953" cy="227"/>
          </a:xfrm>
        </p:grpSpPr>
        <p:sp>
          <p:nvSpPr>
            <p:cNvPr id="5148" name="Rectangle 202">
              <a:extLst>
                <a:ext uri="{FF2B5EF4-FFF2-40B4-BE49-F238E27FC236}">
                  <a16:creationId xmlns:a16="http://schemas.microsoft.com/office/drawing/2014/main" id="{644E3C50-155D-BFF6-BC2C-8820CBF94979}"/>
                </a:ext>
              </a:extLst>
            </p:cNvPr>
            <p:cNvSpPr>
              <a:spLocks noChangeArrowheads="1"/>
            </p:cNvSpPr>
            <p:nvPr/>
          </p:nvSpPr>
          <p:spPr bwMode="auto">
            <a:xfrm>
              <a:off x="4422" y="2704"/>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9" name="Text Box 224">
              <a:extLst>
                <a:ext uri="{FF2B5EF4-FFF2-40B4-BE49-F238E27FC236}">
                  <a16:creationId xmlns:a16="http://schemas.microsoft.com/office/drawing/2014/main" id="{2181E0E0-60DC-E466-8BF5-747B1093DFFC}"/>
                </a:ext>
              </a:extLst>
            </p:cNvPr>
            <p:cNvSpPr txBox="1">
              <a:spLocks noChangeArrowheads="1"/>
            </p:cNvSpPr>
            <p:nvPr/>
          </p:nvSpPr>
          <p:spPr bwMode="auto">
            <a:xfrm>
              <a:off x="4468" y="2704"/>
              <a:ext cx="86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Umwandlung</a:t>
              </a:r>
            </a:p>
          </p:txBody>
        </p:sp>
      </p:grpSp>
      <p:grpSp>
        <p:nvGrpSpPr>
          <p:cNvPr id="116974" name="Group 238">
            <a:extLst>
              <a:ext uri="{FF2B5EF4-FFF2-40B4-BE49-F238E27FC236}">
                <a16:creationId xmlns:a16="http://schemas.microsoft.com/office/drawing/2014/main" id="{1ACE96B3-67B5-E983-35E1-1D5EE2923EA0}"/>
              </a:ext>
            </a:extLst>
          </p:cNvPr>
          <p:cNvGrpSpPr>
            <a:grpSpLocks/>
          </p:cNvGrpSpPr>
          <p:nvPr/>
        </p:nvGrpSpPr>
        <p:grpSpPr bwMode="auto">
          <a:xfrm>
            <a:off x="5795963" y="5157788"/>
            <a:ext cx="2305050" cy="360362"/>
            <a:chOff x="3651" y="3249"/>
            <a:chExt cx="1452" cy="227"/>
          </a:xfrm>
        </p:grpSpPr>
        <p:sp>
          <p:nvSpPr>
            <p:cNvPr id="5146" name="Rectangle 212">
              <a:extLst>
                <a:ext uri="{FF2B5EF4-FFF2-40B4-BE49-F238E27FC236}">
                  <a16:creationId xmlns:a16="http://schemas.microsoft.com/office/drawing/2014/main" id="{E1D95A8C-3EFD-8724-E1C1-3320946E1BDE}"/>
                </a:ext>
              </a:extLst>
            </p:cNvPr>
            <p:cNvSpPr>
              <a:spLocks noChangeArrowheads="1"/>
            </p:cNvSpPr>
            <p:nvPr/>
          </p:nvSpPr>
          <p:spPr bwMode="auto">
            <a:xfrm>
              <a:off x="3651" y="3249"/>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7" name="Text Box 225">
              <a:extLst>
                <a:ext uri="{FF2B5EF4-FFF2-40B4-BE49-F238E27FC236}">
                  <a16:creationId xmlns:a16="http://schemas.microsoft.com/office/drawing/2014/main" id="{658F1151-CBCD-BCAC-3010-B2E9F4D1AB04}"/>
                </a:ext>
              </a:extLst>
            </p:cNvPr>
            <p:cNvSpPr txBox="1">
              <a:spLocks noChangeArrowheads="1"/>
            </p:cNvSpPr>
            <p:nvPr/>
          </p:nvSpPr>
          <p:spPr bwMode="auto">
            <a:xfrm>
              <a:off x="3651" y="3249"/>
              <a:ext cx="140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Umwandlungsgesteine</a:t>
              </a:r>
            </a:p>
          </p:txBody>
        </p:sp>
      </p:grpSp>
      <p:grpSp>
        <p:nvGrpSpPr>
          <p:cNvPr id="116975" name="Group 239">
            <a:extLst>
              <a:ext uri="{FF2B5EF4-FFF2-40B4-BE49-F238E27FC236}">
                <a16:creationId xmlns:a16="http://schemas.microsoft.com/office/drawing/2014/main" id="{CC599AB2-E5FA-B7A6-BB3A-43A8112F5FC5}"/>
              </a:ext>
            </a:extLst>
          </p:cNvPr>
          <p:cNvGrpSpPr>
            <a:grpSpLocks/>
          </p:cNvGrpSpPr>
          <p:nvPr/>
        </p:nvGrpSpPr>
        <p:grpSpPr bwMode="auto">
          <a:xfrm>
            <a:off x="3708400" y="5300663"/>
            <a:ext cx="1512888" cy="360362"/>
            <a:chOff x="2336" y="3339"/>
            <a:chExt cx="953" cy="227"/>
          </a:xfrm>
        </p:grpSpPr>
        <p:sp>
          <p:nvSpPr>
            <p:cNvPr id="5144" name="Rectangle 203">
              <a:extLst>
                <a:ext uri="{FF2B5EF4-FFF2-40B4-BE49-F238E27FC236}">
                  <a16:creationId xmlns:a16="http://schemas.microsoft.com/office/drawing/2014/main" id="{4DAFF791-903B-9EEC-CC90-B6CBBA1558A0}"/>
                </a:ext>
              </a:extLst>
            </p:cNvPr>
            <p:cNvSpPr>
              <a:spLocks noChangeArrowheads="1"/>
            </p:cNvSpPr>
            <p:nvPr/>
          </p:nvSpPr>
          <p:spPr bwMode="auto">
            <a:xfrm>
              <a:off x="2336" y="3339"/>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5" name="Text Box 226">
              <a:extLst>
                <a:ext uri="{FF2B5EF4-FFF2-40B4-BE49-F238E27FC236}">
                  <a16:creationId xmlns:a16="http://schemas.microsoft.com/office/drawing/2014/main" id="{84766222-991B-C514-76CD-75F779B04791}"/>
                </a:ext>
              </a:extLst>
            </p:cNvPr>
            <p:cNvSpPr txBox="1">
              <a:spLocks noChangeArrowheads="1"/>
            </p:cNvSpPr>
            <p:nvPr/>
          </p:nvSpPr>
          <p:spPr bwMode="auto">
            <a:xfrm>
              <a:off x="2450" y="3339"/>
              <a:ext cx="74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Schmelzen</a:t>
              </a:r>
            </a:p>
          </p:txBody>
        </p:sp>
      </p:grpSp>
      <p:grpSp>
        <p:nvGrpSpPr>
          <p:cNvPr id="116978" name="Group 242">
            <a:extLst>
              <a:ext uri="{FF2B5EF4-FFF2-40B4-BE49-F238E27FC236}">
                <a16:creationId xmlns:a16="http://schemas.microsoft.com/office/drawing/2014/main" id="{9F2BB0C5-62E4-B9F8-99A1-4E4584CB284F}"/>
              </a:ext>
            </a:extLst>
          </p:cNvPr>
          <p:cNvGrpSpPr>
            <a:grpSpLocks/>
          </p:cNvGrpSpPr>
          <p:nvPr/>
        </p:nvGrpSpPr>
        <p:grpSpPr bwMode="auto">
          <a:xfrm>
            <a:off x="2411413" y="3716338"/>
            <a:ext cx="2305050" cy="360362"/>
            <a:chOff x="1519" y="2341"/>
            <a:chExt cx="1452" cy="227"/>
          </a:xfrm>
        </p:grpSpPr>
        <p:sp>
          <p:nvSpPr>
            <p:cNvPr id="5142" name="Rectangle 205">
              <a:extLst>
                <a:ext uri="{FF2B5EF4-FFF2-40B4-BE49-F238E27FC236}">
                  <a16:creationId xmlns:a16="http://schemas.microsoft.com/office/drawing/2014/main" id="{DF134316-3F0A-9343-A9D5-D419BEC5F2B9}"/>
                </a:ext>
              </a:extLst>
            </p:cNvPr>
            <p:cNvSpPr>
              <a:spLocks noChangeArrowheads="1"/>
            </p:cNvSpPr>
            <p:nvPr/>
          </p:nvSpPr>
          <p:spPr bwMode="auto">
            <a:xfrm>
              <a:off x="1519" y="2341"/>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3" name="Text Box 227">
              <a:extLst>
                <a:ext uri="{FF2B5EF4-FFF2-40B4-BE49-F238E27FC236}">
                  <a16:creationId xmlns:a16="http://schemas.microsoft.com/office/drawing/2014/main" id="{E491E8E0-5680-4913-4788-71A646E45B58}"/>
                </a:ext>
              </a:extLst>
            </p:cNvPr>
            <p:cNvSpPr txBox="1">
              <a:spLocks noChangeArrowheads="1"/>
            </p:cNvSpPr>
            <p:nvPr/>
          </p:nvSpPr>
          <p:spPr bwMode="auto">
            <a:xfrm>
              <a:off x="1519" y="2341"/>
              <a:ext cx="139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Druck und Temperatur</a:t>
              </a:r>
            </a:p>
          </p:txBody>
        </p:sp>
      </p:grpSp>
      <p:grpSp>
        <p:nvGrpSpPr>
          <p:cNvPr id="116976" name="Group 240">
            <a:extLst>
              <a:ext uri="{FF2B5EF4-FFF2-40B4-BE49-F238E27FC236}">
                <a16:creationId xmlns:a16="http://schemas.microsoft.com/office/drawing/2014/main" id="{C89EA216-8A9C-45AD-1B93-7F79A7BB083D}"/>
              </a:ext>
            </a:extLst>
          </p:cNvPr>
          <p:cNvGrpSpPr>
            <a:grpSpLocks/>
          </p:cNvGrpSpPr>
          <p:nvPr/>
        </p:nvGrpSpPr>
        <p:grpSpPr bwMode="auto">
          <a:xfrm>
            <a:off x="611188" y="5300663"/>
            <a:ext cx="2449512" cy="360362"/>
            <a:chOff x="385" y="3339"/>
            <a:chExt cx="1543" cy="227"/>
          </a:xfrm>
        </p:grpSpPr>
        <p:sp>
          <p:nvSpPr>
            <p:cNvPr id="5140" name="Rectangle 211">
              <a:extLst>
                <a:ext uri="{FF2B5EF4-FFF2-40B4-BE49-F238E27FC236}">
                  <a16:creationId xmlns:a16="http://schemas.microsoft.com/office/drawing/2014/main" id="{DF4E38BF-6E4C-3A3D-2506-048C3AC2D965}"/>
                </a:ext>
              </a:extLst>
            </p:cNvPr>
            <p:cNvSpPr>
              <a:spLocks noChangeArrowheads="1"/>
            </p:cNvSpPr>
            <p:nvPr/>
          </p:nvSpPr>
          <p:spPr bwMode="auto">
            <a:xfrm>
              <a:off x="385" y="3339"/>
              <a:ext cx="154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1" name="Text Box 228">
              <a:extLst>
                <a:ext uri="{FF2B5EF4-FFF2-40B4-BE49-F238E27FC236}">
                  <a16:creationId xmlns:a16="http://schemas.microsoft.com/office/drawing/2014/main" id="{31B77616-5F8E-8DA9-FE30-3749F1BB7212}"/>
                </a:ext>
              </a:extLst>
            </p:cNvPr>
            <p:cNvSpPr txBox="1">
              <a:spLocks noChangeArrowheads="1"/>
            </p:cNvSpPr>
            <p:nvPr/>
          </p:nvSpPr>
          <p:spPr bwMode="auto">
            <a:xfrm>
              <a:off x="520" y="3339"/>
              <a:ext cx="122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Schmelze (Magma)</a:t>
              </a:r>
            </a:p>
          </p:txBody>
        </p:sp>
      </p:grpSp>
      <p:grpSp>
        <p:nvGrpSpPr>
          <p:cNvPr id="116977" name="Group 241">
            <a:extLst>
              <a:ext uri="{FF2B5EF4-FFF2-40B4-BE49-F238E27FC236}">
                <a16:creationId xmlns:a16="http://schemas.microsoft.com/office/drawing/2014/main" id="{4EEB1377-EAAC-DAB9-E4B2-3E1265B813CC}"/>
              </a:ext>
            </a:extLst>
          </p:cNvPr>
          <p:cNvGrpSpPr>
            <a:grpSpLocks/>
          </p:cNvGrpSpPr>
          <p:nvPr/>
        </p:nvGrpSpPr>
        <p:grpSpPr bwMode="auto">
          <a:xfrm>
            <a:off x="611188" y="4508500"/>
            <a:ext cx="1512887" cy="360363"/>
            <a:chOff x="385" y="2840"/>
            <a:chExt cx="953" cy="227"/>
          </a:xfrm>
        </p:grpSpPr>
        <p:sp>
          <p:nvSpPr>
            <p:cNvPr id="5138" name="Rectangle 204">
              <a:extLst>
                <a:ext uri="{FF2B5EF4-FFF2-40B4-BE49-F238E27FC236}">
                  <a16:creationId xmlns:a16="http://schemas.microsoft.com/office/drawing/2014/main" id="{4C18DC27-A5F7-F0ED-5220-FB7216ABABCC}"/>
                </a:ext>
              </a:extLst>
            </p:cNvPr>
            <p:cNvSpPr>
              <a:spLocks noChangeArrowheads="1"/>
            </p:cNvSpPr>
            <p:nvPr/>
          </p:nvSpPr>
          <p:spPr bwMode="auto">
            <a:xfrm>
              <a:off x="385" y="2840"/>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9" name="Text Box 229">
              <a:extLst>
                <a:ext uri="{FF2B5EF4-FFF2-40B4-BE49-F238E27FC236}">
                  <a16:creationId xmlns:a16="http://schemas.microsoft.com/office/drawing/2014/main" id="{993C6DB5-FE8A-93DE-6E27-187BD7E8A958}"/>
                </a:ext>
              </a:extLst>
            </p:cNvPr>
            <p:cNvSpPr txBox="1">
              <a:spLocks noChangeArrowheads="1"/>
            </p:cNvSpPr>
            <p:nvPr/>
          </p:nvSpPr>
          <p:spPr bwMode="auto">
            <a:xfrm>
              <a:off x="476" y="2840"/>
              <a:ext cx="72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Erstarren</a:t>
              </a:r>
            </a:p>
          </p:txBody>
        </p:sp>
      </p:grpSp>
      <p:sp>
        <p:nvSpPr>
          <p:cNvPr id="5137" name="Text Box 230">
            <a:extLst>
              <a:ext uri="{FF2B5EF4-FFF2-40B4-BE49-F238E27FC236}">
                <a16:creationId xmlns:a16="http://schemas.microsoft.com/office/drawing/2014/main" id="{F3C949E2-65BD-8BBB-E41A-77360CA2A94D}"/>
              </a:ext>
            </a:extLst>
          </p:cNvPr>
          <p:cNvSpPr txBox="1">
            <a:spLocks noChangeArrowheads="1"/>
          </p:cNvSpPr>
          <p:nvPr/>
        </p:nvSpPr>
        <p:spPr bwMode="auto">
          <a:xfrm>
            <a:off x="179388" y="3284538"/>
            <a:ext cx="200183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Erstarrungsgesteine</a:t>
            </a:r>
          </a:p>
        </p:txBody>
      </p:sp>
      <p:grpSp>
        <p:nvGrpSpPr>
          <p:cNvPr id="2" name="Group 231">
            <a:extLst>
              <a:ext uri="{FF2B5EF4-FFF2-40B4-BE49-F238E27FC236}">
                <a16:creationId xmlns:a16="http://schemas.microsoft.com/office/drawing/2014/main" id="{99815234-0688-D18F-01D2-17DCC3581F9E}"/>
              </a:ext>
            </a:extLst>
          </p:cNvPr>
          <p:cNvGrpSpPr>
            <a:grpSpLocks/>
          </p:cNvGrpSpPr>
          <p:nvPr/>
        </p:nvGrpSpPr>
        <p:grpSpPr bwMode="auto">
          <a:xfrm>
            <a:off x="5076825" y="2544762"/>
            <a:ext cx="1512887" cy="360363"/>
            <a:chOff x="339" y="1298"/>
            <a:chExt cx="953" cy="227"/>
          </a:xfrm>
        </p:grpSpPr>
        <p:sp>
          <p:nvSpPr>
            <p:cNvPr id="3" name="Rectangle 206">
              <a:extLst>
                <a:ext uri="{FF2B5EF4-FFF2-40B4-BE49-F238E27FC236}">
                  <a16:creationId xmlns:a16="http://schemas.microsoft.com/office/drawing/2014/main" id="{75797B4A-8D4E-4026-FB05-E3B26EC49D30}"/>
                </a:ext>
              </a:extLst>
            </p:cNvPr>
            <p:cNvSpPr>
              <a:spLocks noChangeArrowheads="1"/>
            </p:cNvSpPr>
            <p:nvPr/>
          </p:nvSpPr>
          <p:spPr bwMode="auto">
            <a:xfrm>
              <a:off x="339"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 name="Text Box 216">
              <a:extLst>
                <a:ext uri="{FF2B5EF4-FFF2-40B4-BE49-F238E27FC236}">
                  <a16:creationId xmlns:a16="http://schemas.microsoft.com/office/drawing/2014/main" id="{3A1D7002-73BA-A4AB-DD77-EA3142221A7C}"/>
                </a:ext>
              </a:extLst>
            </p:cNvPr>
            <p:cNvSpPr txBox="1">
              <a:spLocks noChangeArrowheads="1"/>
            </p:cNvSpPr>
            <p:nvPr/>
          </p:nvSpPr>
          <p:spPr bwMode="auto">
            <a:xfrm>
              <a:off x="521" y="1298"/>
              <a:ext cx="56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Hebung</a:t>
              </a:r>
            </a:p>
          </p:txBody>
        </p:sp>
      </p:grpSp>
      <p:grpSp>
        <p:nvGrpSpPr>
          <p:cNvPr id="5" name="Group 231">
            <a:extLst>
              <a:ext uri="{FF2B5EF4-FFF2-40B4-BE49-F238E27FC236}">
                <a16:creationId xmlns:a16="http://schemas.microsoft.com/office/drawing/2014/main" id="{02A176C9-39CA-4C57-CD50-3A2A1588A1CD}"/>
              </a:ext>
            </a:extLst>
          </p:cNvPr>
          <p:cNvGrpSpPr>
            <a:grpSpLocks/>
          </p:cNvGrpSpPr>
          <p:nvPr/>
        </p:nvGrpSpPr>
        <p:grpSpPr bwMode="auto">
          <a:xfrm>
            <a:off x="3726656" y="3080543"/>
            <a:ext cx="1512887" cy="360363"/>
            <a:chOff x="339" y="1298"/>
            <a:chExt cx="953" cy="227"/>
          </a:xfrm>
        </p:grpSpPr>
        <p:sp>
          <p:nvSpPr>
            <p:cNvPr id="6" name="Rectangle 206">
              <a:extLst>
                <a:ext uri="{FF2B5EF4-FFF2-40B4-BE49-F238E27FC236}">
                  <a16:creationId xmlns:a16="http://schemas.microsoft.com/office/drawing/2014/main" id="{72E0F6BB-84C3-E78F-F9F5-EF8545056A3B}"/>
                </a:ext>
              </a:extLst>
            </p:cNvPr>
            <p:cNvSpPr>
              <a:spLocks noChangeArrowheads="1"/>
            </p:cNvSpPr>
            <p:nvPr/>
          </p:nvSpPr>
          <p:spPr bwMode="auto">
            <a:xfrm>
              <a:off x="339"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 name="Text Box 216">
              <a:extLst>
                <a:ext uri="{FF2B5EF4-FFF2-40B4-BE49-F238E27FC236}">
                  <a16:creationId xmlns:a16="http://schemas.microsoft.com/office/drawing/2014/main" id="{08E70D4E-1FD3-7C3B-4005-65BFF870DE94}"/>
                </a:ext>
              </a:extLst>
            </p:cNvPr>
            <p:cNvSpPr txBox="1">
              <a:spLocks noChangeArrowheads="1"/>
            </p:cNvSpPr>
            <p:nvPr/>
          </p:nvSpPr>
          <p:spPr bwMode="auto">
            <a:xfrm>
              <a:off x="521" y="1298"/>
              <a:ext cx="56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Hebung</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96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96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96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97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97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697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697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697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16975"/>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116976"/>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116977"/>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nodeType="clickEffect">
                                  <p:stCondLst>
                                    <p:cond delay="0"/>
                                  </p:stCondLst>
                                  <p:childTnLst>
                                    <p:set>
                                      <p:cBhvr>
                                        <p:cTn id="58" dur="1" fill="hold">
                                          <p:stCondLst>
                                            <p:cond delay="0"/>
                                          </p:stCondLst>
                                        </p:cTn>
                                        <p:tgtEl>
                                          <p:spTgt spid="1169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A73FE7A-55AE-8CBB-D5EF-DB29209540F5}"/>
              </a:ext>
            </a:extLst>
          </p:cNvPr>
          <p:cNvSpPr>
            <a:spLocks noGrp="1" noChangeArrowheads="1"/>
          </p:cNvSpPr>
          <p:nvPr>
            <p:ph type="title"/>
          </p:nvPr>
        </p:nvSpPr>
        <p:spPr/>
        <p:txBody>
          <a:bodyPr/>
          <a:lstStyle/>
          <a:p>
            <a:r>
              <a:rPr lang="de-DE" altLang="de-DE"/>
              <a:t>Kreislauf der Gesteine</a:t>
            </a:r>
          </a:p>
        </p:txBody>
      </p:sp>
      <p:grpSp>
        <p:nvGrpSpPr>
          <p:cNvPr id="6147" name="Group 45">
            <a:extLst>
              <a:ext uri="{FF2B5EF4-FFF2-40B4-BE49-F238E27FC236}">
                <a16:creationId xmlns:a16="http://schemas.microsoft.com/office/drawing/2014/main" id="{C7E0FEC9-7186-FA83-758C-F28CC9D0DE8B}"/>
              </a:ext>
            </a:extLst>
          </p:cNvPr>
          <p:cNvGrpSpPr>
            <a:grpSpLocks/>
          </p:cNvGrpSpPr>
          <p:nvPr/>
        </p:nvGrpSpPr>
        <p:grpSpPr bwMode="auto">
          <a:xfrm>
            <a:off x="179388" y="836613"/>
            <a:ext cx="8785225" cy="4824412"/>
            <a:chOff x="113" y="527"/>
            <a:chExt cx="5534" cy="3039"/>
          </a:xfrm>
        </p:grpSpPr>
        <p:grpSp>
          <p:nvGrpSpPr>
            <p:cNvPr id="6148" name="Group 3">
              <a:extLst>
                <a:ext uri="{FF2B5EF4-FFF2-40B4-BE49-F238E27FC236}">
                  <a16:creationId xmlns:a16="http://schemas.microsoft.com/office/drawing/2014/main" id="{68702786-B4C5-DAB0-44D1-CDB97402AD89}"/>
                </a:ext>
              </a:extLst>
            </p:cNvPr>
            <p:cNvGrpSpPr>
              <a:grpSpLocks/>
            </p:cNvGrpSpPr>
            <p:nvPr/>
          </p:nvGrpSpPr>
          <p:grpSpPr bwMode="auto">
            <a:xfrm>
              <a:off x="249" y="618"/>
              <a:ext cx="5171" cy="2903"/>
              <a:chOff x="249" y="618"/>
              <a:chExt cx="5171" cy="2903"/>
            </a:xfrm>
          </p:grpSpPr>
          <p:pic>
            <p:nvPicPr>
              <p:cNvPr id="6175" name="Picture 4" descr="gesteine1">
                <a:extLst>
                  <a:ext uri="{FF2B5EF4-FFF2-40B4-BE49-F238E27FC236}">
                    <a16:creationId xmlns:a16="http://schemas.microsoft.com/office/drawing/2014/main" id="{27B7C050-863F-4EF1-2A36-6F0457ECD3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 y="1979"/>
                <a:ext cx="726" cy="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6" name="Picture 5" descr="gesteine6">
                <a:extLst>
                  <a:ext uri="{FF2B5EF4-FFF2-40B4-BE49-F238E27FC236}">
                    <a16:creationId xmlns:a16="http://schemas.microsoft.com/office/drawing/2014/main" id="{7DCDE7B5-6B3E-AE66-0A3E-64F922B602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5" y="618"/>
                <a:ext cx="724"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7" name="Picture 6" descr="gesteine5">
                <a:extLst>
                  <a:ext uri="{FF2B5EF4-FFF2-40B4-BE49-F238E27FC236}">
                    <a16:creationId xmlns:a16="http://schemas.microsoft.com/office/drawing/2014/main" id="{047FA304-4CD3-06B6-7B0F-D81FA64013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5" y="2795"/>
                <a:ext cx="706"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8" name="Picture 7" descr="gesteine2">
                <a:extLst>
                  <a:ext uri="{FF2B5EF4-FFF2-40B4-BE49-F238E27FC236}">
                    <a16:creationId xmlns:a16="http://schemas.microsoft.com/office/drawing/2014/main" id="{42A158F6-5D51-E851-2967-88852881B7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3" y="754"/>
                <a:ext cx="726" cy="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9" name="Picture 8" descr="gesteine3">
                <a:extLst>
                  <a:ext uri="{FF2B5EF4-FFF2-40B4-BE49-F238E27FC236}">
                    <a16:creationId xmlns:a16="http://schemas.microsoft.com/office/drawing/2014/main" id="{41A7F3B2-2738-B0CD-E6A7-B109B9DB0F1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94" y="1797"/>
                <a:ext cx="726" cy="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0" name="Picture 9" descr="gesteine4">
                <a:extLst>
                  <a:ext uri="{FF2B5EF4-FFF2-40B4-BE49-F238E27FC236}">
                    <a16:creationId xmlns:a16="http://schemas.microsoft.com/office/drawing/2014/main" id="{EB7DC5F0-28FE-E10D-5EDC-12F455BFC46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88" y="2795"/>
                <a:ext cx="726"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81" name="Line 10">
                <a:extLst>
                  <a:ext uri="{FF2B5EF4-FFF2-40B4-BE49-F238E27FC236}">
                    <a16:creationId xmlns:a16="http://schemas.microsoft.com/office/drawing/2014/main" id="{641BB5B0-3C87-A67F-414B-880447DF0F13}"/>
                  </a:ext>
                </a:extLst>
              </p:cNvPr>
              <p:cNvSpPr>
                <a:spLocks noChangeShapeType="1"/>
              </p:cNvSpPr>
              <p:nvPr/>
            </p:nvSpPr>
            <p:spPr bwMode="auto">
              <a:xfrm flipV="1">
                <a:off x="793" y="1117"/>
                <a:ext cx="772" cy="725"/>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2" name="Line 11">
                <a:extLst>
                  <a:ext uri="{FF2B5EF4-FFF2-40B4-BE49-F238E27FC236}">
                    <a16:creationId xmlns:a16="http://schemas.microsoft.com/office/drawing/2014/main" id="{A53E2F88-5DCE-CBB8-D13F-E52F113E22C7}"/>
                  </a:ext>
                </a:extLst>
              </p:cNvPr>
              <p:cNvSpPr>
                <a:spLocks noChangeShapeType="1"/>
              </p:cNvSpPr>
              <p:nvPr/>
            </p:nvSpPr>
            <p:spPr bwMode="auto">
              <a:xfrm>
                <a:off x="1111" y="2296"/>
                <a:ext cx="2132" cy="635"/>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3" name="Line 12">
                <a:extLst>
                  <a:ext uri="{FF2B5EF4-FFF2-40B4-BE49-F238E27FC236}">
                    <a16:creationId xmlns:a16="http://schemas.microsoft.com/office/drawing/2014/main" id="{A764C2F8-6E92-08F4-027C-C77704E30A58}"/>
                  </a:ext>
                </a:extLst>
              </p:cNvPr>
              <p:cNvSpPr>
                <a:spLocks noChangeShapeType="1"/>
              </p:cNvSpPr>
              <p:nvPr/>
            </p:nvSpPr>
            <p:spPr bwMode="auto">
              <a:xfrm flipH="1" flipV="1">
                <a:off x="930" y="2614"/>
                <a:ext cx="544" cy="408"/>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4" name="Line 13">
                <a:extLst>
                  <a:ext uri="{FF2B5EF4-FFF2-40B4-BE49-F238E27FC236}">
                    <a16:creationId xmlns:a16="http://schemas.microsoft.com/office/drawing/2014/main" id="{A452623D-E067-A856-C4DA-3DC9A5BACB21}"/>
                  </a:ext>
                </a:extLst>
              </p:cNvPr>
              <p:cNvSpPr>
                <a:spLocks noChangeShapeType="1"/>
              </p:cNvSpPr>
              <p:nvPr/>
            </p:nvSpPr>
            <p:spPr bwMode="auto">
              <a:xfrm flipH="1">
                <a:off x="2381" y="3203"/>
                <a:ext cx="817" cy="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5" name="Line 14">
                <a:extLst>
                  <a:ext uri="{FF2B5EF4-FFF2-40B4-BE49-F238E27FC236}">
                    <a16:creationId xmlns:a16="http://schemas.microsoft.com/office/drawing/2014/main" id="{3178963F-4AEE-59CC-C7E7-DE0E8CE728F1}"/>
                  </a:ext>
                </a:extLst>
              </p:cNvPr>
              <p:cNvSpPr>
                <a:spLocks noChangeShapeType="1"/>
              </p:cNvSpPr>
              <p:nvPr/>
            </p:nvSpPr>
            <p:spPr bwMode="auto">
              <a:xfrm flipH="1">
                <a:off x="4105" y="2523"/>
                <a:ext cx="771" cy="499"/>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6" name="Line 15">
                <a:extLst>
                  <a:ext uri="{FF2B5EF4-FFF2-40B4-BE49-F238E27FC236}">
                    <a16:creationId xmlns:a16="http://schemas.microsoft.com/office/drawing/2014/main" id="{6CB50B5E-A6DA-1367-90FB-C84AA08A7D19}"/>
                  </a:ext>
                </a:extLst>
              </p:cNvPr>
              <p:cNvSpPr>
                <a:spLocks noChangeShapeType="1"/>
              </p:cNvSpPr>
              <p:nvPr/>
            </p:nvSpPr>
            <p:spPr bwMode="auto">
              <a:xfrm flipH="1" flipV="1">
                <a:off x="2245" y="1434"/>
                <a:ext cx="1270" cy="1316"/>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7" name="Line 16">
                <a:extLst>
                  <a:ext uri="{FF2B5EF4-FFF2-40B4-BE49-F238E27FC236}">
                    <a16:creationId xmlns:a16="http://schemas.microsoft.com/office/drawing/2014/main" id="{30380561-339F-9149-836F-3AF6DC24F104}"/>
                  </a:ext>
                </a:extLst>
              </p:cNvPr>
              <p:cNvSpPr>
                <a:spLocks noChangeShapeType="1"/>
              </p:cNvSpPr>
              <p:nvPr/>
            </p:nvSpPr>
            <p:spPr bwMode="auto">
              <a:xfrm>
                <a:off x="2472" y="981"/>
                <a:ext cx="680" cy="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8" name="Line 17">
                <a:extLst>
                  <a:ext uri="{FF2B5EF4-FFF2-40B4-BE49-F238E27FC236}">
                    <a16:creationId xmlns:a16="http://schemas.microsoft.com/office/drawing/2014/main" id="{229CB8AB-661C-EFFD-3E27-0329FB5C0927}"/>
                  </a:ext>
                </a:extLst>
              </p:cNvPr>
              <p:cNvSpPr>
                <a:spLocks noChangeShapeType="1"/>
              </p:cNvSpPr>
              <p:nvPr/>
            </p:nvSpPr>
            <p:spPr bwMode="auto">
              <a:xfrm>
                <a:off x="4059" y="1117"/>
                <a:ext cx="771" cy="68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9" name="Line 18">
                <a:extLst>
                  <a:ext uri="{FF2B5EF4-FFF2-40B4-BE49-F238E27FC236}">
                    <a16:creationId xmlns:a16="http://schemas.microsoft.com/office/drawing/2014/main" id="{9A5C30C1-1F87-F365-E853-6606D94B3AF1}"/>
                  </a:ext>
                </a:extLst>
              </p:cNvPr>
              <p:cNvSpPr>
                <a:spLocks noChangeShapeType="1"/>
              </p:cNvSpPr>
              <p:nvPr/>
            </p:nvSpPr>
            <p:spPr bwMode="auto">
              <a:xfrm flipH="1" flipV="1">
                <a:off x="2517" y="1253"/>
                <a:ext cx="2132" cy="816"/>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6149" name="Rectangle 19">
              <a:extLst>
                <a:ext uri="{FF2B5EF4-FFF2-40B4-BE49-F238E27FC236}">
                  <a16:creationId xmlns:a16="http://schemas.microsoft.com/office/drawing/2014/main" id="{871044E1-F83D-081D-8EF2-6B45EBA68C87}"/>
                </a:ext>
              </a:extLst>
            </p:cNvPr>
            <p:cNvSpPr>
              <a:spLocks noChangeArrowheads="1"/>
            </p:cNvSpPr>
            <p:nvPr/>
          </p:nvSpPr>
          <p:spPr bwMode="auto">
            <a:xfrm>
              <a:off x="2472" y="527"/>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0" name="Rectangle 20">
              <a:extLst>
                <a:ext uri="{FF2B5EF4-FFF2-40B4-BE49-F238E27FC236}">
                  <a16:creationId xmlns:a16="http://schemas.microsoft.com/office/drawing/2014/main" id="{9ABD435B-EA95-8DB0-9E3E-F6CDFE0A352D}"/>
                </a:ext>
              </a:extLst>
            </p:cNvPr>
            <p:cNvSpPr>
              <a:spLocks noChangeArrowheads="1"/>
            </p:cNvSpPr>
            <p:nvPr/>
          </p:nvSpPr>
          <p:spPr bwMode="auto">
            <a:xfrm>
              <a:off x="4195" y="2115"/>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1" name="Rectangle 21">
              <a:extLst>
                <a:ext uri="{FF2B5EF4-FFF2-40B4-BE49-F238E27FC236}">
                  <a16:creationId xmlns:a16="http://schemas.microsoft.com/office/drawing/2014/main" id="{61F12B8A-2450-66E6-6148-B760E34EF5C3}"/>
                </a:ext>
              </a:extLst>
            </p:cNvPr>
            <p:cNvSpPr>
              <a:spLocks noChangeArrowheads="1"/>
            </p:cNvSpPr>
            <p:nvPr/>
          </p:nvSpPr>
          <p:spPr bwMode="auto">
            <a:xfrm>
              <a:off x="4422" y="2704"/>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2" name="Rectangle 22">
              <a:extLst>
                <a:ext uri="{FF2B5EF4-FFF2-40B4-BE49-F238E27FC236}">
                  <a16:creationId xmlns:a16="http://schemas.microsoft.com/office/drawing/2014/main" id="{DCF55AD7-72C1-92D9-9A33-7229E148888B}"/>
                </a:ext>
              </a:extLst>
            </p:cNvPr>
            <p:cNvSpPr>
              <a:spLocks noChangeArrowheads="1"/>
            </p:cNvSpPr>
            <p:nvPr/>
          </p:nvSpPr>
          <p:spPr bwMode="auto">
            <a:xfrm>
              <a:off x="2336" y="3339"/>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3" name="Rectangle 23">
              <a:extLst>
                <a:ext uri="{FF2B5EF4-FFF2-40B4-BE49-F238E27FC236}">
                  <a16:creationId xmlns:a16="http://schemas.microsoft.com/office/drawing/2014/main" id="{BC5F656B-636F-B139-1B4B-8BAD49D554C5}"/>
                </a:ext>
              </a:extLst>
            </p:cNvPr>
            <p:cNvSpPr>
              <a:spLocks noChangeArrowheads="1"/>
            </p:cNvSpPr>
            <p:nvPr/>
          </p:nvSpPr>
          <p:spPr bwMode="auto">
            <a:xfrm>
              <a:off x="385" y="2840"/>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4" name="Rectangle 24">
              <a:extLst>
                <a:ext uri="{FF2B5EF4-FFF2-40B4-BE49-F238E27FC236}">
                  <a16:creationId xmlns:a16="http://schemas.microsoft.com/office/drawing/2014/main" id="{5E522F97-6707-246F-CD96-B1B18B21ADB9}"/>
                </a:ext>
              </a:extLst>
            </p:cNvPr>
            <p:cNvSpPr>
              <a:spLocks noChangeArrowheads="1"/>
            </p:cNvSpPr>
            <p:nvPr/>
          </p:nvSpPr>
          <p:spPr bwMode="auto">
            <a:xfrm>
              <a:off x="1519" y="2341"/>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5" name="Rectangle 25">
              <a:extLst>
                <a:ext uri="{FF2B5EF4-FFF2-40B4-BE49-F238E27FC236}">
                  <a16:creationId xmlns:a16="http://schemas.microsoft.com/office/drawing/2014/main" id="{017FF43C-40F3-2AC1-B215-FF1FB149A97A}"/>
                </a:ext>
              </a:extLst>
            </p:cNvPr>
            <p:cNvSpPr>
              <a:spLocks noChangeArrowheads="1"/>
            </p:cNvSpPr>
            <p:nvPr/>
          </p:nvSpPr>
          <p:spPr bwMode="auto">
            <a:xfrm>
              <a:off x="339"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6" name="Rectangle 26">
              <a:extLst>
                <a:ext uri="{FF2B5EF4-FFF2-40B4-BE49-F238E27FC236}">
                  <a16:creationId xmlns:a16="http://schemas.microsoft.com/office/drawing/2014/main" id="{59F786F2-E376-80E0-F89B-E254A71A2040}"/>
                </a:ext>
              </a:extLst>
            </p:cNvPr>
            <p:cNvSpPr>
              <a:spLocks noChangeArrowheads="1"/>
            </p:cNvSpPr>
            <p:nvPr/>
          </p:nvSpPr>
          <p:spPr bwMode="auto">
            <a:xfrm>
              <a:off x="1066" y="754"/>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7" name="Rectangle 27">
              <a:extLst>
                <a:ext uri="{FF2B5EF4-FFF2-40B4-BE49-F238E27FC236}">
                  <a16:creationId xmlns:a16="http://schemas.microsoft.com/office/drawing/2014/main" id="{A997A5E9-FF40-5B61-C2E0-4487EABB3D78}"/>
                </a:ext>
              </a:extLst>
            </p:cNvPr>
            <p:cNvSpPr>
              <a:spLocks noChangeArrowheads="1"/>
            </p:cNvSpPr>
            <p:nvPr/>
          </p:nvSpPr>
          <p:spPr bwMode="auto">
            <a:xfrm>
              <a:off x="113" y="2069"/>
              <a:ext cx="1361"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8" name="Rectangle 28">
              <a:extLst>
                <a:ext uri="{FF2B5EF4-FFF2-40B4-BE49-F238E27FC236}">
                  <a16:creationId xmlns:a16="http://schemas.microsoft.com/office/drawing/2014/main" id="{2B4CB440-ABC3-824E-A0D9-2066E517559F}"/>
                </a:ext>
              </a:extLst>
            </p:cNvPr>
            <p:cNvSpPr>
              <a:spLocks noChangeArrowheads="1"/>
            </p:cNvSpPr>
            <p:nvPr/>
          </p:nvSpPr>
          <p:spPr bwMode="auto">
            <a:xfrm>
              <a:off x="4377"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9" name="Rectangle 29">
              <a:extLst>
                <a:ext uri="{FF2B5EF4-FFF2-40B4-BE49-F238E27FC236}">
                  <a16:creationId xmlns:a16="http://schemas.microsoft.com/office/drawing/2014/main" id="{95B82FE4-6DB8-C221-866B-5E622CFCD189}"/>
                </a:ext>
              </a:extLst>
            </p:cNvPr>
            <p:cNvSpPr>
              <a:spLocks noChangeArrowheads="1"/>
            </p:cNvSpPr>
            <p:nvPr/>
          </p:nvSpPr>
          <p:spPr bwMode="auto">
            <a:xfrm>
              <a:off x="385" y="3339"/>
              <a:ext cx="154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60" name="Rectangle 30">
              <a:extLst>
                <a:ext uri="{FF2B5EF4-FFF2-40B4-BE49-F238E27FC236}">
                  <a16:creationId xmlns:a16="http://schemas.microsoft.com/office/drawing/2014/main" id="{CCD9DBC0-8E26-28EF-BAEA-7B3DD1B5D7FF}"/>
                </a:ext>
              </a:extLst>
            </p:cNvPr>
            <p:cNvSpPr>
              <a:spLocks noChangeArrowheads="1"/>
            </p:cNvSpPr>
            <p:nvPr/>
          </p:nvSpPr>
          <p:spPr bwMode="auto">
            <a:xfrm>
              <a:off x="3651" y="3249"/>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61" name="Text Box 31">
              <a:extLst>
                <a:ext uri="{FF2B5EF4-FFF2-40B4-BE49-F238E27FC236}">
                  <a16:creationId xmlns:a16="http://schemas.microsoft.com/office/drawing/2014/main" id="{BD2FE63E-6AC5-1DBB-B389-DBED0F565726}"/>
                </a:ext>
              </a:extLst>
            </p:cNvPr>
            <p:cNvSpPr txBox="1">
              <a:spLocks noChangeArrowheads="1"/>
            </p:cNvSpPr>
            <p:nvPr/>
          </p:nvSpPr>
          <p:spPr bwMode="auto">
            <a:xfrm>
              <a:off x="521" y="1298"/>
              <a:ext cx="56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Hebung</a:t>
              </a:r>
            </a:p>
          </p:txBody>
        </p:sp>
        <p:sp>
          <p:nvSpPr>
            <p:cNvPr id="6162" name="Text Box 32">
              <a:extLst>
                <a:ext uri="{FF2B5EF4-FFF2-40B4-BE49-F238E27FC236}">
                  <a16:creationId xmlns:a16="http://schemas.microsoft.com/office/drawing/2014/main" id="{A719B6D5-404F-6651-A48E-21977867FEE3}"/>
                </a:ext>
              </a:extLst>
            </p:cNvPr>
            <p:cNvSpPr txBox="1">
              <a:spLocks noChangeArrowheads="1"/>
            </p:cNvSpPr>
            <p:nvPr/>
          </p:nvSpPr>
          <p:spPr bwMode="auto">
            <a:xfrm>
              <a:off x="1111" y="754"/>
              <a:ext cx="83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Verwitterung</a:t>
              </a:r>
            </a:p>
          </p:txBody>
        </p:sp>
        <p:sp>
          <p:nvSpPr>
            <p:cNvPr id="6163" name="Text Box 33">
              <a:extLst>
                <a:ext uri="{FF2B5EF4-FFF2-40B4-BE49-F238E27FC236}">
                  <a16:creationId xmlns:a16="http://schemas.microsoft.com/office/drawing/2014/main" id="{D9039CC1-BA34-2A81-ABA7-D68203CC1E99}"/>
                </a:ext>
              </a:extLst>
            </p:cNvPr>
            <p:cNvSpPr txBox="1">
              <a:spLocks noChangeArrowheads="1"/>
            </p:cNvSpPr>
            <p:nvPr/>
          </p:nvSpPr>
          <p:spPr bwMode="auto">
            <a:xfrm>
              <a:off x="2565" y="527"/>
              <a:ext cx="76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Ablagerung</a:t>
              </a:r>
            </a:p>
          </p:txBody>
        </p:sp>
        <p:sp>
          <p:nvSpPr>
            <p:cNvPr id="6164" name="Rectangle 34">
              <a:extLst>
                <a:ext uri="{FF2B5EF4-FFF2-40B4-BE49-F238E27FC236}">
                  <a16:creationId xmlns:a16="http://schemas.microsoft.com/office/drawing/2014/main" id="{E5FB2602-BC2A-2408-EF99-A63EC84ED2C3}"/>
                </a:ext>
              </a:extLst>
            </p:cNvPr>
            <p:cNvSpPr>
              <a:spLocks noChangeArrowheads="1"/>
            </p:cNvSpPr>
            <p:nvPr/>
          </p:nvSpPr>
          <p:spPr bwMode="auto">
            <a:xfrm>
              <a:off x="3424" y="845"/>
              <a:ext cx="1225"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65" name="Text Box 35">
              <a:extLst>
                <a:ext uri="{FF2B5EF4-FFF2-40B4-BE49-F238E27FC236}">
                  <a16:creationId xmlns:a16="http://schemas.microsoft.com/office/drawing/2014/main" id="{833B36D5-14A8-478B-242C-1E09B3D5F2C6}"/>
                </a:ext>
              </a:extLst>
            </p:cNvPr>
            <p:cNvSpPr txBox="1">
              <a:spLocks noChangeArrowheads="1"/>
            </p:cNvSpPr>
            <p:nvPr/>
          </p:nvSpPr>
          <p:spPr bwMode="auto">
            <a:xfrm>
              <a:off x="3424" y="845"/>
              <a:ext cx="119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Sedimente (locker)</a:t>
              </a:r>
            </a:p>
          </p:txBody>
        </p:sp>
        <p:sp>
          <p:nvSpPr>
            <p:cNvPr id="6166" name="Text Box 36">
              <a:extLst>
                <a:ext uri="{FF2B5EF4-FFF2-40B4-BE49-F238E27FC236}">
                  <a16:creationId xmlns:a16="http://schemas.microsoft.com/office/drawing/2014/main" id="{65A946B0-56E5-BB40-0139-7307B145074A}"/>
                </a:ext>
              </a:extLst>
            </p:cNvPr>
            <p:cNvSpPr txBox="1">
              <a:spLocks noChangeArrowheads="1"/>
            </p:cNvSpPr>
            <p:nvPr/>
          </p:nvSpPr>
          <p:spPr bwMode="auto">
            <a:xfrm>
              <a:off x="4241" y="2115"/>
              <a:ext cx="136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Sedimente (verfestigt)</a:t>
              </a:r>
            </a:p>
          </p:txBody>
        </p:sp>
        <p:sp>
          <p:nvSpPr>
            <p:cNvPr id="6167" name="Text Box 37">
              <a:extLst>
                <a:ext uri="{FF2B5EF4-FFF2-40B4-BE49-F238E27FC236}">
                  <a16:creationId xmlns:a16="http://schemas.microsoft.com/office/drawing/2014/main" id="{3EE81C0D-0EB9-9BF8-1FC8-AD63BEAC8537}"/>
                </a:ext>
              </a:extLst>
            </p:cNvPr>
            <p:cNvSpPr txBox="1">
              <a:spLocks noChangeArrowheads="1"/>
            </p:cNvSpPr>
            <p:nvPr/>
          </p:nvSpPr>
          <p:spPr bwMode="auto">
            <a:xfrm>
              <a:off x="4405" y="1298"/>
              <a:ext cx="83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Verfestigung</a:t>
              </a:r>
            </a:p>
          </p:txBody>
        </p:sp>
        <p:sp>
          <p:nvSpPr>
            <p:cNvPr id="6168" name="Text Box 38">
              <a:extLst>
                <a:ext uri="{FF2B5EF4-FFF2-40B4-BE49-F238E27FC236}">
                  <a16:creationId xmlns:a16="http://schemas.microsoft.com/office/drawing/2014/main" id="{E87E01E4-6AEB-3BE3-B37A-89E99CA162FE}"/>
                </a:ext>
              </a:extLst>
            </p:cNvPr>
            <p:cNvSpPr txBox="1">
              <a:spLocks noChangeArrowheads="1"/>
            </p:cNvSpPr>
            <p:nvPr/>
          </p:nvSpPr>
          <p:spPr bwMode="auto">
            <a:xfrm>
              <a:off x="4468" y="2704"/>
              <a:ext cx="86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Umwandlung</a:t>
              </a:r>
            </a:p>
          </p:txBody>
        </p:sp>
        <p:sp>
          <p:nvSpPr>
            <p:cNvPr id="6169" name="Text Box 39">
              <a:extLst>
                <a:ext uri="{FF2B5EF4-FFF2-40B4-BE49-F238E27FC236}">
                  <a16:creationId xmlns:a16="http://schemas.microsoft.com/office/drawing/2014/main" id="{31982F1E-E83A-05DE-E962-EC9AD46714AC}"/>
                </a:ext>
              </a:extLst>
            </p:cNvPr>
            <p:cNvSpPr txBox="1">
              <a:spLocks noChangeArrowheads="1"/>
            </p:cNvSpPr>
            <p:nvPr/>
          </p:nvSpPr>
          <p:spPr bwMode="auto">
            <a:xfrm>
              <a:off x="3651" y="3249"/>
              <a:ext cx="140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Umwandlungsgesteine</a:t>
              </a:r>
            </a:p>
          </p:txBody>
        </p:sp>
        <p:sp>
          <p:nvSpPr>
            <p:cNvPr id="6170" name="Text Box 40">
              <a:extLst>
                <a:ext uri="{FF2B5EF4-FFF2-40B4-BE49-F238E27FC236}">
                  <a16:creationId xmlns:a16="http://schemas.microsoft.com/office/drawing/2014/main" id="{A0AF89D5-1038-E520-4F1E-8E1A594AB9A1}"/>
                </a:ext>
              </a:extLst>
            </p:cNvPr>
            <p:cNvSpPr txBox="1">
              <a:spLocks noChangeArrowheads="1"/>
            </p:cNvSpPr>
            <p:nvPr/>
          </p:nvSpPr>
          <p:spPr bwMode="auto">
            <a:xfrm>
              <a:off x="2450" y="3339"/>
              <a:ext cx="74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Schmelzen</a:t>
              </a:r>
            </a:p>
          </p:txBody>
        </p:sp>
        <p:sp>
          <p:nvSpPr>
            <p:cNvPr id="6171" name="Text Box 41">
              <a:extLst>
                <a:ext uri="{FF2B5EF4-FFF2-40B4-BE49-F238E27FC236}">
                  <a16:creationId xmlns:a16="http://schemas.microsoft.com/office/drawing/2014/main" id="{4A320F7D-0B53-8E90-241D-0FAC7E28B041}"/>
                </a:ext>
              </a:extLst>
            </p:cNvPr>
            <p:cNvSpPr txBox="1">
              <a:spLocks noChangeArrowheads="1"/>
            </p:cNvSpPr>
            <p:nvPr/>
          </p:nvSpPr>
          <p:spPr bwMode="auto">
            <a:xfrm>
              <a:off x="1519" y="2341"/>
              <a:ext cx="139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Druck und Temperatur</a:t>
              </a:r>
            </a:p>
          </p:txBody>
        </p:sp>
        <p:sp>
          <p:nvSpPr>
            <p:cNvPr id="6172" name="Text Box 42">
              <a:extLst>
                <a:ext uri="{FF2B5EF4-FFF2-40B4-BE49-F238E27FC236}">
                  <a16:creationId xmlns:a16="http://schemas.microsoft.com/office/drawing/2014/main" id="{F7EA270E-D0E6-0D75-0AE1-3095C79B6C98}"/>
                </a:ext>
              </a:extLst>
            </p:cNvPr>
            <p:cNvSpPr txBox="1">
              <a:spLocks noChangeArrowheads="1"/>
            </p:cNvSpPr>
            <p:nvPr/>
          </p:nvSpPr>
          <p:spPr bwMode="auto">
            <a:xfrm>
              <a:off x="520" y="3339"/>
              <a:ext cx="122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Schmelze (Magma)</a:t>
              </a:r>
            </a:p>
          </p:txBody>
        </p:sp>
        <p:sp>
          <p:nvSpPr>
            <p:cNvPr id="6173" name="Text Box 43">
              <a:extLst>
                <a:ext uri="{FF2B5EF4-FFF2-40B4-BE49-F238E27FC236}">
                  <a16:creationId xmlns:a16="http://schemas.microsoft.com/office/drawing/2014/main" id="{511D36A4-B678-6B42-1ECB-AEC9E15B1A83}"/>
                </a:ext>
              </a:extLst>
            </p:cNvPr>
            <p:cNvSpPr txBox="1">
              <a:spLocks noChangeArrowheads="1"/>
            </p:cNvSpPr>
            <p:nvPr/>
          </p:nvSpPr>
          <p:spPr bwMode="auto">
            <a:xfrm>
              <a:off x="476" y="2840"/>
              <a:ext cx="72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Erstarren</a:t>
              </a:r>
            </a:p>
          </p:txBody>
        </p:sp>
        <p:sp>
          <p:nvSpPr>
            <p:cNvPr id="6174" name="Text Box 44">
              <a:extLst>
                <a:ext uri="{FF2B5EF4-FFF2-40B4-BE49-F238E27FC236}">
                  <a16:creationId xmlns:a16="http://schemas.microsoft.com/office/drawing/2014/main" id="{2602266F-2A51-0653-B821-1340B687C8BB}"/>
                </a:ext>
              </a:extLst>
            </p:cNvPr>
            <p:cNvSpPr txBox="1">
              <a:spLocks noChangeArrowheads="1"/>
            </p:cNvSpPr>
            <p:nvPr/>
          </p:nvSpPr>
          <p:spPr bwMode="auto">
            <a:xfrm>
              <a:off x="113" y="2069"/>
              <a:ext cx="126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Erstarrungsgesteine</a:t>
              </a:r>
            </a:p>
          </p:txBody>
        </p:sp>
      </p:grpSp>
      <p:grpSp>
        <p:nvGrpSpPr>
          <p:cNvPr id="2" name="Group 231">
            <a:extLst>
              <a:ext uri="{FF2B5EF4-FFF2-40B4-BE49-F238E27FC236}">
                <a16:creationId xmlns:a16="http://schemas.microsoft.com/office/drawing/2014/main" id="{822C542A-FD5B-5FBD-8B19-FD6388B0EA9E}"/>
              </a:ext>
            </a:extLst>
          </p:cNvPr>
          <p:cNvGrpSpPr>
            <a:grpSpLocks/>
          </p:cNvGrpSpPr>
          <p:nvPr/>
        </p:nvGrpSpPr>
        <p:grpSpPr bwMode="auto">
          <a:xfrm>
            <a:off x="5076825" y="2544762"/>
            <a:ext cx="1512887" cy="360363"/>
            <a:chOff x="339" y="1298"/>
            <a:chExt cx="953" cy="227"/>
          </a:xfrm>
        </p:grpSpPr>
        <p:sp>
          <p:nvSpPr>
            <p:cNvPr id="3" name="Rectangle 206">
              <a:extLst>
                <a:ext uri="{FF2B5EF4-FFF2-40B4-BE49-F238E27FC236}">
                  <a16:creationId xmlns:a16="http://schemas.microsoft.com/office/drawing/2014/main" id="{DAF62F82-2495-092B-6BFA-084FB3A007E7}"/>
                </a:ext>
              </a:extLst>
            </p:cNvPr>
            <p:cNvSpPr>
              <a:spLocks noChangeArrowheads="1"/>
            </p:cNvSpPr>
            <p:nvPr/>
          </p:nvSpPr>
          <p:spPr bwMode="auto">
            <a:xfrm>
              <a:off x="339"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 name="Text Box 216">
              <a:extLst>
                <a:ext uri="{FF2B5EF4-FFF2-40B4-BE49-F238E27FC236}">
                  <a16:creationId xmlns:a16="http://schemas.microsoft.com/office/drawing/2014/main" id="{20E0C865-7FEB-6192-187A-54CF367EC641}"/>
                </a:ext>
              </a:extLst>
            </p:cNvPr>
            <p:cNvSpPr txBox="1">
              <a:spLocks noChangeArrowheads="1"/>
            </p:cNvSpPr>
            <p:nvPr/>
          </p:nvSpPr>
          <p:spPr bwMode="auto">
            <a:xfrm>
              <a:off x="521" y="1298"/>
              <a:ext cx="56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Hebung</a:t>
              </a:r>
            </a:p>
          </p:txBody>
        </p:sp>
      </p:grpSp>
      <p:grpSp>
        <p:nvGrpSpPr>
          <p:cNvPr id="5" name="Group 231">
            <a:extLst>
              <a:ext uri="{FF2B5EF4-FFF2-40B4-BE49-F238E27FC236}">
                <a16:creationId xmlns:a16="http://schemas.microsoft.com/office/drawing/2014/main" id="{D0973A15-041E-3513-533A-159E61CD761F}"/>
              </a:ext>
            </a:extLst>
          </p:cNvPr>
          <p:cNvGrpSpPr>
            <a:grpSpLocks/>
          </p:cNvGrpSpPr>
          <p:nvPr/>
        </p:nvGrpSpPr>
        <p:grpSpPr bwMode="auto">
          <a:xfrm>
            <a:off x="3726656" y="3080543"/>
            <a:ext cx="1512887" cy="360363"/>
            <a:chOff x="339" y="1298"/>
            <a:chExt cx="953" cy="227"/>
          </a:xfrm>
        </p:grpSpPr>
        <p:sp>
          <p:nvSpPr>
            <p:cNvPr id="6" name="Rectangle 206">
              <a:extLst>
                <a:ext uri="{FF2B5EF4-FFF2-40B4-BE49-F238E27FC236}">
                  <a16:creationId xmlns:a16="http://schemas.microsoft.com/office/drawing/2014/main" id="{420CF449-0DE6-3E3E-344B-0B5AFB9CE219}"/>
                </a:ext>
              </a:extLst>
            </p:cNvPr>
            <p:cNvSpPr>
              <a:spLocks noChangeArrowheads="1"/>
            </p:cNvSpPr>
            <p:nvPr/>
          </p:nvSpPr>
          <p:spPr bwMode="auto">
            <a:xfrm>
              <a:off x="339"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 name="Text Box 216">
              <a:extLst>
                <a:ext uri="{FF2B5EF4-FFF2-40B4-BE49-F238E27FC236}">
                  <a16:creationId xmlns:a16="http://schemas.microsoft.com/office/drawing/2014/main" id="{740E6DC7-67AF-B48D-4BEA-13BD23D70489}"/>
                </a:ext>
              </a:extLst>
            </p:cNvPr>
            <p:cNvSpPr txBox="1">
              <a:spLocks noChangeArrowheads="1"/>
            </p:cNvSpPr>
            <p:nvPr/>
          </p:nvSpPr>
          <p:spPr bwMode="auto">
            <a:xfrm>
              <a:off x="521" y="1298"/>
              <a:ext cx="56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Hebung</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FBF516C-BB47-766B-F077-EBAE6B09B2AA}"/>
              </a:ext>
            </a:extLst>
          </p:cNvPr>
          <p:cNvSpPr>
            <a:spLocks noGrp="1" noChangeArrowheads="1"/>
          </p:cNvSpPr>
          <p:nvPr>
            <p:ph type="title"/>
          </p:nvPr>
        </p:nvSpPr>
        <p:spPr/>
        <p:txBody>
          <a:bodyPr/>
          <a:lstStyle/>
          <a:p>
            <a:r>
              <a:rPr lang="de-DE" altLang="de-DE"/>
              <a:t>Kreislauf der Gesteine</a:t>
            </a:r>
          </a:p>
        </p:txBody>
      </p:sp>
      <p:grpSp>
        <p:nvGrpSpPr>
          <p:cNvPr id="7171" name="Group 45">
            <a:extLst>
              <a:ext uri="{FF2B5EF4-FFF2-40B4-BE49-F238E27FC236}">
                <a16:creationId xmlns:a16="http://schemas.microsoft.com/office/drawing/2014/main" id="{F8FD7F61-94D1-A89B-B0CB-BCF3AD0372E4}"/>
              </a:ext>
            </a:extLst>
          </p:cNvPr>
          <p:cNvGrpSpPr>
            <a:grpSpLocks/>
          </p:cNvGrpSpPr>
          <p:nvPr/>
        </p:nvGrpSpPr>
        <p:grpSpPr bwMode="auto">
          <a:xfrm>
            <a:off x="179388" y="836613"/>
            <a:ext cx="8785225" cy="4824412"/>
            <a:chOff x="113" y="527"/>
            <a:chExt cx="5534" cy="3039"/>
          </a:xfrm>
        </p:grpSpPr>
        <p:grpSp>
          <p:nvGrpSpPr>
            <p:cNvPr id="7172" name="Group 3">
              <a:extLst>
                <a:ext uri="{FF2B5EF4-FFF2-40B4-BE49-F238E27FC236}">
                  <a16:creationId xmlns:a16="http://schemas.microsoft.com/office/drawing/2014/main" id="{F23B2353-2C28-1A78-6939-65C8C188DFF3}"/>
                </a:ext>
              </a:extLst>
            </p:cNvPr>
            <p:cNvGrpSpPr>
              <a:grpSpLocks/>
            </p:cNvGrpSpPr>
            <p:nvPr/>
          </p:nvGrpSpPr>
          <p:grpSpPr bwMode="auto">
            <a:xfrm>
              <a:off x="249" y="618"/>
              <a:ext cx="5171" cy="2903"/>
              <a:chOff x="249" y="618"/>
              <a:chExt cx="5171" cy="2903"/>
            </a:xfrm>
          </p:grpSpPr>
          <p:pic>
            <p:nvPicPr>
              <p:cNvPr id="7186" name="Picture 4" descr="gesteine1">
                <a:extLst>
                  <a:ext uri="{FF2B5EF4-FFF2-40B4-BE49-F238E27FC236}">
                    <a16:creationId xmlns:a16="http://schemas.microsoft.com/office/drawing/2014/main" id="{8054DE5F-02E1-F482-0AD5-7E2DC92E15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 y="1979"/>
                <a:ext cx="726" cy="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7" name="Picture 5" descr="gesteine6">
                <a:extLst>
                  <a:ext uri="{FF2B5EF4-FFF2-40B4-BE49-F238E27FC236}">
                    <a16:creationId xmlns:a16="http://schemas.microsoft.com/office/drawing/2014/main" id="{907A0D22-5651-AC44-C013-38A3BBE49A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5" y="618"/>
                <a:ext cx="724"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8" name="Picture 6" descr="gesteine5">
                <a:extLst>
                  <a:ext uri="{FF2B5EF4-FFF2-40B4-BE49-F238E27FC236}">
                    <a16:creationId xmlns:a16="http://schemas.microsoft.com/office/drawing/2014/main" id="{9F8BCE90-E66F-FE58-4649-F166683470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5" y="2795"/>
                <a:ext cx="706"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9" name="Picture 7" descr="gesteine2">
                <a:extLst>
                  <a:ext uri="{FF2B5EF4-FFF2-40B4-BE49-F238E27FC236}">
                    <a16:creationId xmlns:a16="http://schemas.microsoft.com/office/drawing/2014/main" id="{7D97EB8E-F484-0389-3133-A6B4F36CE88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3" y="754"/>
                <a:ext cx="726" cy="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0" name="Picture 8" descr="gesteine3">
                <a:extLst>
                  <a:ext uri="{FF2B5EF4-FFF2-40B4-BE49-F238E27FC236}">
                    <a16:creationId xmlns:a16="http://schemas.microsoft.com/office/drawing/2014/main" id="{A143F57B-4329-58B9-3524-4F6A0F84364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94" y="1797"/>
                <a:ext cx="726" cy="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1" name="Picture 9" descr="gesteine4">
                <a:extLst>
                  <a:ext uri="{FF2B5EF4-FFF2-40B4-BE49-F238E27FC236}">
                    <a16:creationId xmlns:a16="http://schemas.microsoft.com/office/drawing/2014/main" id="{61BBE9A7-286F-FCA4-656C-17A856BBBD4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88" y="2795"/>
                <a:ext cx="726"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2" name="Line 10">
                <a:extLst>
                  <a:ext uri="{FF2B5EF4-FFF2-40B4-BE49-F238E27FC236}">
                    <a16:creationId xmlns:a16="http://schemas.microsoft.com/office/drawing/2014/main" id="{35DFFD0E-AD31-FBE6-585D-D52A6C7E5C98}"/>
                  </a:ext>
                </a:extLst>
              </p:cNvPr>
              <p:cNvSpPr>
                <a:spLocks noChangeShapeType="1"/>
              </p:cNvSpPr>
              <p:nvPr/>
            </p:nvSpPr>
            <p:spPr bwMode="auto">
              <a:xfrm flipV="1">
                <a:off x="793" y="1117"/>
                <a:ext cx="772" cy="725"/>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3" name="Line 11">
                <a:extLst>
                  <a:ext uri="{FF2B5EF4-FFF2-40B4-BE49-F238E27FC236}">
                    <a16:creationId xmlns:a16="http://schemas.microsoft.com/office/drawing/2014/main" id="{56D6E88F-521B-2D3A-D238-CC8BAB496727}"/>
                  </a:ext>
                </a:extLst>
              </p:cNvPr>
              <p:cNvSpPr>
                <a:spLocks noChangeShapeType="1"/>
              </p:cNvSpPr>
              <p:nvPr/>
            </p:nvSpPr>
            <p:spPr bwMode="auto">
              <a:xfrm>
                <a:off x="1111" y="2296"/>
                <a:ext cx="2132" cy="635"/>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4" name="Line 12">
                <a:extLst>
                  <a:ext uri="{FF2B5EF4-FFF2-40B4-BE49-F238E27FC236}">
                    <a16:creationId xmlns:a16="http://schemas.microsoft.com/office/drawing/2014/main" id="{5CBEA18C-5A9D-2A4E-B15E-61095E5C828D}"/>
                  </a:ext>
                </a:extLst>
              </p:cNvPr>
              <p:cNvSpPr>
                <a:spLocks noChangeShapeType="1"/>
              </p:cNvSpPr>
              <p:nvPr/>
            </p:nvSpPr>
            <p:spPr bwMode="auto">
              <a:xfrm flipH="1" flipV="1">
                <a:off x="930" y="2614"/>
                <a:ext cx="544" cy="408"/>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5" name="Line 13">
                <a:extLst>
                  <a:ext uri="{FF2B5EF4-FFF2-40B4-BE49-F238E27FC236}">
                    <a16:creationId xmlns:a16="http://schemas.microsoft.com/office/drawing/2014/main" id="{649ED3FA-E01B-0227-902E-5061656CE653}"/>
                  </a:ext>
                </a:extLst>
              </p:cNvPr>
              <p:cNvSpPr>
                <a:spLocks noChangeShapeType="1"/>
              </p:cNvSpPr>
              <p:nvPr/>
            </p:nvSpPr>
            <p:spPr bwMode="auto">
              <a:xfrm flipH="1">
                <a:off x="2381" y="3203"/>
                <a:ext cx="817" cy="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6" name="Line 14">
                <a:extLst>
                  <a:ext uri="{FF2B5EF4-FFF2-40B4-BE49-F238E27FC236}">
                    <a16:creationId xmlns:a16="http://schemas.microsoft.com/office/drawing/2014/main" id="{118AC42D-A75B-0515-DB19-6243A2AF7733}"/>
                  </a:ext>
                </a:extLst>
              </p:cNvPr>
              <p:cNvSpPr>
                <a:spLocks noChangeShapeType="1"/>
              </p:cNvSpPr>
              <p:nvPr/>
            </p:nvSpPr>
            <p:spPr bwMode="auto">
              <a:xfrm flipH="1">
                <a:off x="4105" y="2523"/>
                <a:ext cx="771" cy="499"/>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7" name="Line 15">
                <a:extLst>
                  <a:ext uri="{FF2B5EF4-FFF2-40B4-BE49-F238E27FC236}">
                    <a16:creationId xmlns:a16="http://schemas.microsoft.com/office/drawing/2014/main" id="{0538796E-1E2B-1199-3B76-13D4B8D50E19}"/>
                  </a:ext>
                </a:extLst>
              </p:cNvPr>
              <p:cNvSpPr>
                <a:spLocks noChangeShapeType="1"/>
              </p:cNvSpPr>
              <p:nvPr/>
            </p:nvSpPr>
            <p:spPr bwMode="auto">
              <a:xfrm flipH="1" flipV="1">
                <a:off x="2245" y="1434"/>
                <a:ext cx="1270" cy="1316"/>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8" name="Line 16">
                <a:extLst>
                  <a:ext uri="{FF2B5EF4-FFF2-40B4-BE49-F238E27FC236}">
                    <a16:creationId xmlns:a16="http://schemas.microsoft.com/office/drawing/2014/main" id="{803C7926-FD8C-D7A7-DCA6-3259F9E6BF62}"/>
                  </a:ext>
                </a:extLst>
              </p:cNvPr>
              <p:cNvSpPr>
                <a:spLocks noChangeShapeType="1"/>
              </p:cNvSpPr>
              <p:nvPr/>
            </p:nvSpPr>
            <p:spPr bwMode="auto">
              <a:xfrm>
                <a:off x="2472" y="981"/>
                <a:ext cx="680" cy="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9" name="Line 17">
                <a:extLst>
                  <a:ext uri="{FF2B5EF4-FFF2-40B4-BE49-F238E27FC236}">
                    <a16:creationId xmlns:a16="http://schemas.microsoft.com/office/drawing/2014/main" id="{EEE37B5F-DA18-60CD-5D8D-3FCDAE87A5E1}"/>
                  </a:ext>
                </a:extLst>
              </p:cNvPr>
              <p:cNvSpPr>
                <a:spLocks noChangeShapeType="1"/>
              </p:cNvSpPr>
              <p:nvPr/>
            </p:nvSpPr>
            <p:spPr bwMode="auto">
              <a:xfrm>
                <a:off x="4059" y="1117"/>
                <a:ext cx="771" cy="680"/>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0" name="Line 18">
                <a:extLst>
                  <a:ext uri="{FF2B5EF4-FFF2-40B4-BE49-F238E27FC236}">
                    <a16:creationId xmlns:a16="http://schemas.microsoft.com/office/drawing/2014/main" id="{202889DA-9FF5-8355-B971-A72165E679CE}"/>
                  </a:ext>
                </a:extLst>
              </p:cNvPr>
              <p:cNvSpPr>
                <a:spLocks noChangeShapeType="1"/>
              </p:cNvSpPr>
              <p:nvPr/>
            </p:nvSpPr>
            <p:spPr bwMode="auto">
              <a:xfrm flipH="1" flipV="1">
                <a:off x="2517" y="1253"/>
                <a:ext cx="2132" cy="816"/>
              </a:xfrm>
              <a:prstGeom prst="line">
                <a:avLst/>
              </a:prstGeom>
              <a:noFill/>
              <a:ln w="25400">
                <a:solidFill>
                  <a:srgbClr val="0088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7173" name="Rectangle 19">
              <a:extLst>
                <a:ext uri="{FF2B5EF4-FFF2-40B4-BE49-F238E27FC236}">
                  <a16:creationId xmlns:a16="http://schemas.microsoft.com/office/drawing/2014/main" id="{768EDEAB-A302-EA2A-F8FD-3F11239918E6}"/>
                </a:ext>
              </a:extLst>
            </p:cNvPr>
            <p:cNvSpPr>
              <a:spLocks noChangeArrowheads="1"/>
            </p:cNvSpPr>
            <p:nvPr/>
          </p:nvSpPr>
          <p:spPr bwMode="auto">
            <a:xfrm>
              <a:off x="2472" y="527"/>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4" name="Rectangle 20">
              <a:extLst>
                <a:ext uri="{FF2B5EF4-FFF2-40B4-BE49-F238E27FC236}">
                  <a16:creationId xmlns:a16="http://schemas.microsoft.com/office/drawing/2014/main" id="{988B2D3E-5093-24C4-26F6-444B4997B957}"/>
                </a:ext>
              </a:extLst>
            </p:cNvPr>
            <p:cNvSpPr>
              <a:spLocks noChangeArrowheads="1"/>
            </p:cNvSpPr>
            <p:nvPr/>
          </p:nvSpPr>
          <p:spPr bwMode="auto">
            <a:xfrm>
              <a:off x="4195" y="2115"/>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5" name="Rectangle 21">
              <a:extLst>
                <a:ext uri="{FF2B5EF4-FFF2-40B4-BE49-F238E27FC236}">
                  <a16:creationId xmlns:a16="http://schemas.microsoft.com/office/drawing/2014/main" id="{0CF78E9E-0415-BEF6-A1FE-F7644B3C6F28}"/>
                </a:ext>
              </a:extLst>
            </p:cNvPr>
            <p:cNvSpPr>
              <a:spLocks noChangeArrowheads="1"/>
            </p:cNvSpPr>
            <p:nvPr/>
          </p:nvSpPr>
          <p:spPr bwMode="auto">
            <a:xfrm>
              <a:off x="4422" y="2704"/>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6" name="Rectangle 22">
              <a:extLst>
                <a:ext uri="{FF2B5EF4-FFF2-40B4-BE49-F238E27FC236}">
                  <a16:creationId xmlns:a16="http://schemas.microsoft.com/office/drawing/2014/main" id="{B3428720-0D00-221A-25CE-833CFBBCEBBA}"/>
                </a:ext>
              </a:extLst>
            </p:cNvPr>
            <p:cNvSpPr>
              <a:spLocks noChangeArrowheads="1"/>
            </p:cNvSpPr>
            <p:nvPr/>
          </p:nvSpPr>
          <p:spPr bwMode="auto">
            <a:xfrm>
              <a:off x="2336" y="3339"/>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7" name="Rectangle 23">
              <a:extLst>
                <a:ext uri="{FF2B5EF4-FFF2-40B4-BE49-F238E27FC236}">
                  <a16:creationId xmlns:a16="http://schemas.microsoft.com/office/drawing/2014/main" id="{3F4FC376-24EE-3C18-85AF-F685F1BC91DF}"/>
                </a:ext>
              </a:extLst>
            </p:cNvPr>
            <p:cNvSpPr>
              <a:spLocks noChangeArrowheads="1"/>
            </p:cNvSpPr>
            <p:nvPr/>
          </p:nvSpPr>
          <p:spPr bwMode="auto">
            <a:xfrm>
              <a:off x="385" y="2840"/>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8" name="Rectangle 24">
              <a:extLst>
                <a:ext uri="{FF2B5EF4-FFF2-40B4-BE49-F238E27FC236}">
                  <a16:creationId xmlns:a16="http://schemas.microsoft.com/office/drawing/2014/main" id="{D338BC5E-6BC5-BD21-B701-01D84809704A}"/>
                </a:ext>
              </a:extLst>
            </p:cNvPr>
            <p:cNvSpPr>
              <a:spLocks noChangeArrowheads="1"/>
            </p:cNvSpPr>
            <p:nvPr/>
          </p:nvSpPr>
          <p:spPr bwMode="auto">
            <a:xfrm>
              <a:off x="1519" y="2341"/>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9" name="Rectangle 25">
              <a:extLst>
                <a:ext uri="{FF2B5EF4-FFF2-40B4-BE49-F238E27FC236}">
                  <a16:creationId xmlns:a16="http://schemas.microsoft.com/office/drawing/2014/main" id="{DED6FC24-FD34-CFFF-2EB4-A7DDE56AF15A}"/>
                </a:ext>
              </a:extLst>
            </p:cNvPr>
            <p:cNvSpPr>
              <a:spLocks noChangeArrowheads="1"/>
            </p:cNvSpPr>
            <p:nvPr/>
          </p:nvSpPr>
          <p:spPr bwMode="auto">
            <a:xfrm>
              <a:off x="339"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0" name="Rectangle 26">
              <a:extLst>
                <a:ext uri="{FF2B5EF4-FFF2-40B4-BE49-F238E27FC236}">
                  <a16:creationId xmlns:a16="http://schemas.microsoft.com/office/drawing/2014/main" id="{692C2203-BBE1-C6C5-D2C1-35CA93C2406B}"/>
                </a:ext>
              </a:extLst>
            </p:cNvPr>
            <p:cNvSpPr>
              <a:spLocks noChangeArrowheads="1"/>
            </p:cNvSpPr>
            <p:nvPr/>
          </p:nvSpPr>
          <p:spPr bwMode="auto">
            <a:xfrm>
              <a:off x="1066" y="754"/>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1" name="Rectangle 27">
              <a:extLst>
                <a:ext uri="{FF2B5EF4-FFF2-40B4-BE49-F238E27FC236}">
                  <a16:creationId xmlns:a16="http://schemas.microsoft.com/office/drawing/2014/main" id="{E691A7C4-6644-7479-447E-B0A12B0F0FEB}"/>
                </a:ext>
              </a:extLst>
            </p:cNvPr>
            <p:cNvSpPr>
              <a:spLocks noChangeArrowheads="1"/>
            </p:cNvSpPr>
            <p:nvPr/>
          </p:nvSpPr>
          <p:spPr bwMode="auto">
            <a:xfrm>
              <a:off x="113" y="2069"/>
              <a:ext cx="1361"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2" name="Rectangle 28">
              <a:extLst>
                <a:ext uri="{FF2B5EF4-FFF2-40B4-BE49-F238E27FC236}">
                  <a16:creationId xmlns:a16="http://schemas.microsoft.com/office/drawing/2014/main" id="{09D5B32A-7C4A-E14C-C086-37B33FA3663C}"/>
                </a:ext>
              </a:extLst>
            </p:cNvPr>
            <p:cNvSpPr>
              <a:spLocks noChangeArrowheads="1"/>
            </p:cNvSpPr>
            <p:nvPr/>
          </p:nvSpPr>
          <p:spPr bwMode="auto">
            <a:xfrm>
              <a:off x="4377" y="1298"/>
              <a:ext cx="95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3" name="Rectangle 29">
              <a:extLst>
                <a:ext uri="{FF2B5EF4-FFF2-40B4-BE49-F238E27FC236}">
                  <a16:creationId xmlns:a16="http://schemas.microsoft.com/office/drawing/2014/main" id="{EFCCFFFA-5701-CC7A-B9FE-B57F7ED23397}"/>
                </a:ext>
              </a:extLst>
            </p:cNvPr>
            <p:cNvSpPr>
              <a:spLocks noChangeArrowheads="1"/>
            </p:cNvSpPr>
            <p:nvPr/>
          </p:nvSpPr>
          <p:spPr bwMode="auto">
            <a:xfrm>
              <a:off x="385" y="3339"/>
              <a:ext cx="1543"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Rectangle 30">
              <a:extLst>
                <a:ext uri="{FF2B5EF4-FFF2-40B4-BE49-F238E27FC236}">
                  <a16:creationId xmlns:a16="http://schemas.microsoft.com/office/drawing/2014/main" id="{F1860951-D50F-69C0-304A-B9B24E4DD4C8}"/>
                </a:ext>
              </a:extLst>
            </p:cNvPr>
            <p:cNvSpPr>
              <a:spLocks noChangeArrowheads="1"/>
            </p:cNvSpPr>
            <p:nvPr/>
          </p:nvSpPr>
          <p:spPr bwMode="auto">
            <a:xfrm>
              <a:off x="3651" y="3249"/>
              <a:ext cx="1452"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5" name="Rectangle 34">
              <a:extLst>
                <a:ext uri="{FF2B5EF4-FFF2-40B4-BE49-F238E27FC236}">
                  <a16:creationId xmlns:a16="http://schemas.microsoft.com/office/drawing/2014/main" id="{6B12FCB4-F39A-3E0C-3CD8-EB6BC50923D0}"/>
                </a:ext>
              </a:extLst>
            </p:cNvPr>
            <p:cNvSpPr>
              <a:spLocks noChangeArrowheads="1"/>
            </p:cNvSpPr>
            <p:nvPr/>
          </p:nvSpPr>
          <p:spPr bwMode="auto">
            <a:xfrm>
              <a:off x="3424" y="845"/>
              <a:ext cx="1225" cy="227"/>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3" name="Rectangle 206">
            <a:extLst>
              <a:ext uri="{FF2B5EF4-FFF2-40B4-BE49-F238E27FC236}">
                <a16:creationId xmlns:a16="http://schemas.microsoft.com/office/drawing/2014/main" id="{4F9799F2-2804-A85A-8D8A-9B4E7DE395B1}"/>
              </a:ext>
            </a:extLst>
          </p:cNvPr>
          <p:cNvSpPr>
            <a:spLocks noChangeArrowheads="1"/>
          </p:cNvSpPr>
          <p:nvPr/>
        </p:nvSpPr>
        <p:spPr bwMode="auto">
          <a:xfrm>
            <a:off x="5076825" y="2544762"/>
            <a:ext cx="1512887" cy="360363"/>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 name="Rectangle 206">
            <a:extLst>
              <a:ext uri="{FF2B5EF4-FFF2-40B4-BE49-F238E27FC236}">
                <a16:creationId xmlns:a16="http://schemas.microsoft.com/office/drawing/2014/main" id="{A68DB61B-1F9E-08C1-FAC5-5711CE924709}"/>
              </a:ext>
            </a:extLst>
          </p:cNvPr>
          <p:cNvSpPr>
            <a:spLocks noChangeArrowheads="1"/>
          </p:cNvSpPr>
          <p:nvPr/>
        </p:nvSpPr>
        <p:spPr bwMode="auto">
          <a:xfrm>
            <a:off x="3726656" y="3080543"/>
            <a:ext cx="1512887" cy="360363"/>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AD0E775-BF3B-E401-269F-2EB883437C3C}"/>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FAD6F89A-2988-F82A-570C-2E7D6E171E64}"/>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55E46DD8-0D31-86BC-FFE9-6663214051CF}"/>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2025</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2E8791D9-211A-9C61-4907-C48CE9B8D23A}"/>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8" name="Rectangle 6">
            <a:extLst>
              <a:ext uri="{FF2B5EF4-FFF2-40B4-BE49-F238E27FC236}">
                <a16:creationId xmlns:a16="http://schemas.microsoft.com/office/drawing/2014/main" id="{9EB6AE6A-24DC-649A-065F-3B84FC858311}"/>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04BEA997-606B-4FD0-C830-1F52B8B19E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318</Words>
  <Application>Microsoft Office PowerPoint</Application>
  <PresentationFormat>Bildschirmpräsentation (4:3)</PresentationFormat>
  <Paragraphs>60</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3</vt:lpstr>
      <vt:lpstr>Benutzerdefiniertes Design</vt:lpstr>
      <vt:lpstr>Kreislauf der Gesteine</vt:lpstr>
      <vt:lpstr>Kreislauf der Gesteine</vt:lpstr>
      <vt:lpstr>Kreislauf der Gesteine</vt:lpstr>
      <vt:lpstr>Kreislauf der Gesteine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Kreislauf der Gesteine</dc:title>
  <dc:creator>Sabrina</dc:creator>
  <cp:lastModifiedBy>Marion Reich</cp:lastModifiedBy>
  <cp:revision>201</cp:revision>
  <dcterms:created xsi:type="dcterms:W3CDTF">2008-04-29T08:40:23Z</dcterms:created>
  <dcterms:modified xsi:type="dcterms:W3CDTF">2025-04-25T09:09:45Z</dcterms:modified>
</cp:coreProperties>
</file>