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Entstehung des Römischen Reiches</a:t>
            </a:r>
          </a:p>
        </p:txBody>
      </p:sp>
      <p:cxnSp>
        <p:nvCxnSpPr>
          <p:cNvPr id="11" name="Gerade Verbindung 23">
            <a:extLst>
              <a:ext uri="{FF2B5EF4-FFF2-40B4-BE49-F238E27FC236}">
                <a16:creationId xmlns:a16="http://schemas.microsoft.com/office/drawing/2014/main" id="{E6FE2AD1-7C2D-354C-1E43-7C986A97FF5A}"/>
              </a:ext>
            </a:extLst>
          </p:cNvPr>
          <p:cNvCxnSpPr>
            <a:cxnSpLocks noChangeShapeType="1"/>
          </p:cNvCxnSpPr>
          <p:nvPr/>
        </p:nvCxnSpPr>
        <p:spPr bwMode="auto">
          <a:xfrm flipV="1">
            <a:off x="-124" y="5446539"/>
            <a:ext cx="9144000" cy="0"/>
          </a:xfrm>
          <a:prstGeom prst="line">
            <a:avLst/>
          </a:prstGeom>
          <a:noFill/>
          <a:ln w="28575" algn="ctr">
            <a:solidFill>
              <a:srgbClr val="669900"/>
            </a:solidFill>
            <a:round/>
            <a:headEnd/>
            <a:tailEnd/>
          </a:ln>
          <a:extLst>
            <a:ext uri="{909E8E84-426E-40DD-AFC4-6F175D3DCCD1}">
              <a14:hiddenFill xmlns:a14="http://schemas.microsoft.com/office/drawing/2010/main">
                <a:noFill/>
              </a14:hiddenFill>
            </a:ext>
          </a:extLst>
        </p:spPr>
      </p:cxnSp>
      <p:sp>
        <p:nvSpPr>
          <p:cNvPr id="12" name="Text Box 10">
            <a:extLst>
              <a:ext uri="{FF2B5EF4-FFF2-40B4-BE49-F238E27FC236}">
                <a16:creationId xmlns:a16="http://schemas.microsoft.com/office/drawing/2014/main" id="{64566836-73A0-4132-B0E3-37A417E9771F}"/>
              </a:ext>
            </a:extLst>
          </p:cNvPr>
          <p:cNvSpPr txBox="1">
            <a:spLocks noChangeArrowheads="1"/>
          </p:cNvSpPr>
          <p:nvPr/>
        </p:nvSpPr>
        <p:spPr bwMode="auto">
          <a:xfrm>
            <a:off x="108074" y="5651703"/>
            <a:ext cx="1111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um 500</a:t>
            </a:r>
          </a:p>
          <a:p>
            <a:pPr algn="ctr" eaLnBrk="1" hangingPunct="1"/>
            <a:r>
              <a:rPr lang="de-DE" altLang="de-DE" sz="2000" dirty="0">
                <a:solidFill>
                  <a:srgbClr val="333333"/>
                </a:solidFill>
                <a:latin typeface="Calibri" panose="020F0502020204030204" pitchFamily="34" charset="0"/>
              </a:rPr>
              <a:t>v. Chr.</a:t>
            </a:r>
          </a:p>
        </p:txBody>
      </p:sp>
      <p:sp>
        <p:nvSpPr>
          <p:cNvPr id="13" name="Text Box 10">
            <a:extLst>
              <a:ext uri="{FF2B5EF4-FFF2-40B4-BE49-F238E27FC236}">
                <a16:creationId xmlns:a16="http://schemas.microsoft.com/office/drawing/2014/main" id="{424B45C5-6BC7-4F79-9580-709C062F7D6B}"/>
              </a:ext>
            </a:extLst>
          </p:cNvPr>
          <p:cNvSpPr txBox="1">
            <a:spLocks noChangeArrowheads="1"/>
          </p:cNvSpPr>
          <p:nvPr/>
        </p:nvSpPr>
        <p:spPr bwMode="auto">
          <a:xfrm>
            <a:off x="2544073" y="5657676"/>
            <a:ext cx="10096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275</a:t>
            </a:r>
          </a:p>
          <a:p>
            <a:pPr algn="ctr" eaLnBrk="1" hangingPunct="1"/>
            <a:r>
              <a:rPr lang="de-DE" altLang="de-DE" sz="2000" dirty="0">
                <a:solidFill>
                  <a:srgbClr val="333333"/>
                </a:solidFill>
                <a:latin typeface="Calibri" panose="020F0502020204030204" pitchFamily="34" charset="0"/>
              </a:rPr>
              <a:t>v. Chr.</a:t>
            </a:r>
          </a:p>
        </p:txBody>
      </p:sp>
      <p:sp>
        <p:nvSpPr>
          <p:cNvPr id="14" name="Text Box 10">
            <a:extLst>
              <a:ext uri="{FF2B5EF4-FFF2-40B4-BE49-F238E27FC236}">
                <a16:creationId xmlns:a16="http://schemas.microsoft.com/office/drawing/2014/main" id="{78162B8B-A4C2-9A60-1B4C-386701C58C13}"/>
              </a:ext>
            </a:extLst>
          </p:cNvPr>
          <p:cNvSpPr txBox="1">
            <a:spLocks noChangeArrowheads="1"/>
          </p:cNvSpPr>
          <p:nvPr/>
        </p:nvSpPr>
        <p:spPr bwMode="auto">
          <a:xfrm>
            <a:off x="4284539" y="5662439"/>
            <a:ext cx="1009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133</a:t>
            </a:r>
          </a:p>
          <a:p>
            <a:pPr algn="ctr" eaLnBrk="1" hangingPunct="1"/>
            <a:r>
              <a:rPr lang="de-DE" altLang="de-DE" sz="2000" dirty="0">
                <a:solidFill>
                  <a:srgbClr val="333333"/>
                </a:solidFill>
                <a:latin typeface="Calibri" panose="020F0502020204030204" pitchFamily="34" charset="0"/>
              </a:rPr>
              <a:t>v. Chr.</a:t>
            </a:r>
          </a:p>
        </p:txBody>
      </p:sp>
      <p:sp>
        <p:nvSpPr>
          <p:cNvPr id="16" name="Text Box 10">
            <a:extLst>
              <a:ext uri="{FF2B5EF4-FFF2-40B4-BE49-F238E27FC236}">
                <a16:creationId xmlns:a16="http://schemas.microsoft.com/office/drawing/2014/main" id="{79DBD1E8-0D28-74B8-0BF1-3D34518F62D4}"/>
              </a:ext>
            </a:extLst>
          </p:cNvPr>
          <p:cNvSpPr txBox="1">
            <a:spLocks noChangeArrowheads="1"/>
          </p:cNvSpPr>
          <p:nvPr/>
        </p:nvSpPr>
        <p:spPr bwMode="auto">
          <a:xfrm>
            <a:off x="7739733" y="5662439"/>
            <a:ext cx="14398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117</a:t>
            </a:r>
          </a:p>
          <a:p>
            <a:pPr algn="ctr" eaLnBrk="1" hangingPunct="1"/>
            <a:r>
              <a:rPr lang="de-DE" altLang="de-DE" sz="2000" dirty="0">
                <a:solidFill>
                  <a:srgbClr val="333333"/>
                </a:solidFill>
                <a:latin typeface="Calibri" panose="020F0502020204030204" pitchFamily="34" charset="0"/>
              </a:rPr>
              <a:t>n. Chr.</a:t>
            </a:r>
          </a:p>
        </p:txBody>
      </p:sp>
      <p:sp>
        <p:nvSpPr>
          <p:cNvPr id="17" name="Rechteck 16">
            <a:extLst>
              <a:ext uri="{FF2B5EF4-FFF2-40B4-BE49-F238E27FC236}">
                <a16:creationId xmlns:a16="http://schemas.microsoft.com/office/drawing/2014/main" id="{38A86060-10A0-FDE8-EC9E-530959FA05DB}"/>
              </a:ext>
            </a:extLst>
          </p:cNvPr>
          <p:cNvSpPr>
            <a:spLocks noChangeArrowheads="1"/>
          </p:cNvSpPr>
          <p:nvPr/>
        </p:nvSpPr>
        <p:spPr bwMode="auto">
          <a:xfrm>
            <a:off x="468189" y="2854152"/>
            <a:ext cx="990600" cy="1366837"/>
          </a:xfrm>
          <a:prstGeom prst="rect">
            <a:avLst/>
          </a:prstGeom>
          <a:noFill/>
          <a:ln w="28575"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2200" dirty="0">
                <a:solidFill>
                  <a:schemeClr val="tx1"/>
                </a:solidFill>
                <a:latin typeface="Calibri" panose="020F0502020204030204" pitchFamily="34" charset="0"/>
              </a:rPr>
              <a:t>Dorf und Stadt Rom</a:t>
            </a:r>
          </a:p>
        </p:txBody>
      </p:sp>
      <p:sp>
        <p:nvSpPr>
          <p:cNvPr id="18" name="Rechteck 17">
            <a:extLst>
              <a:ext uri="{FF2B5EF4-FFF2-40B4-BE49-F238E27FC236}">
                <a16:creationId xmlns:a16="http://schemas.microsoft.com/office/drawing/2014/main" id="{42153AD1-1C38-95B4-56E2-CA9E76A8A380}"/>
              </a:ext>
            </a:extLst>
          </p:cNvPr>
          <p:cNvSpPr>
            <a:spLocks noChangeArrowheads="1"/>
          </p:cNvSpPr>
          <p:nvPr/>
        </p:nvSpPr>
        <p:spPr bwMode="auto">
          <a:xfrm>
            <a:off x="1979489" y="2636664"/>
            <a:ext cx="1812925" cy="1882775"/>
          </a:xfrm>
          <a:prstGeom prst="rect">
            <a:avLst/>
          </a:prstGeom>
          <a:noFill/>
          <a:ln w="28575"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2200" dirty="0">
                <a:solidFill>
                  <a:schemeClr val="tx1"/>
                </a:solidFill>
                <a:latin typeface="Calibri" panose="020F0502020204030204" pitchFamily="34" charset="0"/>
              </a:rPr>
              <a:t>Rom beherrscht die italienische Halbinsel</a:t>
            </a:r>
          </a:p>
        </p:txBody>
      </p:sp>
      <p:sp>
        <p:nvSpPr>
          <p:cNvPr id="19" name="Pfeil nach rechts 30">
            <a:extLst>
              <a:ext uri="{FF2B5EF4-FFF2-40B4-BE49-F238E27FC236}">
                <a16:creationId xmlns:a16="http://schemas.microsoft.com/office/drawing/2014/main" id="{57497D8D-82D0-72A0-9015-3787121F4643}"/>
              </a:ext>
            </a:extLst>
          </p:cNvPr>
          <p:cNvSpPr>
            <a:spLocks noChangeArrowheads="1"/>
          </p:cNvSpPr>
          <p:nvPr/>
        </p:nvSpPr>
        <p:spPr bwMode="auto">
          <a:xfrm>
            <a:off x="3708276" y="3357389"/>
            <a:ext cx="576263" cy="431800"/>
          </a:xfrm>
          <a:prstGeom prst="rightArrow">
            <a:avLst>
              <a:gd name="adj1" fmla="val 50000"/>
              <a:gd name="adj2" fmla="val 49978"/>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Rechteck 19">
            <a:extLst>
              <a:ext uri="{FF2B5EF4-FFF2-40B4-BE49-F238E27FC236}">
                <a16:creationId xmlns:a16="http://schemas.microsoft.com/office/drawing/2014/main" id="{BEEE2A0E-9D1F-A048-CDFC-E81E4CF98656}"/>
              </a:ext>
            </a:extLst>
          </p:cNvPr>
          <p:cNvSpPr>
            <a:spLocks noChangeArrowheads="1"/>
          </p:cNvSpPr>
          <p:nvPr/>
        </p:nvSpPr>
        <p:spPr bwMode="auto">
          <a:xfrm>
            <a:off x="4355976" y="2204864"/>
            <a:ext cx="1943100" cy="2663825"/>
          </a:xfrm>
          <a:prstGeom prst="rect">
            <a:avLst/>
          </a:prstGeom>
          <a:noFill/>
          <a:ln w="28575"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2200" dirty="0">
                <a:solidFill>
                  <a:schemeClr val="tx1"/>
                </a:solidFill>
                <a:latin typeface="Calibri" panose="020F0502020204030204" pitchFamily="34" charset="0"/>
              </a:rPr>
              <a:t>Rom beherrscht den Mittelmeer-raum</a:t>
            </a:r>
          </a:p>
          <a:p>
            <a:pPr eaLnBrk="1" hangingPunct="1"/>
            <a:endParaRPr lang="de-AT" altLang="de-DE" sz="2200" dirty="0">
              <a:solidFill>
                <a:schemeClr val="tx1"/>
              </a:solidFill>
              <a:latin typeface="Calibri" panose="020F0502020204030204" pitchFamily="34" charset="0"/>
            </a:endParaRPr>
          </a:p>
          <a:p>
            <a:pPr eaLnBrk="1" hangingPunct="1"/>
            <a:r>
              <a:rPr lang="de-AT" altLang="de-DE" sz="2200" dirty="0">
                <a:solidFill>
                  <a:schemeClr val="tx1"/>
                </a:solidFill>
                <a:latin typeface="Calibri" panose="020F0502020204030204" pitchFamily="34" charset="0"/>
              </a:rPr>
              <a:t>Provinzen entstehen</a:t>
            </a:r>
          </a:p>
        </p:txBody>
      </p:sp>
      <p:sp>
        <p:nvSpPr>
          <p:cNvPr id="21" name="Pfeil nach rechts 32">
            <a:extLst>
              <a:ext uri="{FF2B5EF4-FFF2-40B4-BE49-F238E27FC236}">
                <a16:creationId xmlns:a16="http://schemas.microsoft.com/office/drawing/2014/main" id="{BC6E1C6F-3292-798A-505B-FA5F17D6817C}"/>
              </a:ext>
            </a:extLst>
          </p:cNvPr>
          <p:cNvSpPr>
            <a:spLocks noChangeArrowheads="1"/>
          </p:cNvSpPr>
          <p:nvPr/>
        </p:nvSpPr>
        <p:spPr bwMode="auto">
          <a:xfrm>
            <a:off x="6156201" y="3357389"/>
            <a:ext cx="576263" cy="431800"/>
          </a:xfrm>
          <a:prstGeom prst="rightArrow">
            <a:avLst>
              <a:gd name="adj1" fmla="val 50000"/>
              <a:gd name="adj2" fmla="val 49978"/>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Rechteck 21">
            <a:extLst>
              <a:ext uri="{FF2B5EF4-FFF2-40B4-BE49-F238E27FC236}">
                <a16:creationId xmlns:a16="http://schemas.microsoft.com/office/drawing/2014/main" id="{186AB849-4CC5-1095-F922-2AC67DD7F651}"/>
              </a:ext>
            </a:extLst>
          </p:cNvPr>
          <p:cNvSpPr>
            <a:spLocks noChangeArrowheads="1"/>
          </p:cNvSpPr>
          <p:nvPr/>
        </p:nvSpPr>
        <p:spPr bwMode="auto">
          <a:xfrm>
            <a:off x="6803901" y="1628602"/>
            <a:ext cx="2089150" cy="3529012"/>
          </a:xfrm>
          <a:prstGeom prst="rect">
            <a:avLst/>
          </a:prstGeom>
          <a:noFill/>
          <a:ln w="28575"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2200" dirty="0">
                <a:solidFill>
                  <a:schemeClr val="tx1"/>
                </a:solidFill>
                <a:latin typeface="Calibri" panose="020F0502020204030204" pitchFamily="34" charset="0"/>
              </a:rPr>
              <a:t>Römisches Weltreich =</a:t>
            </a:r>
          </a:p>
          <a:p>
            <a:pPr eaLnBrk="1" hangingPunct="1"/>
            <a:endParaRPr lang="de-AT" altLang="de-DE" sz="2200" dirty="0">
              <a:solidFill>
                <a:schemeClr val="tx1"/>
              </a:solidFill>
              <a:latin typeface="Calibri" panose="020F0502020204030204" pitchFamily="34" charset="0"/>
            </a:endParaRPr>
          </a:p>
          <a:p>
            <a:pPr eaLnBrk="1" hangingPunct="1"/>
            <a:r>
              <a:rPr lang="de-AT" altLang="de-DE" sz="2200" dirty="0">
                <a:solidFill>
                  <a:schemeClr val="tx1"/>
                </a:solidFill>
                <a:latin typeface="Calibri" panose="020F0502020204030204" pitchFamily="34" charset="0"/>
              </a:rPr>
              <a:t>„Imperium Romanum“</a:t>
            </a:r>
          </a:p>
          <a:p>
            <a:pPr eaLnBrk="1" hangingPunct="1"/>
            <a:endParaRPr lang="de-AT" altLang="de-DE" sz="2200" dirty="0">
              <a:solidFill>
                <a:schemeClr val="tx1"/>
              </a:solidFill>
              <a:latin typeface="Calibri" panose="020F0502020204030204" pitchFamily="34" charset="0"/>
            </a:endParaRPr>
          </a:p>
          <a:p>
            <a:pPr eaLnBrk="1" hangingPunct="1"/>
            <a:r>
              <a:rPr lang="de-AT" altLang="de-DE" sz="2200" dirty="0">
                <a:solidFill>
                  <a:schemeClr val="tx1"/>
                </a:solidFill>
                <a:latin typeface="Calibri" panose="020F0502020204030204" pitchFamily="34" charset="0"/>
              </a:rPr>
              <a:t>größte Ausdehnung</a:t>
            </a:r>
          </a:p>
        </p:txBody>
      </p:sp>
      <p:sp>
        <p:nvSpPr>
          <p:cNvPr id="23" name="Pfeil nach rechts 34">
            <a:extLst>
              <a:ext uri="{FF2B5EF4-FFF2-40B4-BE49-F238E27FC236}">
                <a16:creationId xmlns:a16="http://schemas.microsoft.com/office/drawing/2014/main" id="{E9F40645-2273-E1C5-88D7-3E7AD59F442D}"/>
              </a:ext>
            </a:extLst>
          </p:cNvPr>
          <p:cNvSpPr>
            <a:spLocks noChangeArrowheads="1"/>
          </p:cNvSpPr>
          <p:nvPr/>
        </p:nvSpPr>
        <p:spPr bwMode="auto">
          <a:xfrm>
            <a:off x="1331789" y="3428827"/>
            <a:ext cx="576262" cy="431800"/>
          </a:xfrm>
          <a:prstGeom prst="rightArrow">
            <a:avLst>
              <a:gd name="adj1" fmla="val 50000"/>
              <a:gd name="adj2" fmla="val 49978"/>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Line 16">
            <a:extLst>
              <a:ext uri="{FF2B5EF4-FFF2-40B4-BE49-F238E27FC236}">
                <a16:creationId xmlns:a16="http://schemas.microsoft.com/office/drawing/2014/main" id="{CD991FF9-68B6-D9D9-5CBF-F83B361C0FE0}"/>
              </a:ext>
            </a:extLst>
          </p:cNvPr>
          <p:cNvSpPr>
            <a:spLocks noChangeShapeType="1"/>
          </p:cNvSpPr>
          <p:nvPr/>
        </p:nvSpPr>
        <p:spPr bwMode="auto">
          <a:xfrm>
            <a:off x="611064" y="4220989"/>
            <a:ext cx="0" cy="1368425"/>
          </a:xfrm>
          <a:prstGeom prst="line">
            <a:avLst/>
          </a:prstGeom>
          <a:noFill/>
          <a:ln w="28575">
            <a:solidFill>
              <a:srgbClr val="669900"/>
            </a:solidFill>
            <a:round/>
            <a:headEnd/>
            <a:tailEnd/>
          </a:ln>
          <a:extLst>
            <a:ext uri="{909E8E84-426E-40DD-AFC4-6F175D3DCCD1}">
              <a14:hiddenFill xmlns:a14="http://schemas.microsoft.com/office/drawing/2010/main">
                <a:noFill/>
              </a14:hiddenFill>
            </a:ext>
          </a:extLst>
        </p:spPr>
        <p:txBody>
          <a:bodyPr anchor="ctr"/>
          <a:lstStyle/>
          <a:p>
            <a:endParaRPr lang="de-AT"/>
          </a:p>
        </p:txBody>
      </p:sp>
      <p:sp>
        <p:nvSpPr>
          <p:cNvPr id="25" name="Line 17">
            <a:extLst>
              <a:ext uri="{FF2B5EF4-FFF2-40B4-BE49-F238E27FC236}">
                <a16:creationId xmlns:a16="http://schemas.microsoft.com/office/drawing/2014/main" id="{7606E445-0C67-4D2E-28F5-FAFFFD2BA956}"/>
              </a:ext>
            </a:extLst>
          </p:cNvPr>
          <p:cNvSpPr>
            <a:spLocks noChangeShapeType="1"/>
          </p:cNvSpPr>
          <p:nvPr/>
        </p:nvSpPr>
        <p:spPr bwMode="auto">
          <a:xfrm>
            <a:off x="8459664" y="5157614"/>
            <a:ext cx="0" cy="431800"/>
          </a:xfrm>
          <a:prstGeom prst="line">
            <a:avLst/>
          </a:prstGeom>
          <a:noFill/>
          <a:ln w="28575">
            <a:solidFill>
              <a:srgbClr val="669900"/>
            </a:solidFill>
            <a:round/>
            <a:headEnd/>
            <a:tailEnd/>
          </a:ln>
          <a:extLst>
            <a:ext uri="{909E8E84-426E-40DD-AFC4-6F175D3DCCD1}">
              <a14:hiddenFill xmlns:a14="http://schemas.microsoft.com/office/drawing/2010/main">
                <a:noFill/>
              </a14:hiddenFill>
            </a:ext>
          </a:extLst>
        </p:spPr>
        <p:txBody>
          <a:bodyPr anchor="ctr"/>
          <a:lstStyle/>
          <a:p>
            <a:endParaRPr lang="de-AT"/>
          </a:p>
        </p:txBody>
      </p:sp>
      <p:sp>
        <p:nvSpPr>
          <p:cNvPr id="26" name="Line 18">
            <a:extLst>
              <a:ext uri="{FF2B5EF4-FFF2-40B4-BE49-F238E27FC236}">
                <a16:creationId xmlns:a16="http://schemas.microsoft.com/office/drawing/2014/main" id="{3B202060-E856-68C5-1420-9715CCCCCD9C}"/>
              </a:ext>
            </a:extLst>
          </p:cNvPr>
          <p:cNvSpPr>
            <a:spLocks noChangeShapeType="1"/>
          </p:cNvSpPr>
          <p:nvPr/>
        </p:nvSpPr>
        <p:spPr bwMode="auto">
          <a:xfrm>
            <a:off x="4787776" y="4870277"/>
            <a:ext cx="0" cy="719137"/>
          </a:xfrm>
          <a:prstGeom prst="line">
            <a:avLst/>
          </a:prstGeom>
          <a:noFill/>
          <a:ln w="28575">
            <a:solidFill>
              <a:srgbClr val="669900"/>
            </a:solidFill>
            <a:round/>
            <a:headEnd/>
            <a:tailEnd/>
          </a:ln>
          <a:extLst>
            <a:ext uri="{909E8E84-426E-40DD-AFC4-6F175D3DCCD1}">
              <a14:hiddenFill xmlns:a14="http://schemas.microsoft.com/office/drawing/2010/main">
                <a:noFill/>
              </a14:hiddenFill>
            </a:ext>
          </a:extLst>
        </p:spPr>
        <p:txBody>
          <a:bodyPr anchor="ctr"/>
          <a:lstStyle/>
          <a:p>
            <a:endParaRPr lang="de-AT"/>
          </a:p>
        </p:txBody>
      </p:sp>
      <p:sp>
        <p:nvSpPr>
          <p:cNvPr id="27" name="Line 19">
            <a:extLst>
              <a:ext uri="{FF2B5EF4-FFF2-40B4-BE49-F238E27FC236}">
                <a16:creationId xmlns:a16="http://schemas.microsoft.com/office/drawing/2014/main" id="{7FC12BD2-D245-1454-E27C-DFE822366350}"/>
              </a:ext>
            </a:extLst>
          </p:cNvPr>
          <p:cNvSpPr>
            <a:spLocks noChangeShapeType="1"/>
          </p:cNvSpPr>
          <p:nvPr/>
        </p:nvSpPr>
        <p:spPr bwMode="auto">
          <a:xfrm>
            <a:off x="3058989" y="4509914"/>
            <a:ext cx="0" cy="1079500"/>
          </a:xfrm>
          <a:prstGeom prst="line">
            <a:avLst/>
          </a:prstGeom>
          <a:noFill/>
          <a:ln w="28575">
            <a:solidFill>
              <a:srgbClr val="669900"/>
            </a:solidFill>
            <a:round/>
            <a:headEnd/>
            <a:tailEnd/>
          </a:ln>
          <a:extLst>
            <a:ext uri="{909E8E84-426E-40DD-AFC4-6F175D3DCCD1}">
              <a14:hiddenFill xmlns:a14="http://schemas.microsoft.com/office/drawing/2010/main">
                <a:noFill/>
              </a14:hiddenFill>
            </a:ext>
          </a:extLst>
        </p:spPr>
        <p:txBody>
          <a:bodyPr anchor="ctr"/>
          <a:lstStyle/>
          <a:p>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2000" fill="hold"/>
                                        <p:tgtEl>
                                          <p:spTgt spid="17"/>
                                        </p:tgtEl>
                                        <p:attrNameLst>
                                          <p:attrName>ppt_w</p:attrName>
                                        </p:attrNameLst>
                                      </p:cBhvr>
                                      <p:tavLst>
                                        <p:tav tm="0">
                                          <p:val>
                                            <p:fltVal val="0"/>
                                          </p:val>
                                        </p:tav>
                                        <p:tav tm="100000">
                                          <p:val>
                                            <p:strVal val="#ppt_w"/>
                                          </p:val>
                                        </p:tav>
                                      </p:tavLst>
                                    </p:anim>
                                    <p:anim calcmode="lin" valueType="num">
                                      <p:cBhvr>
                                        <p:cTn id="16" dur="2000" fill="hold"/>
                                        <p:tgtEl>
                                          <p:spTgt spid="17"/>
                                        </p:tgtEl>
                                        <p:attrNameLst>
                                          <p:attrName>ppt_h</p:attrName>
                                        </p:attrNameLst>
                                      </p:cBhvr>
                                      <p:tavLst>
                                        <p:tav tm="0">
                                          <p:val>
                                            <p:fltVal val="0"/>
                                          </p:val>
                                        </p:tav>
                                        <p:tav tm="100000">
                                          <p:val>
                                            <p:strVal val="#ppt_h"/>
                                          </p:val>
                                        </p:tav>
                                      </p:tavLst>
                                    </p:anim>
                                    <p:animEffect transition="in" filter="fade">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2000" fill="hold"/>
                                        <p:tgtEl>
                                          <p:spTgt spid="18"/>
                                        </p:tgtEl>
                                        <p:attrNameLst>
                                          <p:attrName>ppt_w</p:attrName>
                                        </p:attrNameLst>
                                      </p:cBhvr>
                                      <p:tavLst>
                                        <p:tav tm="0">
                                          <p:val>
                                            <p:fltVal val="0"/>
                                          </p:val>
                                        </p:tav>
                                        <p:tav tm="100000">
                                          <p:val>
                                            <p:strVal val="#ppt_w"/>
                                          </p:val>
                                        </p:tav>
                                      </p:tavLst>
                                    </p:anim>
                                    <p:anim calcmode="lin" valueType="num">
                                      <p:cBhvr>
                                        <p:cTn id="35" dur="2000" fill="hold"/>
                                        <p:tgtEl>
                                          <p:spTgt spid="18"/>
                                        </p:tgtEl>
                                        <p:attrNameLst>
                                          <p:attrName>ppt_h</p:attrName>
                                        </p:attrNameLst>
                                      </p:cBhvr>
                                      <p:tavLst>
                                        <p:tav tm="0">
                                          <p:val>
                                            <p:fltVal val="0"/>
                                          </p:val>
                                        </p:tav>
                                        <p:tav tm="100000">
                                          <p:val>
                                            <p:strVal val="#ppt_h"/>
                                          </p:val>
                                        </p:tav>
                                      </p:tavLst>
                                    </p:anim>
                                    <p:animEffect transition="in" filter="fade">
                                      <p:cBhvr>
                                        <p:cTn id="36" dur="20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2000" fill="hold"/>
                                        <p:tgtEl>
                                          <p:spTgt spid="20"/>
                                        </p:tgtEl>
                                        <p:attrNameLst>
                                          <p:attrName>ppt_w</p:attrName>
                                        </p:attrNameLst>
                                      </p:cBhvr>
                                      <p:tavLst>
                                        <p:tav tm="0">
                                          <p:val>
                                            <p:fltVal val="0"/>
                                          </p:val>
                                        </p:tav>
                                        <p:tav tm="100000">
                                          <p:val>
                                            <p:strVal val="#ppt_w"/>
                                          </p:val>
                                        </p:tav>
                                      </p:tavLst>
                                    </p:anim>
                                    <p:anim calcmode="lin" valueType="num">
                                      <p:cBhvr>
                                        <p:cTn id="54" dur="2000" fill="hold"/>
                                        <p:tgtEl>
                                          <p:spTgt spid="20"/>
                                        </p:tgtEl>
                                        <p:attrNameLst>
                                          <p:attrName>ppt_h</p:attrName>
                                        </p:attrNameLst>
                                      </p:cBhvr>
                                      <p:tavLst>
                                        <p:tav tm="0">
                                          <p:val>
                                            <p:fltVal val="0"/>
                                          </p:val>
                                        </p:tav>
                                        <p:tav tm="100000">
                                          <p:val>
                                            <p:strVal val="#ppt_h"/>
                                          </p:val>
                                        </p:tav>
                                      </p:tavLst>
                                    </p:anim>
                                    <p:animEffect transition="in" filter="fade">
                                      <p:cBhvr>
                                        <p:cTn id="55" dur="20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53"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2000" fill="hold"/>
                                        <p:tgtEl>
                                          <p:spTgt spid="22"/>
                                        </p:tgtEl>
                                        <p:attrNameLst>
                                          <p:attrName>ppt_w</p:attrName>
                                        </p:attrNameLst>
                                      </p:cBhvr>
                                      <p:tavLst>
                                        <p:tav tm="0">
                                          <p:val>
                                            <p:fltVal val="0"/>
                                          </p:val>
                                        </p:tav>
                                        <p:tav tm="100000">
                                          <p:val>
                                            <p:strVal val="#ppt_w"/>
                                          </p:val>
                                        </p:tav>
                                      </p:tavLst>
                                    </p:anim>
                                    <p:anim calcmode="lin" valueType="num">
                                      <p:cBhvr>
                                        <p:cTn id="73" dur="2000" fill="hold"/>
                                        <p:tgtEl>
                                          <p:spTgt spid="22"/>
                                        </p:tgtEl>
                                        <p:attrNameLst>
                                          <p:attrName>ppt_h</p:attrName>
                                        </p:attrNameLst>
                                      </p:cBhvr>
                                      <p:tavLst>
                                        <p:tav tm="0">
                                          <p:val>
                                            <p:fltVal val="0"/>
                                          </p:val>
                                        </p:tav>
                                        <p:tav tm="100000">
                                          <p:val>
                                            <p:strVal val="#ppt_h"/>
                                          </p:val>
                                        </p:tav>
                                      </p:tavLst>
                                    </p:anim>
                                    <p:animEffect transition="in" filter="fade">
                                      <p:cBhvr>
                                        <p:cTn id="74"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„Vom Bauerndorf zum Weltreich“ auf den Seiten 40 bis 41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Bildschirmpräsentation (4:3)</PresentationFormat>
  <Paragraphs>39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71</cp:revision>
  <dcterms:created xsi:type="dcterms:W3CDTF">2011-07-14T19:54:09Z</dcterms:created>
  <dcterms:modified xsi:type="dcterms:W3CDTF">2022-11-07T07:42:50Z</dcterms:modified>
</cp:coreProperties>
</file>