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04.12.2023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Entstehung der USA</a:t>
            </a:r>
          </a:p>
        </p:txBody>
      </p:sp>
      <p:sp>
        <p:nvSpPr>
          <p:cNvPr id="10" name="Text Box 10">
            <a:extLst>
              <a:ext uri="{FF2B5EF4-FFF2-40B4-BE49-F238E27FC236}">
                <a16:creationId xmlns:a16="http://schemas.microsoft.com/office/drawing/2014/main" id="{ED0C058F-7DC6-4990-B7B3-CF2494912D85}"/>
              </a:ext>
            </a:extLst>
          </p:cNvPr>
          <p:cNvSpPr txBox="1">
            <a:spLocks noChangeArrowheads="1"/>
          </p:cNvSpPr>
          <p:nvPr/>
        </p:nvSpPr>
        <p:spPr bwMode="auto">
          <a:xfrm>
            <a:off x="786612" y="1379396"/>
            <a:ext cx="75608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13 britische Kolonien an der Atlantikküste</a:t>
            </a:r>
          </a:p>
        </p:txBody>
      </p:sp>
      <p:sp>
        <p:nvSpPr>
          <p:cNvPr id="11" name="Text Box 10">
            <a:extLst>
              <a:ext uri="{FF2B5EF4-FFF2-40B4-BE49-F238E27FC236}">
                <a16:creationId xmlns:a16="http://schemas.microsoft.com/office/drawing/2014/main" id="{D8227DC1-FE55-E865-8F7D-6F3361148193}"/>
              </a:ext>
            </a:extLst>
          </p:cNvPr>
          <p:cNvSpPr txBox="1">
            <a:spLocks noChangeArrowheads="1"/>
          </p:cNvSpPr>
          <p:nvPr/>
        </p:nvSpPr>
        <p:spPr bwMode="auto">
          <a:xfrm>
            <a:off x="357536" y="2169219"/>
            <a:ext cx="84067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Krieg gegen französische Soldaten und Urbevölkerung</a:t>
            </a:r>
          </a:p>
        </p:txBody>
      </p:sp>
      <p:sp>
        <p:nvSpPr>
          <p:cNvPr id="12" name="Pfeil nach unten 10">
            <a:extLst>
              <a:ext uri="{FF2B5EF4-FFF2-40B4-BE49-F238E27FC236}">
                <a16:creationId xmlns:a16="http://schemas.microsoft.com/office/drawing/2014/main" id="{0595EC41-4236-E07E-AB0D-7D56840CCBBD}"/>
              </a:ext>
            </a:extLst>
          </p:cNvPr>
          <p:cNvSpPr>
            <a:spLocks noChangeArrowheads="1"/>
          </p:cNvSpPr>
          <p:nvPr/>
        </p:nvSpPr>
        <p:spPr bwMode="auto">
          <a:xfrm>
            <a:off x="4428650" y="2680195"/>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Pfeil nach unten 10">
            <a:extLst>
              <a:ext uri="{FF2B5EF4-FFF2-40B4-BE49-F238E27FC236}">
                <a16:creationId xmlns:a16="http://schemas.microsoft.com/office/drawing/2014/main" id="{0FF43E81-A921-8D25-7764-DBCE55D54FDE}"/>
              </a:ext>
            </a:extLst>
          </p:cNvPr>
          <p:cNvSpPr>
            <a:spLocks noChangeArrowheads="1"/>
          </p:cNvSpPr>
          <p:nvPr/>
        </p:nvSpPr>
        <p:spPr bwMode="auto">
          <a:xfrm>
            <a:off x="4427538" y="1870248"/>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Text Box 10">
            <a:extLst>
              <a:ext uri="{FF2B5EF4-FFF2-40B4-BE49-F238E27FC236}">
                <a16:creationId xmlns:a16="http://schemas.microsoft.com/office/drawing/2014/main" id="{F420484B-2052-13A9-FF0D-1526468A7518}"/>
              </a:ext>
            </a:extLst>
          </p:cNvPr>
          <p:cNvSpPr txBox="1">
            <a:spLocks noChangeArrowheads="1"/>
          </p:cNvSpPr>
          <p:nvPr/>
        </p:nvSpPr>
        <p:spPr bwMode="auto">
          <a:xfrm>
            <a:off x="357536" y="2936391"/>
            <a:ext cx="84067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Steuererhöhungen in den Kolonien</a:t>
            </a:r>
          </a:p>
        </p:txBody>
      </p:sp>
      <p:sp>
        <p:nvSpPr>
          <p:cNvPr id="15" name="Pfeil nach unten 10">
            <a:extLst>
              <a:ext uri="{FF2B5EF4-FFF2-40B4-BE49-F238E27FC236}">
                <a16:creationId xmlns:a16="http://schemas.microsoft.com/office/drawing/2014/main" id="{167B726B-0466-4D5E-5577-17FE4635A061}"/>
              </a:ext>
            </a:extLst>
          </p:cNvPr>
          <p:cNvSpPr>
            <a:spLocks noChangeArrowheads="1"/>
          </p:cNvSpPr>
          <p:nvPr/>
        </p:nvSpPr>
        <p:spPr bwMode="auto">
          <a:xfrm>
            <a:off x="4427538" y="3789123"/>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Text Box 10">
            <a:extLst>
              <a:ext uri="{FF2B5EF4-FFF2-40B4-BE49-F238E27FC236}">
                <a16:creationId xmlns:a16="http://schemas.microsoft.com/office/drawing/2014/main" id="{A743E9E5-BD39-92A3-710C-634B18798AB5}"/>
              </a:ext>
            </a:extLst>
          </p:cNvPr>
          <p:cNvSpPr txBox="1">
            <a:spLocks noChangeArrowheads="1"/>
          </p:cNvSpPr>
          <p:nvPr/>
        </p:nvSpPr>
        <p:spPr bwMode="auto">
          <a:xfrm>
            <a:off x="371624" y="4075297"/>
            <a:ext cx="84067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Forderungen nach Mitbestimmung werden abgelehnt</a:t>
            </a:r>
          </a:p>
        </p:txBody>
      </p:sp>
      <p:sp>
        <p:nvSpPr>
          <p:cNvPr id="17" name="Pfeil nach unten 10">
            <a:extLst>
              <a:ext uri="{FF2B5EF4-FFF2-40B4-BE49-F238E27FC236}">
                <a16:creationId xmlns:a16="http://schemas.microsoft.com/office/drawing/2014/main" id="{30529BDE-A436-DDDC-F278-DB812F64E073}"/>
              </a:ext>
            </a:extLst>
          </p:cNvPr>
          <p:cNvSpPr>
            <a:spLocks noChangeArrowheads="1"/>
          </p:cNvSpPr>
          <p:nvPr/>
        </p:nvSpPr>
        <p:spPr bwMode="auto">
          <a:xfrm>
            <a:off x="4427538" y="4565639"/>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25DD08E6-CFD8-024C-7E83-CB2FB5A460F8}"/>
              </a:ext>
            </a:extLst>
          </p:cNvPr>
          <p:cNvSpPr txBox="1">
            <a:spLocks noChangeArrowheads="1"/>
          </p:cNvSpPr>
          <p:nvPr/>
        </p:nvSpPr>
        <p:spPr bwMode="auto">
          <a:xfrm>
            <a:off x="338919" y="4865805"/>
            <a:ext cx="84067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4. Juli 1776: Unabhängigkeitserklärung</a:t>
            </a:r>
          </a:p>
        </p:txBody>
      </p:sp>
      <p:sp>
        <p:nvSpPr>
          <p:cNvPr id="19" name="Pfeil nach unten 10">
            <a:extLst>
              <a:ext uri="{FF2B5EF4-FFF2-40B4-BE49-F238E27FC236}">
                <a16:creationId xmlns:a16="http://schemas.microsoft.com/office/drawing/2014/main" id="{D65DE558-C5CD-268A-E340-FF0A59F4340B}"/>
              </a:ext>
            </a:extLst>
          </p:cNvPr>
          <p:cNvSpPr>
            <a:spLocks noChangeArrowheads="1"/>
          </p:cNvSpPr>
          <p:nvPr/>
        </p:nvSpPr>
        <p:spPr bwMode="auto">
          <a:xfrm>
            <a:off x="4435312" y="5389025"/>
            <a:ext cx="288925" cy="360362"/>
          </a:xfrm>
          <a:prstGeom prst="downArrow">
            <a:avLst>
              <a:gd name="adj1" fmla="val 50000"/>
              <a:gd name="adj2" fmla="val 49855"/>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Text Box 10">
            <a:extLst>
              <a:ext uri="{FF2B5EF4-FFF2-40B4-BE49-F238E27FC236}">
                <a16:creationId xmlns:a16="http://schemas.microsoft.com/office/drawing/2014/main" id="{AAE626A7-91C8-8F65-5A38-7AE9AB63338B}"/>
              </a:ext>
            </a:extLst>
          </p:cNvPr>
          <p:cNvSpPr txBox="1">
            <a:spLocks noChangeArrowheads="1"/>
          </p:cNvSpPr>
          <p:nvPr/>
        </p:nvSpPr>
        <p:spPr bwMode="auto">
          <a:xfrm>
            <a:off x="386515" y="5656313"/>
            <a:ext cx="840676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Unabhängigkeitskrieg</a:t>
            </a:r>
          </a:p>
          <a:p>
            <a:pPr algn="ctr" eaLnBrk="1" hangingPunct="1">
              <a:spcBef>
                <a:spcPts val="0"/>
              </a:spcBef>
            </a:pPr>
            <a:r>
              <a:rPr lang="de-DE" altLang="de-DE" sz="2800" dirty="0">
                <a:solidFill>
                  <a:srgbClr val="333333"/>
                </a:solidFill>
                <a:latin typeface="Calibri" panose="020F0502020204030204" pitchFamily="34" charset="0"/>
              </a:rPr>
              <a:t>Sieg mit französischer Unterstützung</a:t>
            </a:r>
          </a:p>
        </p:txBody>
      </p:sp>
      <p:sp>
        <p:nvSpPr>
          <p:cNvPr id="22" name="Text Box 10">
            <a:extLst>
              <a:ext uri="{FF2B5EF4-FFF2-40B4-BE49-F238E27FC236}">
                <a16:creationId xmlns:a16="http://schemas.microsoft.com/office/drawing/2014/main" id="{0F036B1B-17CA-578D-344E-0A16A678BC4E}"/>
              </a:ext>
            </a:extLst>
          </p:cNvPr>
          <p:cNvSpPr txBox="1">
            <a:spLocks noChangeArrowheads="1"/>
          </p:cNvSpPr>
          <p:nvPr/>
        </p:nvSpPr>
        <p:spPr bwMode="auto">
          <a:xfrm>
            <a:off x="357536" y="3308662"/>
            <a:ext cx="84067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Proteste </a:t>
            </a:r>
            <a:r>
              <a:rPr lang="de-DE" altLang="de-DE" sz="2800" dirty="0">
                <a:solidFill>
                  <a:srgbClr val="333333"/>
                </a:solidFill>
                <a:latin typeface="Calibri" panose="020F0502020204030204" pitchFamily="34" charset="0"/>
                <a:cs typeface="Calibri" panose="020F0502020204030204" pitchFamily="34" charset="0"/>
              </a:rPr>
              <a:t>→ 16. Dezember 1773: Boston Tea Party</a:t>
            </a:r>
            <a:endParaRPr lang="de-DE" altLang="de-DE" sz="2800" dirty="0">
              <a:solidFill>
                <a:srgbClr val="333333"/>
              </a:solidFill>
              <a:latin typeface="Calibri" panose="020F0502020204030204" pitchFamily="34" charset="0"/>
            </a:endParaRP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13" grpId="0" animBg="1"/>
      <p:bldP spid="14" grpId="0"/>
      <p:bldP spid="15" grpId="0" animBg="1"/>
      <p:bldP spid="16" grpId="0"/>
      <p:bldP spid="17" grpId="0" animBg="1"/>
      <p:bldP spid="18" grpId="0"/>
      <p:bldP spid="19" grpId="0" animBg="1"/>
      <p:bldP spid="20" grpId="0"/>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„Unabhängig!“ auf den Seiten 40 bis 41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2023-12-04T08:44:33Z</dcterms:modified>
</cp:coreProperties>
</file>