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Grundrechte</a:t>
            </a:r>
          </a:p>
        </p:txBody>
      </p:sp>
      <p:sp>
        <p:nvSpPr>
          <p:cNvPr id="3" name="Text Box 10">
            <a:extLst>
              <a:ext uri="{FF2B5EF4-FFF2-40B4-BE49-F238E27FC236}">
                <a16:creationId xmlns:a16="http://schemas.microsoft.com/office/drawing/2014/main" id="{0A0808FD-6BF3-2EF9-7E2A-7709F50DB8EB}"/>
              </a:ext>
            </a:extLst>
          </p:cNvPr>
          <p:cNvSpPr txBox="1">
            <a:spLocks noChangeArrowheads="1"/>
          </p:cNvSpPr>
          <p:nvPr/>
        </p:nvSpPr>
        <p:spPr bwMode="auto">
          <a:xfrm>
            <a:off x="2502773" y="1562843"/>
            <a:ext cx="40830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demokratische Werte</a:t>
            </a:r>
          </a:p>
        </p:txBody>
      </p:sp>
      <p:sp>
        <p:nvSpPr>
          <p:cNvPr id="4" name="Text Box 10">
            <a:extLst>
              <a:ext uri="{FF2B5EF4-FFF2-40B4-BE49-F238E27FC236}">
                <a16:creationId xmlns:a16="http://schemas.microsoft.com/office/drawing/2014/main" id="{2DA61BA6-219A-2F63-6347-67EE78BF5FFE}"/>
              </a:ext>
            </a:extLst>
          </p:cNvPr>
          <p:cNvSpPr txBox="1">
            <a:spLocks noChangeArrowheads="1"/>
          </p:cNvSpPr>
          <p:nvPr/>
        </p:nvSpPr>
        <p:spPr bwMode="auto">
          <a:xfrm>
            <a:off x="611560" y="2490536"/>
            <a:ext cx="31318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Gleichberechtigung</a:t>
            </a:r>
          </a:p>
        </p:txBody>
      </p:sp>
      <p:sp>
        <p:nvSpPr>
          <p:cNvPr id="5" name="Text Box 10">
            <a:extLst>
              <a:ext uri="{FF2B5EF4-FFF2-40B4-BE49-F238E27FC236}">
                <a16:creationId xmlns:a16="http://schemas.microsoft.com/office/drawing/2014/main" id="{20DB9FCF-2A69-9F60-03B2-0E3E9A0803BF}"/>
              </a:ext>
            </a:extLst>
          </p:cNvPr>
          <p:cNvSpPr txBox="1">
            <a:spLocks noChangeArrowheads="1"/>
          </p:cNvSpPr>
          <p:nvPr/>
        </p:nvSpPr>
        <p:spPr bwMode="auto">
          <a:xfrm>
            <a:off x="2970075" y="2973757"/>
            <a:ext cx="31318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Freiheit</a:t>
            </a:r>
          </a:p>
        </p:txBody>
      </p:sp>
      <p:sp>
        <p:nvSpPr>
          <p:cNvPr id="6" name="Text Box 10">
            <a:extLst>
              <a:ext uri="{FF2B5EF4-FFF2-40B4-BE49-F238E27FC236}">
                <a16:creationId xmlns:a16="http://schemas.microsoft.com/office/drawing/2014/main" id="{C7EAE2FF-7C3C-9FBE-A2D9-C633BAA6B179}"/>
              </a:ext>
            </a:extLst>
          </p:cNvPr>
          <p:cNvSpPr txBox="1">
            <a:spLocks noChangeArrowheads="1"/>
          </p:cNvSpPr>
          <p:nvPr/>
        </p:nvSpPr>
        <p:spPr bwMode="auto">
          <a:xfrm>
            <a:off x="5508104" y="2490536"/>
            <a:ext cx="31318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Toleranz</a:t>
            </a:r>
          </a:p>
        </p:txBody>
      </p:sp>
      <p:sp>
        <p:nvSpPr>
          <p:cNvPr id="7" name="Pfeil nach unten 7">
            <a:extLst>
              <a:ext uri="{FF2B5EF4-FFF2-40B4-BE49-F238E27FC236}">
                <a16:creationId xmlns:a16="http://schemas.microsoft.com/office/drawing/2014/main" id="{4611D30E-CD8A-0730-331E-FD51D95EDE5F}"/>
              </a:ext>
            </a:extLst>
          </p:cNvPr>
          <p:cNvSpPr>
            <a:spLocks noChangeArrowheads="1"/>
          </p:cNvSpPr>
          <p:nvPr/>
        </p:nvSpPr>
        <p:spPr bwMode="auto">
          <a:xfrm>
            <a:off x="4256288" y="3678818"/>
            <a:ext cx="576064" cy="523220"/>
          </a:xfrm>
          <a:prstGeom prst="downArrow">
            <a:avLst>
              <a:gd name="adj1" fmla="val 50000"/>
              <a:gd name="adj2" fmla="val 4968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cxnSp>
        <p:nvCxnSpPr>
          <p:cNvPr id="8" name="Gerade Verbindung mit Pfeil 7">
            <a:extLst>
              <a:ext uri="{FF2B5EF4-FFF2-40B4-BE49-F238E27FC236}">
                <a16:creationId xmlns:a16="http://schemas.microsoft.com/office/drawing/2014/main" id="{AFFC34B5-5D2E-3CA9-1C0C-6376C5D6044B}"/>
              </a:ext>
            </a:extLst>
          </p:cNvPr>
          <p:cNvCxnSpPr>
            <a:cxnSpLocks noChangeShapeType="1"/>
          </p:cNvCxnSpPr>
          <p:nvPr/>
        </p:nvCxnSpPr>
        <p:spPr bwMode="auto">
          <a:xfrm flipH="1">
            <a:off x="2610075" y="2187879"/>
            <a:ext cx="720000" cy="4320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9" name="Gerade Verbindung mit Pfeil 8">
            <a:extLst>
              <a:ext uri="{FF2B5EF4-FFF2-40B4-BE49-F238E27FC236}">
                <a16:creationId xmlns:a16="http://schemas.microsoft.com/office/drawing/2014/main" id="{15ED0076-5BDF-9C3B-FECE-A9440C3E7F91}"/>
              </a:ext>
            </a:extLst>
          </p:cNvPr>
          <p:cNvCxnSpPr>
            <a:cxnSpLocks noChangeShapeType="1"/>
          </p:cNvCxnSpPr>
          <p:nvPr/>
        </p:nvCxnSpPr>
        <p:spPr bwMode="auto">
          <a:xfrm>
            <a:off x="5638713" y="2178331"/>
            <a:ext cx="720000" cy="4318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10" name="Gerade Verbindung mit Pfeil 9">
            <a:extLst>
              <a:ext uri="{FF2B5EF4-FFF2-40B4-BE49-F238E27FC236}">
                <a16:creationId xmlns:a16="http://schemas.microsoft.com/office/drawing/2014/main" id="{7C34FED5-6F87-7FAC-93E0-1FD721E83EE0}"/>
              </a:ext>
            </a:extLst>
          </p:cNvPr>
          <p:cNvCxnSpPr>
            <a:cxnSpLocks noChangeShapeType="1"/>
          </p:cNvCxnSpPr>
          <p:nvPr/>
        </p:nvCxnSpPr>
        <p:spPr bwMode="auto">
          <a:xfrm>
            <a:off x="4544320" y="2222191"/>
            <a:ext cx="0" cy="7200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sp>
        <p:nvSpPr>
          <p:cNvPr id="11" name="Text Box 10">
            <a:extLst>
              <a:ext uri="{FF2B5EF4-FFF2-40B4-BE49-F238E27FC236}">
                <a16:creationId xmlns:a16="http://schemas.microsoft.com/office/drawing/2014/main" id="{F02938B5-D742-7E31-8E99-DC9A210A4D02}"/>
              </a:ext>
            </a:extLst>
          </p:cNvPr>
          <p:cNvSpPr txBox="1">
            <a:spLocks noChangeArrowheads="1"/>
          </p:cNvSpPr>
          <p:nvPr/>
        </p:nvSpPr>
        <p:spPr bwMode="auto">
          <a:xfrm>
            <a:off x="1424573" y="4349696"/>
            <a:ext cx="62228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Stärkung der Rechte von Minderheiten</a:t>
            </a:r>
          </a:p>
        </p:txBody>
      </p:sp>
      <p:sp>
        <p:nvSpPr>
          <p:cNvPr id="12" name="Text Box 10">
            <a:extLst>
              <a:ext uri="{FF2B5EF4-FFF2-40B4-BE49-F238E27FC236}">
                <a16:creationId xmlns:a16="http://schemas.microsoft.com/office/drawing/2014/main" id="{7579334B-B2A1-3553-C0F7-C44A1E05ED59}"/>
              </a:ext>
            </a:extLst>
          </p:cNvPr>
          <p:cNvSpPr txBox="1">
            <a:spLocks noChangeArrowheads="1"/>
          </p:cNvSpPr>
          <p:nvPr/>
        </p:nvSpPr>
        <p:spPr bwMode="auto">
          <a:xfrm>
            <a:off x="1153641" y="4897459"/>
            <a:ext cx="4309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Schutz vor Diskriminierung</a:t>
            </a:r>
          </a:p>
        </p:txBody>
      </p:sp>
      <p:sp>
        <p:nvSpPr>
          <p:cNvPr id="13" name="Text Box 10">
            <a:extLst>
              <a:ext uri="{FF2B5EF4-FFF2-40B4-BE49-F238E27FC236}">
                <a16:creationId xmlns:a16="http://schemas.microsoft.com/office/drawing/2014/main" id="{3A42C356-F9DC-7B17-6C2B-ABA8B2AA1873}"/>
              </a:ext>
            </a:extLst>
          </p:cNvPr>
          <p:cNvSpPr txBox="1">
            <a:spLocks noChangeArrowheads="1"/>
          </p:cNvSpPr>
          <p:nvPr/>
        </p:nvSpPr>
        <p:spPr bwMode="auto">
          <a:xfrm>
            <a:off x="1198303" y="5377951"/>
            <a:ext cx="59868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Anerkennung von Kultur und Sprache</a:t>
            </a:r>
          </a:p>
        </p:txBody>
      </p:sp>
      <p:sp>
        <p:nvSpPr>
          <p:cNvPr id="14" name="Text Box 10">
            <a:extLst>
              <a:ext uri="{FF2B5EF4-FFF2-40B4-BE49-F238E27FC236}">
                <a16:creationId xmlns:a16="http://schemas.microsoft.com/office/drawing/2014/main" id="{26B3D1DF-1711-AFB9-FFE9-248EDF264AB0}"/>
              </a:ext>
            </a:extLst>
          </p:cNvPr>
          <p:cNvSpPr txBox="1">
            <a:spLocks noChangeArrowheads="1"/>
          </p:cNvSpPr>
          <p:nvPr/>
        </p:nvSpPr>
        <p:spPr bwMode="auto">
          <a:xfrm>
            <a:off x="1198304" y="5858443"/>
            <a:ext cx="4309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Vertretung in der Politik</a:t>
            </a:r>
          </a:p>
        </p:txBody>
      </p:sp>
      <p:sp>
        <p:nvSpPr>
          <p:cNvPr id="15" name="Pfeil nach unten 7">
            <a:extLst>
              <a:ext uri="{FF2B5EF4-FFF2-40B4-BE49-F238E27FC236}">
                <a16:creationId xmlns:a16="http://schemas.microsoft.com/office/drawing/2014/main" id="{60C15938-93AE-4D01-806B-8CCAC94A7C11}"/>
              </a:ext>
            </a:extLst>
          </p:cNvPr>
          <p:cNvSpPr>
            <a:spLocks noChangeArrowheads="1"/>
          </p:cNvSpPr>
          <p:nvPr/>
        </p:nvSpPr>
        <p:spPr bwMode="auto">
          <a:xfrm rot="16200000">
            <a:off x="772902" y="4975267"/>
            <a:ext cx="343451" cy="367603"/>
          </a:xfrm>
          <a:prstGeom prst="downArrow">
            <a:avLst>
              <a:gd name="adj1" fmla="val 50000"/>
              <a:gd name="adj2" fmla="val 4968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Pfeil nach unten 7">
            <a:extLst>
              <a:ext uri="{FF2B5EF4-FFF2-40B4-BE49-F238E27FC236}">
                <a16:creationId xmlns:a16="http://schemas.microsoft.com/office/drawing/2014/main" id="{9D68D5D7-7FE5-1F93-ED71-B1F1ABAECA18}"/>
              </a:ext>
            </a:extLst>
          </p:cNvPr>
          <p:cNvSpPr>
            <a:spLocks noChangeArrowheads="1"/>
          </p:cNvSpPr>
          <p:nvPr/>
        </p:nvSpPr>
        <p:spPr bwMode="auto">
          <a:xfrm rot="16200000">
            <a:off x="772902" y="5455759"/>
            <a:ext cx="343451" cy="367603"/>
          </a:xfrm>
          <a:prstGeom prst="downArrow">
            <a:avLst>
              <a:gd name="adj1" fmla="val 50000"/>
              <a:gd name="adj2" fmla="val 4968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Pfeil nach unten 7">
            <a:extLst>
              <a:ext uri="{FF2B5EF4-FFF2-40B4-BE49-F238E27FC236}">
                <a16:creationId xmlns:a16="http://schemas.microsoft.com/office/drawing/2014/main" id="{B8552BC2-12F1-9DFA-5B24-4EF9514CE9C4}"/>
              </a:ext>
            </a:extLst>
          </p:cNvPr>
          <p:cNvSpPr>
            <a:spLocks noChangeArrowheads="1"/>
          </p:cNvSpPr>
          <p:nvPr/>
        </p:nvSpPr>
        <p:spPr bwMode="auto">
          <a:xfrm rot="16200000">
            <a:off x="772901" y="5944775"/>
            <a:ext cx="343451" cy="367603"/>
          </a:xfrm>
          <a:prstGeom prst="downArrow">
            <a:avLst>
              <a:gd name="adj1" fmla="val 50000"/>
              <a:gd name="adj2" fmla="val 4968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animBg="1"/>
      <p:bldP spid="11" grpId="0"/>
      <p:bldP spid="12" grpId="0"/>
      <p:bldP spid="13" grpId="0"/>
      <p:bldP spid="14" grpId="0"/>
      <p:bldP spid="15" grpId="0" animBg="1"/>
      <p:bldP spid="16"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„Grundrechte“ auf den Seiten 112 bis 113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192</Words>
  <Application>Microsoft Office PowerPoint</Application>
  <PresentationFormat>Bildschirmpräsentation (4:3)</PresentationFormat>
  <Paragraphs>28</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2025-03-29T17:41:55Z</dcterms:modified>
</cp:coreProperties>
</file>