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4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10.04.2025</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Liberalismus und Konservatismus</a:t>
            </a:r>
          </a:p>
        </p:txBody>
      </p:sp>
      <p:sp>
        <p:nvSpPr>
          <p:cNvPr id="3" name="Text Box 10">
            <a:extLst>
              <a:ext uri="{FF2B5EF4-FFF2-40B4-BE49-F238E27FC236}">
                <a16:creationId xmlns:a16="http://schemas.microsoft.com/office/drawing/2014/main" id="{2AA64D04-1B01-F3AD-3F7C-BD6538FBE7FF}"/>
              </a:ext>
            </a:extLst>
          </p:cNvPr>
          <p:cNvSpPr txBox="1">
            <a:spLocks noChangeArrowheads="1"/>
          </p:cNvSpPr>
          <p:nvPr/>
        </p:nvSpPr>
        <p:spPr bwMode="auto">
          <a:xfrm>
            <a:off x="4979009" y="1369285"/>
            <a:ext cx="3780000" cy="523875"/>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Konservativismus</a:t>
            </a:r>
          </a:p>
        </p:txBody>
      </p:sp>
      <p:sp>
        <p:nvSpPr>
          <p:cNvPr id="4" name="Text Box 10">
            <a:extLst>
              <a:ext uri="{FF2B5EF4-FFF2-40B4-BE49-F238E27FC236}">
                <a16:creationId xmlns:a16="http://schemas.microsoft.com/office/drawing/2014/main" id="{4F8AEE64-B85B-349D-F2C1-2753B9AD3D79}"/>
              </a:ext>
            </a:extLst>
          </p:cNvPr>
          <p:cNvSpPr txBox="1">
            <a:spLocks noChangeArrowheads="1"/>
          </p:cNvSpPr>
          <p:nvPr/>
        </p:nvSpPr>
        <p:spPr bwMode="auto">
          <a:xfrm>
            <a:off x="479103" y="1367697"/>
            <a:ext cx="3780000" cy="523875"/>
          </a:xfrm>
          <a:prstGeom prst="rect">
            <a:avLst/>
          </a:prstGeom>
          <a:noFill/>
          <a:ln w="9525"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800" dirty="0">
                <a:solidFill>
                  <a:srgbClr val="333333"/>
                </a:solidFill>
                <a:latin typeface="Calibri" panose="020F0502020204030204" pitchFamily="34" charset="0"/>
              </a:rPr>
              <a:t>Liberalismus</a:t>
            </a:r>
          </a:p>
        </p:txBody>
      </p:sp>
      <p:sp>
        <p:nvSpPr>
          <p:cNvPr id="5" name="Text Box 10">
            <a:extLst>
              <a:ext uri="{FF2B5EF4-FFF2-40B4-BE49-F238E27FC236}">
                <a16:creationId xmlns:a16="http://schemas.microsoft.com/office/drawing/2014/main" id="{5DDB66C8-C7EC-13FF-AAF8-576B50FEE6A3}"/>
              </a:ext>
            </a:extLst>
          </p:cNvPr>
          <p:cNvSpPr txBox="1">
            <a:spLocks noChangeArrowheads="1"/>
          </p:cNvSpPr>
          <p:nvPr/>
        </p:nvSpPr>
        <p:spPr bwMode="auto">
          <a:xfrm>
            <a:off x="1476375" y="1943960"/>
            <a:ext cx="66960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Seine Anhängerinnen </a:t>
            </a:r>
            <a:r>
              <a:rPr lang="de-DE" altLang="de-DE" sz="2400">
                <a:solidFill>
                  <a:srgbClr val="333333"/>
                </a:solidFill>
                <a:latin typeface="Calibri" panose="020F0502020204030204" pitchFamily="34" charset="0"/>
              </a:rPr>
              <a:t>und Anhänger </a:t>
            </a:r>
            <a:r>
              <a:rPr lang="de-DE" altLang="de-DE" sz="2400" dirty="0">
                <a:solidFill>
                  <a:srgbClr val="333333"/>
                </a:solidFill>
                <a:latin typeface="Calibri" panose="020F0502020204030204" pitchFamily="34" charset="0"/>
              </a:rPr>
              <a:t>…</a:t>
            </a:r>
          </a:p>
        </p:txBody>
      </p:sp>
      <p:sp>
        <p:nvSpPr>
          <p:cNvPr id="6" name="Text Box 10">
            <a:extLst>
              <a:ext uri="{FF2B5EF4-FFF2-40B4-BE49-F238E27FC236}">
                <a16:creationId xmlns:a16="http://schemas.microsoft.com/office/drawing/2014/main" id="{6B4EF93F-4A98-28A3-D3AE-C3A16EF23980}"/>
              </a:ext>
            </a:extLst>
          </p:cNvPr>
          <p:cNvSpPr txBox="1">
            <a:spLocks noChangeArrowheads="1"/>
          </p:cNvSpPr>
          <p:nvPr/>
        </p:nvSpPr>
        <p:spPr bwMode="auto">
          <a:xfrm>
            <a:off x="469578" y="5467887"/>
            <a:ext cx="3780000" cy="831600"/>
          </a:xfrm>
          <a:prstGeom prst="rect">
            <a:avLst/>
          </a:prstGeom>
          <a:noFill/>
          <a:ln w="9525" algn="ctr">
            <a:solidFill>
              <a:schemeClr val="accent6">
                <a:lumMod val="40000"/>
                <a:lumOff val="60000"/>
              </a:schemeClr>
            </a:solidFill>
            <a:miter lim="800000"/>
            <a:headEnd/>
            <a:tailEnd/>
          </a:ln>
        </p:spPr>
        <p:txBody>
          <a:bodyPr>
            <a:spAutoFit/>
          </a:bodyPr>
          <a:lstStyle/>
          <a:p>
            <a:pPr algn="ctr">
              <a:spcBef>
                <a:spcPct val="50000"/>
              </a:spcBef>
              <a:defRPr/>
            </a:pPr>
            <a:r>
              <a:rPr lang="de-DE" sz="2400" dirty="0">
                <a:solidFill>
                  <a:srgbClr val="333333"/>
                </a:solidFill>
                <a:latin typeface="Calibri" panose="020F0502020204030204" pitchFamily="34" charset="0"/>
              </a:rPr>
              <a:t>… wollten ihre Ziele friedlich                  erreichen.</a:t>
            </a:r>
          </a:p>
        </p:txBody>
      </p:sp>
      <p:sp>
        <p:nvSpPr>
          <p:cNvPr id="7" name="Text Box 10">
            <a:extLst>
              <a:ext uri="{FF2B5EF4-FFF2-40B4-BE49-F238E27FC236}">
                <a16:creationId xmlns:a16="http://schemas.microsoft.com/office/drawing/2014/main" id="{4768EACB-8C9D-7057-5A08-3A7E0E5A761E}"/>
              </a:ext>
            </a:extLst>
          </p:cNvPr>
          <p:cNvSpPr txBox="1">
            <a:spLocks noChangeArrowheads="1"/>
          </p:cNvSpPr>
          <p:nvPr/>
        </p:nvSpPr>
        <p:spPr bwMode="auto">
          <a:xfrm>
            <a:off x="4977421" y="5467887"/>
            <a:ext cx="3780000" cy="831600"/>
          </a:xfrm>
          <a:prstGeom prst="rect">
            <a:avLst/>
          </a:prstGeom>
          <a:noFill/>
          <a:ln w="9525" algn="ctr">
            <a:solidFill>
              <a:schemeClr val="accent6">
                <a:lumMod val="40000"/>
                <a:lumOff val="60000"/>
              </a:schemeClr>
            </a:solidFill>
            <a:miter lim="800000"/>
            <a:headEnd/>
            <a:tailEnd/>
          </a:ln>
        </p:spPr>
        <p:txBody>
          <a:bodyPr>
            <a:spAutoFit/>
          </a:bodyPr>
          <a:lstStyle/>
          <a:p>
            <a:pPr algn="ctr">
              <a:spcBef>
                <a:spcPct val="50000"/>
              </a:spcBef>
              <a:defRPr/>
            </a:pPr>
            <a:r>
              <a:rPr lang="de-DE" sz="2400" dirty="0">
                <a:solidFill>
                  <a:srgbClr val="333333"/>
                </a:solidFill>
                <a:latin typeface="Calibri" panose="020F0502020204030204" pitchFamily="34" charset="0"/>
              </a:rPr>
              <a:t>… wollten ihre Ziele notfalls auch gewaltsam erreichen.</a:t>
            </a:r>
          </a:p>
        </p:txBody>
      </p:sp>
      <p:sp>
        <p:nvSpPr>
          <p:cNvPr id="8" name="Text Box 10">
            <a:extLst>
              <a:ext uri="{FF2B5EF4-FFF2-40B4-BE49-F238E27FC236}">
                <a16:creationId xmlns:a16="http://schemas.microsoft.com/office/drawing/2014/main" id="{F63B0CC4-0171-F64C-C048-D5705478A51B}"/>
              </a:ext>
            </a:extLst>
          </p:cNvPr>
          <p:cNvSpPr txBox="1">
            <a:spLocks noChangeArrowheads="1"/>
          </p:cNvSpPr>
          <p:nvPr/>
        </p:nvSpPr>
        <p:spPr bwMode="auto">
          <a:xfrm>
            <a:off x="469578" y="2428052"/>
            <a:ext cx="3780000" cy="830997"/>
          </a:xfrm>
          <a:prstGeom prst="rect">
            <a:avLst/>
          </a:prstGeom>
          <a:noFill/>
          <a:ln w="9525" algn="ctr">
            <a:solidFill>
              <a:schemeClr val="accent6">
                <a:lumMod val="40000"/>
                <a:lumOff val="60000"/>
              </a:schemeClr>
            </a:solidFill>
            <a:miter lim="800000"/>
            <a:headEnd/>
            <a:tailEnd/>
          </a:ln>
        </p:spPr>
        <p:txBody>
          <a:bodyPr>
            <a:spAutoFit/>
          </a:bodyPr>
          <a:lstStyle/>
          <a:p>
            <a:pPr algn="ctr">
              <a:spcBef>
                <a:spcPct val="50000"/>
              </a:spcBef>
              <a:defRPr/>
            </a:pPr>
            <a:r>
              <a:rPr lang="de-DE" sz="2400" dirty="0">
                <a:solidFill>
                  <a:srgbClr val="333333"/>
                </a:solidFill>
                <a:latin typeface="Calibri" panose="020F0502020204030204" pitchFamily="34" charset="0"/>
              </a:rPr>
              <a:t>… vertraten Bürgerinnen und Bürger.</a:t>
            </a:r>
          </a:p>
        </p:txBody>
      </p:sp>
      <p:sp>
        <p:nvSpPr>
          <p:cNvPr id="9" name="Text Box 10">
            <a:extLst>
              <a:ext uri="{FF2B5EF4-FFF2-40B4-BE49-F238E27FC236}">
                <a16:creationId xmlns:a16="http://schemas.microsoft.com/office/drawing/2014/main" id="{CCB105F1-265E-1FC7-BB35-4CD7805E2F01}"/>
              </a:ext>
            </a:extLst>
          </p:cNvPr>
          <p:cNvSpPr txBox="1">
            <a:spLocks noChangeArrowheads="1"/>
          </p:cNvSpPr>
          <p:nvPr/>
        </p:nvSpPr>
        <p:spPr bwMode="auto">
          <a:xfrm>
            <a:off x="4977421" y="2428052"/>
            <a:ext cx="3780000" cy="830997"/>
          </a:xfrm>
          <a:prstGeom prst="rect">
            <a:avLst/>
          </a:prstGeom>
          <a:noFill/>
          <a:ln w="9525" algn="ctr">
            <a:solidFill>
              <a:schemeClr val="accent6">
                <a:lumMod val="40000"/>
                <a:lumOff val="60000"/>
              </a:schemeClr>
            </a:solidFill>
            <a:miter lim="800000"/>
            <a:headEnd/>
            <a:tailEnd/>
          </a:ln>
        </p:spPr>
        <p:txBody>
          <a:bodyPr>
            <a:spAutoFit/>
          </a:bodyPr>
          <a:lstStyle/>
          <a:p>
            <a:pPr algn="ctr">
              <a:spcBef>
                <a:spcPct val="50000"/>
              </a:spcBef>
              <a:defRPr/>
            </a:pPr>
            <a:r>
              <a:rPr lang="de-DE" sz="2400" dirty="0">
                <a:solidFill>
                  <a:srgbClr val="333333"/>
                </a:solidFill>
                <a:latin typeface="Calibri" panose="020F0502020204030204" pitchFamily="34" charset="0"/>
              </a:rPr>
              <a:t>… vertraten Adel und Klerus.</a:t>
            </a:r>
          </a:p>
        </p:txBody>
      </p:sp>
      <p:sp>
        <p:nvSpPr>
          <p:cNvPr id="10" name="Text Box 10">
            <a:extLst>
              <a:ext uri="{FF2B5EF4-FFF2-40B4-BE49-F238E27FC236}">
                <a16:creationId xmlns:a16="http://schemas.microsoft.com/office/drawing/2014/main" id="{AE6C47BB-EB62-7724-F1F4-10B5DA64440E}"/>
              </a:ext>
            </a:extLst>
          </p:cNvPr>
          <p:cNvSpPr txBox="1">
            <a:spLocks noChangeArrowheads="1"/>
          </p:cNvSpPr>
          <p:nvPr/>
        </p:nvSpPr>
        <p:spPr bwMode="auto">
          <a:xfrm>
            <a:off x="480689" y="3310224"/>
            <a:ext cx="3780000" cy="830997"/>
          </a:xfrm>
          <a:prstGeom prst="rect">
            <a:avLst/>
          </a:prstGeom>
          <a:noFill/>
          <a:ln w="9525" algn="ctr">
            <a:solidFill>
              <a:schemeClr val="accent6">
                <a:lumMod val="40000"/>
                <a:lumOff val="60000"/>
              </a:schemeClr>
            </a:solidFill>
            <a:miter lim="800000"/>
            <a:headEnd/>
            <a:tailEnd/>
          </a:ln>
        </p:spPr>
        <p:txBody>
          <a:bodyPr>
            <a:spAutoFit/>
          </a:bodyPr>
          <a:lstStyle/>
          <a:p>
            <a:pPr algn="ctr">
              <a:spcBef>
                <a:spcPct val="50000"/>
              </a:spcBef>
              <a:defRPr/>
            </a:pPr>
            <a:r>
              <a:rPr lang="de-DE" sz="2400" dirty="0">
                <a:solidFill>
                  <a:srgbClr val="333333"/>
                </a:solidFill>
                <a:latin typeface="Calibri" panose="020F0502020204030204" pitchFamily="34" charset="0"/>
              </a:rPr>
              <a:t>… strebten die Freiheit des Einzelnen an.</a:t>
            </a:r>
          </a:p>
        </p:txBody>
      </p:sp>
      <p:sp>
        <p:nvSpPr>
          <p:cNvPr id="11" name="Text Box 10">
            <a:extLst>
              <a:ext uri="{FF2B5EF4-FFF2-40B4-BE49-F238E27FC236}">
                <a16:creationId xmlns:a16="http://schemas.microsoft.com/office/drawing/2014/main" id="{DAB4D288-1525-ED17-B9EF-A242D0C4843F}"/>
              </a:ext>
            </a:extLst>
          </p:cNvPr>
          <p:cNvSpPr txBox="1">
            <a:spLocks noChangeArrowheads="1"/>
          </p:cNvSpPr>
          <p:nvPr/>
        </p:nvSpPr>
        <p:spPr bwMode="auto">
          <a:xfrm>
            <a:off x="4977421" y="3310224"/>
            <a:ext cx="3780000" cy="830997"/>
          </a:xfrm>
          <a:prstGeom prst="rect">
            <a:avLst/>
          </a:prstGeom>
          <a:noFill/>
          <a:ln w="9525" algn="ctr">
            <a:solidFill>
              <a:schemeClr val="accent6">
                <a:lumMod val="40000"/>
                <a:lumOff val="60000"/>
              </a:schemeClr>
            </a:solidFill>
            <a:miter lim="800000"/>
            <a:headEnd/>
            <a:tailEnd/>
          </a:ln>
        </p:spPr>
        <p:txBody>
          <a:bodyPr>
            <a:spAutoFit/>
          </a:bodyPr>
          <a:lstStyle/>
          <a:p>
            <a:pPr algn="ctr">
              <a:spcBef>
                <a:spcPct val="50000"/>
              </a:spcBef>
              <a:defRPr/>
            </a:pPr>
            <a:r>
              <a:rPr lang="de-DE" sz="2400" dirty="0">
                <a:solidFill>
                  <a:srgbClr val="333333"/>
                </a:solidFill>
                <a:latin typeface="Calibri" panose="020F0502020204030204" pitchFamily="34" charset="0"/>
              </a:rPr>
              <a:t>… strebten die Bewahrung von Traditionen an.</a:t>
            </a:r>
          </a:p>
        </p:txBody>
      </p:sp>
      <p:sp>
        <p:nvSpPr>
          <p:cNvPr id="12" name="Text Box 10">
            <a:extLst>
              <a:ext uri="{FF2B5EF4-FFF2-40B4-BE49-F238E27FC236}">
                <a16:creationId xmlns:a16="http://schemas.microsoft.com/office/drawing/2014/main" id="{0AC3D086-1AAA-CB7C-57BB-F8682F6B6675}"/>
              </a:ext>
            </a:extLst>
          </p:cNvPr>
          <p:cNvSpPr txBox="1">
            <a:spLocks noChangeArrowheads="1"/>
          </p:cNvSpPr>
          <p:nvPr/>
        </p:nvSpPr>
        <p:spPr bwMode="auto">
          <a:xfrm>
            <a:off x="479103" y="4204389"/>
            <a:ext cx="3780000" cy="1200329"/>
          </a:xfrm>
          <a:prstGeom prst="rect">
            <a:avLst/>
          </a:prstGeom>
          <a:noFill/>
          <a:ln w="9525" algn="ctr">
            <a:solidFill>
              <a:schemeClr val="accent6">
                <a:lumMod val="40000"/>
                <a:lumOff val="60000"/>
              </a:schemeClr>
            </a:solidFill>
            <a:miter lim="800000"/>
            <a:headEnd/>
            <a:tailEnd/>
          </a:ln>
        </p:spPr>
        <p:txBody>
          <a:bodyPr>
            <a:spAutoFit/>
          </a:bodyPr>
          <a:lstStyle/>
          <a:p>
            <a:pPr algn="ctr">
              <a:spcBef>
                <a:spcPct val="50000"/>
              </a:spcBef>
              <a:defRPr/>
            </a:pPr>
            <a:r>
              <a:rPr lang="de-DE" sz="2400" dirty="0">
                <a:solidFill>
                  <a:srgbClr val="333333"/>
                </a:solidFill>
                <a:latin typeface="Calibri" panose="020F0502020204030204" pitchFamily="34" charset="0"/>
              </a:rPr>
              <a:t>… meinten, dass der Staat sich nicht in die Wirtschaft einmischen sollte.</a:t>
            </a:r>
          </a:p>
        </p:txBody>
      </p:sp>
      <p:sp>
        <p:nvSpPr>
          <p:cNvPr id="13" name="Text Box 10">
            <a:extLst>
              <a:ext uri="{FF2B5EF4-FFF2-40B4-BE49-F238E27FC236}">
                <a16:creationId xmlns:a16="http://schemas.microsoft.com/office/drawing/2014/main" id="{977192AD-0CAF-0EC1-30A1-FEABE6053332}"/>
              </a:ext>
            </a:extLst>
          </p:cNvPr>
          <p:cNvSpPr txBox="1">
            <a:spLocks noChangeArrowheads="1"/>
          </p:cNvSpPr>
          <p:nvPr/>
        </p:nvSpPr>
        <p:spPr bwMode="auto">
          <a:xfrm>
            <a:off x="4977421" y="4192396"/>
            <a:ext cx="3780000" cy="830997"/>
          </a:xfrm>
          <a:prstGeom prst="rect">
            <a:avLst/>
          </a:prstGeom>
          <a:noFill/>
          <a:ln w="9525" algn="ctr">
            <a:solidFill>
              <a:schemeClr val="accent6">
                <a:lumMod val="40000"/>
                <a:lumOff val="60000"/>
              </a:schemeClr>
            </a:solidFill>
            <a:miter lim="800000"/>
            <a:headEnd/>
            <a:tailEnd/>
          </a:ln>
        </p:spPr>
        <p:txBody>
          <a:bodyPr>
            <a:spAutoFit/>
          </a:bodyPr>
          <a:lstStyle/>
          <a:p>
            <a:pPr algn="ctr">
              <a:spcBef>
                <a:spcPct val="50000"/>
              </a:spcBef>
              <a:defRPr/>
            </a:pPr>
            <a:r>
              <a:rPr lang="de-DE" sz="2400" dirty="0">
                <a:solidFill>
                  <a:srgbClr val="333333"/>
                </a:solidFill>
                <a:latin typeface="Calibri" panose="020F0502020204030204" pitchFamily="34" charset="0"/>
              </a:rPr>
              <a:t>… meinten, dass der Staat für Ordnung sorgen sollte.</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animBg="1"/>
      <p:bldP spid="9" grpId="0" animBg="1"/>
      <p:bldP spid="10" grpId="0" animBg="1"/>
      <p:bldP spid="11" grpId="0" animBg="1"/>
      <p:bldP spid="12" grpId="0" animBg="1"/>
      <p:bldP spid="1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„Freiheit und Tradition“ auf den Seiten 68 bis 69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250</Words>
  <Application>Microsoft Office PowerPoint</Application>
  <PresentationFormat>Bildschirmpräsentation (4:3)</PresentationFormat>
  <Paragraphs>31</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Barbara Peintinger</cp:lastModifiedBy>
  <cp:revision>59</cp:revision>
  <dcterms:created xsi:type="dcterms:W3CDTF">2011-07-14T19:54:09Z</dcterms:created>
  <dcterms:modified xsi:type="dcterms:W3CDTF">2025-04-10T11:21:17Z</dcterms:modified>
</cp:coreProperties>
</file>