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22" r:id="rId4"/>
    <p:sldId id="325" r:id="rId5"/>
    <p:sldId id="326" r:id="rId6"/>
    <p:sldId id="324" r:id="rId7"/>
  </p:sldIdLst>
  <p:sldSz cx="9144000" cy="6858000" type="screen4x3"/>
  <p:notesSz cx="6810375" cy="9942513"/>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4D269A"/>
    <a:srgbClr val="A8CCD9"/>
    <a:srgbClr val="549BB5"/>
    <a:srgbClr val="FEFBB8"/>
    <a:srgbClr val="EFE7FF"/>
    <a:srgbClr val="EBE1FF"/>
    <a:srgbClr val="CDB4FE"/>
    <a:srgbClr val="69F8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347" autoAdjust="0"/>
  </p:normalViewPr>
  <p:slideViewPr>
    <p:cSldViewPr>
      <p:cViewPr varScale="1">
        <p:scale>
          <a:sx n="81" d="100"/>
          <a:sy n="81" d="100"/>
        </p:scale>
        <p:origin x="15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C0C71FB-F4B3-075E-13F8-82A6DE40FCCF}"/>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FE27585F-D2E0-EA85-B1BC-18E81B02978F}"/>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solidFill>
                  <a:schemeClr val="tx1"/>
                </a:solidFill>
                <a:latin typeface="Arial" charset="0"/>
              </a:defRPr>
            </a:lvl1pPr>
          </a:lstStyle>
          <a:p>
            <a:pPr>
              <a:defRPr/>
            </a:pPr>
            <a:endParaRPr lang="de-DE"/>
          </a:p>
        </p:txBody>
      </p:sp>
      <p:sp>
        <p:nvSpPr>
          <p:cNvPr id="4100" name="Rectangle 4">
            <a:extLst>
              <a:ext uri="{FF2B5EF4-FFF2-40B4-BE49-F238E27FC236}">
                <a16:creationId xmlns:a16="http://schemas.microsoft.com/office/drawing/2014/main" id="{6483C1FA-A45F-C9F3-7538-6C64BAE04FDD}"/>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9F6658CA-FAF0-9DDF-8FBC-9319D6C08537}"/>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C4CC5B5D-EC57-0C9E-20F1-E4BE7B3B8142}"/>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280E49B2-8F40-4AD2-9AF5-D69022AAA989}"/>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defRPr>
            </a:lvl1pPr>
          </a:lstStyle>
          <a:p>
            <a:pPr>
              <a:defRPr/>
            </a:pPr>
            <a:fld id="{322F11B8-86C9-4B05-B1ED-1F3660479E03}"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68FC35D3-447C-5C95-0C7E-112D6AE4F3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FA0227-36C2-46B4-BF7E-6F125269F36F}" type="slidenum">
              <a:rPr lang="de-DE" altLang="de-DE"/>
              <a:pPr>
                <a:spcBef>
                  <a:spcPct val="0"/>
                </a:spcBef>
              </a:pPr>
              <a:t>1</a:t>
            </a:fld>
            <a:endParaRPr lang="de-DE" altLang="de-DE"/>
          </a:p>
        </p:txBody>
      </p:sp>
      <p:sp>
        <p:nvSpPr>
          <p:cNvPr id="6147" name="Rectangle 2">
            <a:extLst>
              <a:ext uri="{FF2B5EF4-FFF2-40B4-BE49-F238E27FC236}">
                <a16:creationId xmlns:a16="http://schemas.microsoft.com/office/drawing/2014/main" id="{B2FA529F-A920-E73D-DA01-909A65499CE1}"/>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5DC7A577-23BA-654C-670C-50323FD81A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AC20554-3D6B-A58A-447B-74BFB4E2FEAB}"/>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3" name="Rectangle 5">
            <a:extLst>
              <a:ext uri="{FF2B5EF4-FFF2-40B4-BE49-F238E27FC236}">
                <a16:creationId xmlns:a16="http://schemas.microsoft.com/office/drawing/2014/main" id="{D018A496-F5A6-6E65-E195-8D00863D08A2}"/>
              </a:ext>
            </a:extLst>
          </p:cNvPr>
          <p:cNvSpPr>
            <a:spLocks noChangeArrowheads="1"/>
          </p:cNvSpPr>
          <p:nvPr userDrawn="1"/>
        </p:nvSpPr>
        <p:spPr bwMode="auto">
          <a:xfrm>
            <a:off x="0" y="0"/>
            <a:ext cx="9144000" cy="2060575"/>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4" name="Text Box 10">
            <a:extLst>
              <a:ext uri="{FF2B5EF4-FFF2-40B4-BE49-F238E27FC236}">
                <a16:creationId xmlns:a16="http://schemas.microsoft.com/office/drawing/2014/main" id="{07EA9A38-7C0F-F657-7BE7-D555813B838A}"/>
              </a:ext>
            </a:extLst>
          </p:cNvPr>
          <p:cNvSpPr txBox="1">
            <a:spLocks noChangeArrowheads="1"/>
          </p:cNvSpPr>
          <p:nvPr userDrawn="1"/>
        </p:nvSpPr>
        <p:spPr bwMode="auto">
          <a:xfrm>
            <a:off x="6156325" y="115888"/>
            <a:ext cx="2592388" cy="731837"/>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a:solidFill>
                  <a:srgbClr val="FFFFFF"/>
                </a:solidFill>
              </a:rPr>
              <a:t>BioTOP 4</a:t>
            </a:r>
          </a:p>
        </p:txBody>
      </p:sp>
      <p:pic>
        <p:nvPicPr>
          <p:cNvPr id="5" name="Picture 2">
            <a:extLst>
              <a:ext uri="{FF2B5EF4-FFF2-40B4-BE49-F238E27FC236}">
                <a16:creationId xmlns:a16="http://schemas.microsoft.com/office/drawing/2014/main" id="{26035900-4BFF-40D2-7075-414EC49B29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281762520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5620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969665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745599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871076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93409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022261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156466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463151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681144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26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47723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64152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4135668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4494063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88675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153725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263933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189690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149889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808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718173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00551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91A67616-95F3-E48D-F688-19F66D844F43}"/>
              </a:ext>
            </a:extLst>
          </p:cNvPr>
          <p:cNvSpPr>
            <a:spLocks noChangeArrowheads="1"/>
          </p:cNvSpPr>
          <p:nvPr userDrawn="1"/>
        </p:nvSpPr>
        <p:spPr bwMode="auto">
          <a:xfrm>
            <a:off x="0" y="0"/>
            <a:ext cx="9144000" cy="476250"/>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1027" name="Rectangle 3">
            <a:extLst>
              <a:ext uri="{FF2B5EF4-FFF2-40B4-BE49-F238E27FC236}">
                <a16:creationId xmlns:a16="http://schemas.microsoft.com/office/drawing/2014/main" id="{A78AB5C2-718D-06B1-99E1-2EA77611D284}"/>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2B3A7FC6-D3C2-0DAF-28FC-AF185CB135DE}"/>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D33742EB-9872-10D8-0F8A-FD8C98B0EB27}"/>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eaLnBrk="1" hangingPunct="1">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96F4A605-6F98-5070-F1BB-6994510861A8}"/>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C85AC0C9-3CD4-6123-F95A-442A082877BF}"/>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0BE3957F-2C42-22D6-B597-184B458F2C37}"/>
              </a:ext>
            </a:extLst>
          </p:cNvPr>
          <p:cNvSpPr txBox="1">
            <a:spLocks noChangeArrowheads="1"/>
          </p:cNvSpPr>
          <p:nvPr userDrawn="1"/>
        </p:nvSpPr>
        <p:spPr bwMode="auto">
          <a:xfrm>
            <a:off x="7235825" y="0"/>
            <a:ext cx="1584325" cy="457200"/>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C716EEC-9E2E-BE96-4377-8F32E7F91BE5}"/>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DBCF10A3-D85E-F61B-778C-E270AE27B67D}"/>
              </a:ext>
            </a:extLst>
          </p:cNvPr>
          <p:cNvSpPr>
            <a:spLocks noGrp="1" noChangeArrowheads="1"/>
          </p:cNvSpPr>
          <p:nvPr>
            <p:ph type="ctrTitle"/>
          </p:nvPr>
        </p:nvSpPr>
        <p:spPr>
          <a:xfrm>
            <a:off x="468313" y="836613"/>
            <a:ext cx="7772400" cy="792162"/>
          </a:xfrm>
        </p:spPr>
        <p:txBody>
          <a:bodyPr/>
          <a:lstStyle/>
          <a:p>
            <a:pPr eaLnBrk="1" hangingPunct="1"/>
            <a:r>
              <a:rPr lang="de-DE" altLang="de-DE" dirty="0"/>
              <a:t>Insulinherstellung durch Bakterien </a:t>
            </a:r>
            <a:br>
              <a:rPr lang="de-DE" altLang="de-DE" dirty="0"/>
            </a:br>
            <a:r>
              <a:rPr lang="de-DE" altLang="de-DE" dirty="0"/>
              <a:t>und ihre Plasmide</a:t>
            </a:r>
          </a:p>
        </p:txBody>
      </p:sp>
      <p:sp>
        <p:nvSpPr>
          <p:cNvPr id="5123" name="Text Box 17">
            <a:extLst>
              <a:ext uri="{FF2B5EF4-FFF2-40B4-BE49-F238E27FC236}">
                <a16:creationId xmlns:a16="http://schemas.microsoft.com/office/drawing/2014/main" id="{9C335A11-CA77-8057-4632-6A0437D75AB3}"/>
              </a:ext>
            </a:extLst>
          </p:cNvPr>
          <p:cNvSpPr txBox="1">
            <a:spLocks noChangeArrowheads="1"/>
          </p:cNvSpPr>
          <p:nvPr/>
        </p:nvSpPr>
        <p:spPr bwMode="auto">
          <a:xfrm>
            <a:off x="466725" y="2708275"/>
            <a:ext cx="5257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3" action="ppaction://hlinksldjump"/>
              </a:rPr>
              <a:t>schrittweiser Aufbau des Tafelbildes</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4" action="ppaction://hlinksldjump"/>
              </a:rPr>
              <a:t>vollständige Ansicht</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rPr>
              <a:t> </a:t>
            </a:r>
            <a:r>
              <a:rPr lang="de-DE" altLang="de-DE" sz="2000" dirty="0">
                <a:solidFill>
                  <a:schemeClr val="tx1"/>
                </a:solidFill>
                <a:hlinkClick r:id="rId5" action="ppaction://hlinksldjump"/>
              </a:rPr>
              <a:t>zum Ausfüllen</a:t>
            </a:r>
            <a:endParaRPr lang="de-DE" altLang="de-DE" sz="2000" dirty="0">
              <a:solidFill>
                <a:schemeClr val="tx1"/>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9A745DD-F810-60F7-38AD-2EC40B6ED985}"/>
              </a:ext>
            </a:extLst>
          </p:cNvPr>
          <p:cNvSpPr>
            <a:spLocks noGrp="1" noChangeArrowheads="1"/>
          </p:cNvSpPr>
          <p:nvPr>
            <p:ph type="title"/>
          </p:nvPr>
        </p:nvSpPr>
        <p:spPr/>
        <p:txBody>
          <a:bodyPr/>
          <a:lstStyle/>
          <a:p>
            <a:r>
              <a:rPr lang="de-DE" altLang="de-DE" dirty="0"/>
              <a:t>Insulinherstellung durch Bakterien-Plasmide</a:t>
            </a:r>
          </a:p>
        </p:txBody>
      </p:sp>
      <p:sp>
        <p:nvSpPr>
          <p:cNvPr id="7176" name="Text Box 8">
            <a:extLst>
              <a:ext uri="{FF2B5EF4-FFF2-40B4-BE49-F238E27FC236}">
                <a16:creationId xmlns:a16="http://schemas.microsoft.com/office/drawing/2014/main" id="{5546CEFF-363A-909D-24C0-840CEA35EF61}"/>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pic>
        <p:nvPicPr>
          <p:cNvPr id="17" name="Grafik 16">
            <a:extLst>
              <a:ext uri="{FF2B5EF4-FFF2-40B4-BE49-F238E27FC236}">
                <a16:creationId xmlns:a16="http://schemas.microsoft.com/office/drawing/2014/main" id="{A6414FC9-7489-59BC-A3EE-0E34014ACB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7121">
            <a:off x="5005931" y="3791023"/>
            <a:ext cx="1409094" cy="984597"/>
          </a:xfrm>
          <a:prstGeom prst="rect">
            <a:avLst/>
          </a:prstGeom>
        </p:spPr>
      </p:pic>
      <p:pic>
        <p:nvPicPr>
          <p:cNvPr id="13" name="Grafik 12">
            <a:extLst>
              <a:ext uri="{FF2B5EF4-FFF2-40B4-BE49-F238E27FC236}">
                <a16:creationId xmlns:a16="http://schemas.microsoft.com/office/drawing/2014/main" id="{F83B1C28-6474-26CB-A932-A09B3B224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444466" y="2229422"/>
            <a:ext cx="905843" cy="856731"/>
          </a:xfrm>
          <a:prstGeom prst="rect">
            <a:avLst/>
          </a:prstGeom>
        </p:spPr>
      </p:pic>
      <p:pic>
        <p:nvPicPr>
          <p:cNvPr id="16" name="Grafik 15">
            <a:extLst>
              <a:ext uri="{FF2B5EF4-FFF2-40B4-BE49-F238E27FC236}">
                <a16:creationId xmlns:a16="http://schemas.microsoft.com/office/drawing/2014/main" id="{3CF1F756-FA98-3260-2AAC-800675D5CD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26200">
            <a:off x="6207117" y="3677421"/>
            <a:ext cx="1517878" cy="1060609"/>
          </a:xfrm>
          <a:prstGeom prst="rect">
            <a:avLst/>
          </a:prstGeom>
        </p:spPr>
      </p:pic>
      <p:pic>
        <p:nvPicPr>
          <p:cNvPr id="15" name="Grafik 14">
            <a:extLst>
              <a:ext uri="{FF2B5EF4-FFF2-40B4-BE49-F238E27FC236}">
                <a16:creationId xmlns:a16="http://schemas.microsoft.com/office/drawing/2014/main" id="{A9B33743-E08A-D9C3-5566-778C36BF4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5812" y="2728486"/>
            <a:ext cx="1517878" cy="1060609"/>
          </a:xfrm>
          <a:prstGeom prst="rect">
            <a:avLst/>
          </a:prstGeom>
        </p:spPr>
      </p:pic>
      <p:grpSp>
        <p:nvGrpSpPr>
          <p:cNvPr id="56" name="Gruppieren 55">
            <a:extLst>
              <a:ext uri="{FF2B5EF4-FFF2-40B4-BE49-F238E27FC236}">
                <a16:creationId xmlns:a16="http://schemas.microsoft.com/office/drawing/2014/main" id="{399C6972-6EB8-C9F8-7DD2-724B89EDBE9C}"/>
              </a:ext>
            </a:extLst>
          </p:cNvPr>
          <p:cNvGrpSpPr/>
          <p:nvPr/>
        </p:nvGrpSpPr>
        <p:grpSpPr>
          <a:xfrm>
            <a:off x="3054532" y="3876811"/>
            <a:ext cx="1580147" cy="1587861"/>
            <a:chOff x="4089374" y="3946740"/>
            <a:chExt cx="1580147" cy="1587861"/>
          </a:xfrm>
        </p:grpSpPr>
        <p:pic>
          <p:nvPicPr>
            <p:cNvPr id="19" name="Grafik 18">
              <a:extLst>
                <a:ext uri="{FF2B5EF4-FFF2-40B4-BE49-F238E27FC236}">
                  <a16:creationId xmlns:a16="http://schemas.microsoft.com/office/drawing/2014/main" id="{48915330-D426-4ABE-1FD6-CC90CF8371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9374" y="4731019"/>
              <a:ext cx="827392" cy="803582"/>
            </a:xfrm>
            <a:prstGeom prst="rect">
              <a:avLst/>
            </a:prstGeom>
          </p:spPr>
        </p:pic>
        <p:pic>
          <p:nvPicPr>
            <p:cNvPr id="20" name="Grafik 19">
              <a:extLst>
                <a:ext uri="{FF2B5EF4-FFF2-40B4-BE49-F238E27FC236}">
                  <a16:creationId xmlns:a16="http://schemas.microsoft.com/office/drawing/2014/main" id="{D163F77F-F351-4EC8-0E65-38BFBBD9F2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58070">
              <a:off x="4842129" y="4606121"/>
              <a:ext cx="827392" cy="803582"/>
            </a:xfrm>
            <a:prstGeom prst="rect">
              <a:avLst/>
            </a:prstGeom>
          </p:spPr>
        </p:pic>
        <p:pic>
          <p:nvPicPr>
            <p:cNvPr id="21" name="Grafik 20">
              <a:extLst>
                <a:ext uri="{FF2B5EF4-FFF2-40B4-BE49-F238E27FC236}">
                  <a16:creationId xmlns:a16="http://schemas.microsoft.com/office/drawing/2014/main" id="{3253D74B-BA47-1FF1-C47E-D10F8BD262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935591">
              <a:off x="4348086" y="3946740"/>
              <a:ext cx="827392" cy="803582"/>
            </a:xfrm>
            <a:prstGeom prst="rect">
              <a:avLst/>
            </a:prstGeom>
          </p:spPr>
        </p:pic>
      </p:grpSp>
      <p:pic>
        <p:nvPicPr>
          <p:cNvPr id="23" name="Grafik 22">
            <a:extLst>
              <a:ext uri="{FF2B5EF4-FFF2-40B4-BE49-F238E27FC236}">
                <a16:creationId xmlns:a16="http://schemas.microsoft.com/office/drawing/2014/main" id="{9DD961AC-C4DF-0A6E-3B2A-E8A3440A9C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699" y="4725048"/>
            <a:ext cx="1138379" cy="1036216"/>
          </a:xfrm>
          <a:prstGeom prst="rect">
            <a:avLst/>
          </a:prstGeom>
        </p:spPr>
      </p:pic>
      <p:grpSp>
        <p:nvGrpSpPr>
          <p:cNvPr id="7184" name="Gruppieren 7183">
            <a:extLst>
              <a:ext uri="{FF2B5EF4-FFF2-40B4-BE49-F238E27FC236}">
                <a16:creationId xmlns:a16="http://schemas.microsoft.com/office/drawing/2014/main" id="{2BDDC48A-2169-9988-DA5E-CA56D82DD544}"/>
              </a:ext>
            </a:extLst>
          </p:cNvPr>
          <p:cNvGrpSpPr/>
          <p:nvPr/>
        </p:nvGrpSpPr>
        <p:grpSpPr>
          <a:xfrm>
            <a:off x="303953" y="972504"/>
            <a:ext cx="1660494" cy="1318128"/>
            <a:chOff x="303953" y="972504"/>
            <a:chExt cx="1660494" cy="1318128"/>
          </a:xfrm>
        </p:grpSpPr>
        <p:pic>
          <p:nvPicPr>
            <p:cNvPr id="11" name="Grafik 10">
              <a:extLst>
                <a:ext uri="{FF2B5EF4-FFF2-40B4-BE49-F238E27FC236}">
                  <a16:creationId xmlns:a16="http://schemas.microsoft.com/office/drawing/2014/main" id="{A59DD42F-3173-13E3-48E9-2A9AEAA224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953" y="1285913"/>
              <a:ext cx="1660494" cy="1004719"/>
            </a:xfrm>
            <a:prstGeom prst="rect">
              <a:avLst/>
            </a:prstGeom>
          </p:spPr>
        </p:pic>
        <p:sp>
          <p:nvSpPr>
            <p:cNvPr id="27" name="Text Box 93">
              <a:extLst>
                <a:ext uri="{FF2B5EF4-FFF2-40B4-BE49-F238E27FC236}">
                  <a16:creationId xmlns:a16="http://schemas.microsoft.com/office/drawing/2014/main" id="{607A1273-E88D-BCCD-CBF0-0B84522B7D95}"/>
                </a:ext>
              </a:extLst>
            </p:cNvPr>
            <p:cNvSpPr txBox="1">
              <a:spLocks noChangeArrowheads="1"/>
            </p:cNvSpPr>
            <p:nvPr/>
          </p:nvSpPr>
          <p:spPr bwMode="auto">
            <a:xfrm>
              <a:off x="451034" y="972504"/>
              <a:ext cx="136685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Bakterium</a:t>
              </a:r>
            </a:p>
          </p:txBody>
        </p:sp>
      </p:grpSp>
      <p:grpSp>
        <p:nvGrpSpPr>
          <p:cNvPr id="7217" name="Gruppieren 7216">
            <a:extLst>
              <a:ext uri="{FF2B5EF4-FFF2-40B4-BE49-F238E27FC236}">
                <a16:creationId xmlns:a16="http://schemas.microsoft.com/office/drawing/2014/main" id="{C8795551-2824-2810-B1D5-72A9AE409ECE}"/>
              </a:ext>
            </a:extLst>
          </p:cNvPr>
          <p:cNvGrpSpPr/>
          <p:nvPr/>
        </p:nvGrpSpPr>
        <p:grpSpPr>
          <a:xfrm>
            <a:off x="395536" y="2348880"/>
            <a:ext cx="1433205" cy="2062150"/>
            <a:chOff x="395536" y="2348880"/>
            <a:chExt cx="1433205" cy="2062150"/>
          </a:xfrm>
        </p:grpSpPr>
        <p:pic>
          <p:nvPicPr>
            <p:cNvPr id="9" name="Grafik 8">
              <a:extLst>
                <a:ext uri="{FF2B5EF4-FFF2-40B4-BE49-F238E27FC236}">
                  <a16:creationId xmlns:a16="http://schemas.microsoft.com/office/drawing/2014/main" id="{2074DCF5-C605-5A84-892E-A0E3F42B3B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95536" y="2348880"/>
              <a:ext cx="1433205" cy="1492697"/>
            </a:xfrm>
            <a:prstGeom prst="rect">
              <a:avLst/>
            </a:prstGeom>
          </p:spPr>
        </p:pic>
        <p:sp>
          <p:nvSpPr>
            <p:cNvPr id="36" name="Text Box 93">
              <a:extLst>
                <a:ext uri="{FF2B5EF4-FFF2-40B4-BE49-F238E27FC236}">
                  <a16:creationId xmlns:a16="http://schemas.microsoft.com/office/drawing/2014/main" id="{9528F008-10EA-4CC0-384A-ED7A169E7723}"/>
                </a:ext>
              </a:extLst>
            </p:cNvPr>
            <p:cNvSpPr txBox="1">
              <a:spLocks noChangeArrowheads="1"/>
            </p:cNvSpPr>
            <p:nvPr/>
          </p:nvSpPr>
          <p:spPr bwMode="auto">
            <a:xfrm>
              <a:off x="428708" y="3826255"/>
              <a:ext cx="13668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menschliche</a:t>
              </a:r>
              <a:br>
                <a:rPr lang="de-DE" altLang="de-DE" sz="1600" dirty="0">
                  <a:latin typeface="Arial" panose="020B0604020202020204" pitchFamily="34" charset="0"/>
                </a:rPr>
              </a:br>
              <a:r>
                <a:rPr lang="de-DE" altLang="de-DE" sz="1600" dirty="0">
                  <a:latin typeface="Arial" panose="020B0604020202020204" pitchFamily="34" charset="0"/>
                </a:rPr>
                <a:t>Zelle</a:t>
              </a:r>
            </a:p>
          </p:txBody>
        </p:sp>
      </p:grpSp>
      <p:grpSp>
        <p:nvGrpSpPr>
          <p:cNvPr id="7216" name="Gruppieren 7215">
            <a:extLst>
              <a:ext uri="{FF2B5EF4-FFF2-40B4-BE49-F238E27FC236}">
                <a16:creationId xmlns:a16="http://schemas.microsoft.com/office/drawing/2014/main" id="{F336ABB8-E13B-467B-E795-757052706F3C}"/>
              </a:ext>
            </a:extLst>
          </p:cNvPr>
          <p:cNvGrpSpPr/>
          <p:nvPr/>
        </p:nvGrpSpPr>
        <p:grpSpPr>
          <a:xfrm>
            <a:off x="1419069" y="2939631"/>
            <a:ext cx="1743357" cy="516101"/>
            <a:chOff x="1419069" y="2939631"/>
            <a:chExt cx="1743357" cy="516101"/>
          </a:xfrm>
        </p:grpSpPr>
        <p:cxnSp>
          <p:nvCxnSpPr>
            <p:cNvPr id="29" name="Gerade Verbindung mit Pfeil 28">
              <a:extLst>
                <a:ext uri="{FF2B5EF4-FFF2-40B4-BE49-F238E27FC236}">
                  <a16:creationId xmlns:a16="http://schemas.microsoft.com/office/drawing/2014/main" id="{EF86C89E-BF51-FCB0-A8B9-58779BDDA28F}"/>
                </a:ext>
              </a:extLst>
            </p:cNvPr>
            <p:cNvCxnSpPr>
              <a:cxnSpLocks/>
            </p:cNvCxnSpPr>
            <p:nvPr/>
          </p:nvCxnSpPr>
          <p:spPr bwMode="auto">
            <a:xfrm flipV="1">
              <a:off x="1419069" y="2939631"/>
              <a:ext cx="1181065" cy="285754"/>
            </a:xfrm>
            <a:prstGeom prst="straightConnector1">
              <a:avLst/>
            </a:prstGeom>
            <a:solidFill>
              <a:srgbClr val="FFFFFF"/>
            </a:solidFill>
            <a:ln w="9525" cap="flat" cmpd="sng" algn="ctr">
              <a:solidFill>
                <a:srgbClr val="4D269A"/>
              </a:solidFill>
              <a:prstDash val="solid"/>
              <a:round/>
              <a:headEnd type="none" w="med" len="med"/>
              <a:tailEnd type="triangle"/>
            </a:ln>
            <a:effectLst/>
          </p:spPr>
        </p:cxnSp>
        <p:sp>
          <p:nvSpPr>
            <p:cNvPr id="37" name="Text Box 93">
              <a:extLst>
                <a:ext uri="{FF2B5EF4-FFF2-40B4-BE49-F238E27FC236}">
                  <a16:creationId xmlns:a16="http://schemas.microsoft.com/office/drawing/2014/main" id="{D907DAB4-05D1-BCE7-4B4F-63EA44F2782E}"/>
                </a:ext>
              </a:extLst>
            </p:cNvPr>
            <p:cNvSpPr txBox="1">
              <a:spLocks noChangeArrowheads="1"/>
            </p:cNvSpPr>
            <p:nvPr/>
          </p:nvSpPr>
          <p:spPr bwMode="auto">
            <a:xfrm>
              <a:off x="1795567" y="3117178"/>
              <a:ext cx="136685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Insulin-Gen</a:t>
              </a:r>
            </a:p>
          </p:txBody>
        </p:sp>
      </p:grpSp>
      <p:grpSp>
        <p:nvGrpSpPr>
          <p:cNvPr id="40" name="Gruppieren 39">
            <a:extLst>
              <a:ext uri="{FF2B5EF4-FFF2-40B4-BE49-F238E27FC236}">
                <a16:creationId xmlns:a16="http://schemas.microsoft.com/office/drawing/2014/main" id="{8AF322AE-BAFA-5AA9-EC31-AE88E9B8503B}"/>
              </a:ext>
            </a:extLst>
          </p:cNvPr>
          <p:cNvGrpSpPr/>
          <p:nvPr/>
        </p:nvGrpSpPr>
        <p:grpSpPr>
          <a:xfrm>
            <a:off x="4584750" y="830610"/>
            <a:ext cx="2147838" cy="1452861"/>
            <a:chOff x="3900072" y="1608330"/>
            <a:chExt cx="2147838" cy="1452861"/>
          </a:xfrm>
        </p:grpSpPr>
        <p:pic>
          <p:nvPicPr>
            <p:cNvPr id="3" name="Grafik 2">
              <a:extLst>
                <a:ext uri="{FF2B5EF4-FFF2-40B4-BE49-F238E27FC236}">
                  <a16:creationId xmlns:a16="http://schemas.microsoft.com/office/drawing/2014/main" id="{EEC84FC6-F16B-2A02-8EE9-9E242F05A3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8338" y="2290632"/>
              <a:ext cx="1455502" cy="770559"/>
            </a:xfrm>
            <a:prstGeom prst="rect">
              <a:avLst/>
            </a:prstGeom>
          </p:spPr>
        </p:pic>
        <p:sp>
          <p:nvSpPr>
            <p:cNvPr id="39" name="Text Box 93">
              <a:extLst>
                <a:ext uri="{FF2B5EF4-FFF2-40B4-BE49-F238E27FC236}">
                  <a16:creationId xmlns:a16="http://schemas.microsoft.com/office/drawing/2014/main" id="{DA7EB1A8-93B6-D47D-A8C2-298248182626}"/>
                </a:ext>
              </a:extLst>
            </p:cNvPr>
            <p:cNvSpPr txBox="1">
              <a:spLocks noChangeArrowheads="1"/>
            </p:cNvSpPr>
            <p:nvPr/>
          </p:nvSpPr>
          <p:spPr bwMode="auto">
            <a:xfrm>
              <a:off x="3900072" y="1608330"/>
              <a:ext cx="21478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Bakterium mit verändertem Plasmid</a:t>
              </a:r>
            </a:p>
          </p:txBody>
        </p:sp>
      </p:grpSp>
      <p:cxnSp>
        <p:nvCxnSpPr>
          <p:cNvPr id="45" name="Gerade Verbindung mit Pfeil 44">
            <a:extLst>
              <a:ext uri="{FF2B5EF4-FFF2-40B4-BE49-F238E27FC236}">
                <a16:creationId xmlns:a16="http://schemas.microsoft.com/office/drawing/2014/main" id="{3CAAEEED-5819-D52D-8070-8742BF5D0C91}"/>
              </a:ext>
            </a:extLst>
          </p:cNvPr>
          <p:cNvCxnSpPr>
            <a:cxnSpLocks/>
          </p:cNvCxnSpPr>
          <p:nvPr/>
        </p:nvCxnSpPr>
        <p:spPr bwMode="auto">
          <a:xfrm flipV="1">
            <a:off x="3419872" y="2190472"/>
            <a:ext cx="1152128" cy="230416"/>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sp>
        <p:nvSpPr>
          <p:cNvPr id="48" name="Text Box 93">
            <a:extLst>
              <a:ext uri="{FF2B5EF4-FFF2-40B4-BE49-F238E27FC236}">
                <a16:creationId xmlns:a16="http://schemas.microsoft.com/office/drawing/2014/main" id="{25DB147A-D185-9FF8-2350-9974DA8CC12F}"/>
              </a:ext>
            </a:extLst>
          </p:cNvPr>
          <p:cNvSpPr txBox="1">
            <a:spLocks noChangeArrowheads="1"/>
          </p:cNvSpPr>
          <p:nvPr/>
        </p:nvSpPr>
        <p:spPr bwMode="auto">
          <a:xfrm>
            <a:off x="3579003" y="2367840"/>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Das veränderte Plasmid wird eingeschleust.</a:t>
            </a:r>
          </a:p>
        </p:txBody>
      </p:sp>
      <p:sp>
        <p:nvSpPr>
          <p:cNvPr id="49" name="Text Box 93">
            <a:extLst>
              <a:ext uri="{FF2B5EF4-FFF2-40B4-BE49-F238E27FC236}">
                <a16:creationId xmlns:a16="http://schemas.microsoft.com/office/drawing/2014/main" id="{E64FAE0B-C251-4DBF-3498-4355AA5FFD11}"/>
              </a:ext>
            </a:extLst>
          </p:cNvPr>
          <p:cNvSpPr txBox="1">
            <a:spLocks noChangeArrowheads="1"/>
          </p:cNvSpPr>
          <p:nvPr/>
        </p:nvSpPr>
        <p:spPr bwMode="auto">
          <a:xfrm>
            <a:off x="6418365" y="1936797"/>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Die Bakterien </a:t>
            </a:r>
            <a:br>
              <a:rPr lang="de-DE" altLang="de-DE" sz="1600" dirty="0">
                <a:solidFill>
                  <a:schemeClr val="accent5">
                    <a:lumMod val="75000"/>
                  </a:schemeClr>
                </a:solidFill>
                <a:latin typeface="Arial" panose="020B0604020202020204" pitchFamily="34" charset="0"/>
              </a:rPr>
            </a:br>
            <a:r>
              <a:rPr lang="de-DE" altLang="de-DE" sz="1600" dirty="0">
                <a:solidFill>
                  <a:schemeClr val="accent5">
                    <a:lumMod val="75000"/>
                  </a:schemeClr>
                </a:solidFill>
                <a:latin typeface="Arial" panose="020B0604020202020204" pitchFamily="34" charset="0"/>
              </a:rPr>
              <a:t>werden vermehrt.</a:t>
            </a:r>
          </a:p>
        </p:txBody>
      </p:sp>
      <p:cxnSp>
        <p:nvCxnSpPr>
          <p:cNvPr id="51" name="Gerade Verbindung mit Pfeil 50">
            <a:extLst>
              <a:ext uri="{FF2B5EF4-FFF2-40B4-BE49-F238E27FC236}">
                <a16:creationId xmlns:a16="http://schemas.microsoft.com/office/drawing/2014/main" id="{D963B247-DC60-D3C0-A996-C54F6A97B09D}"/>
              </a:ext>
            </a:extLst>
          </p:cNvPr>
          <p:cNvCxnSpPr/>
          <p:nvPr/>
        </p:nvCxnSpPr>
        <p:spPr bwMode="auto">
          <a:xfrm>
            <a:off x="6148518" y="2348880"/>
            <a:ext cx="192211" cy="334300"/>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52" name="Text Box 93">
            <a:extLst>
              <a:ext uri="{FF2B5EF4-FFF2-40B4-BE49-F238E27FC236}">
                <a16:creationId xmlns:a16="http://schemas.microsoft.com/office/drawing/2014/main" id="{F8C0AC2C-C1B2-9EF5-FE00-6AF37110DE4F}"/>
              </a:ext>
            </a:extLst>
          </p:cNvPr>
          <p:cNvSpPr txBox="1">
            <a:spLocks noChangeArrowheads="1"/>
          </p:cNvSpPr>
          <p:nvPr/>
        </p:nvSpPr>
        <p:spPr bwMode="auto">
          <a:xfrm>
            <a:off x="7292699" y="4609185"/>
            <a:ext cx="136685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vom Bakterium hergestelltes Insulin</a:t>
            </a:r>
          </a:p>
        </p:txBody>
      </p:sp>
      <p:sp>
        <p:nvSpPr>
          <p:cNvPr id="53" name="Text Box 93">
            <a:extLst>
              <a:ext uri="{FF2B5EF4-FFF2-40B4-BE49-F238E27FC236}">
                <a16:creationId xmlns:a16="http://schemas.microsoft.com/office/drawing/2014/main" id="{BECFAB83-C034-B7A9-E33E-32B31FDB27E3}"/>
              </a:ext>
            </a:extLst>
          </p:cNvPr>
          <p:cNvSpPr txBox="1">
            <a:spLocks noChangeArrowheads="1"/>
          </p:cNvSpPr>
          <p:nvPr/>
        </p:nvSpPr>
        <p:spPr bwMode="auto">
          <a:xfrm>
            <a:off x="5389384" y="5102196"/>
            <a:ext cx="1366859"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Insulin-Gen</a:t>
            </a:r>
          </a:p>
        </p:txBody>
      </p:sp>
      <p:cxnSp>
        <p:nvCxnSpPr>
          <p:cNvPr id="55" name="Gerader Verbinder 54">
            <a:extLst>
              <a:ext uri="{FF2B5EF4-FFF2-40B4-BE49-F238E27FC236}">
                <a16:creationId xmlns:a16="http://schemas.microsoft.com/office/drawing/2014/main" id="{3FC1827E-6A1D-2EC0-6BBD-1CA11A1D266B}"/>
              </a:ext>
            </a:extLst>
          </p:cNvPr>
          <p:cNvCxnSpPr>
            <a:cxnSpLocks/>
          </p:cNvCxnSpPr>
          <p:nvPr/>
        </p:nvCxnSpPr>
        <p:spPr bwMode="auto">
          <a:xfrm>
            <a:off x="7020272" y="4365104"/>
            <a:ext cx="272427" cy="626423"/>
          </a:xfrm>
          <a:prstGeom prst="line">
            <a:avLst/>
          </a:prstGeom>
          <a:solidFill>
            <a:srgbClr val="FFFFFF"/>
          </a:solidFill>
          <a:ln w="9525" cap="flat" cmpd="sng" algn="ctr">
            <a:solidFill>
              <a:srgbClr val="000000"/>
            </a:solidFill>
            <a:prstDash val="solid"/>
            <a:round/>
            <a:headEnd type="none" w="med" len="med"/>
            <a:tailEnd type="none" w="med" len="med"/>
          </a:ln>
          <a:effectLst/>
        </p:spPr>
      </p:cxnSp>
      <p:cxnSp>
        <p:nvCxnSpPr>
          <p:cNvPr id="62" name="Gerader Verbinder 61">
            <a:extLst>
              <a:ext uri="{FF2B5EF4-FFF2-40B4-BE49-F238E27FC236}">
                <a16:creationId xmlns:a16="http://schemas.microsoft.com/office/drawing/2014/main" id="{7AC36CFF-FA2D-92B7-018C-1730A534DB93}"/>
              </a:ext>
            </a:extLst>
          </p:cNvPr>
          <p:cNvCxnSpPr>
            <a:cxnSpLocks/>
          </p:cNvCxnSpPr>
          <p:nvPr/>
        </p:nvCxnSpPr>
        <p:spPr bwMode="auto">
          <a:xfrm flipH="1">
            <a:off x="5710478" y="4725144"/>
            <a:ext cx="85658" cy="396065"/>
          </a:xfrm>
          <a:prstGeom prst="line">
            <a:avLst/>
          </a:prstGeom>
          <a:solidFill>
            <a:srgbClr val="FFFFFF"/>
          </a:solidFill>
          <a:ln w="9525" cap="flat" cmpd="sng" algn="ctr">
            <a:solidFill>
              <a:srgbClr val="000000"/>
            </a:solidFill>
            <a:prstDash val="solid"/>
            <a:round/>
            <a:headEnd type="none" w="med" len="med"/>
            <a:tailEnd type="none" w="med" len="med"/>
          </a:ln>
          <a:effectLst/>
        </p:spPr>
      </p:cxnSp>
      <p:sp>
        <p:nvSpPr>
          <p:cNvPr id="7178" name="Text Box 93">
            <a:extLst>
              <a:ext uri="{FF2B5EF4-FFF2-40B4-BE49-F238E27FC236}">
                <a16:creationId xmlns:a16="http://schemas.microsoft.com/office/drawing/2014/main" id="{F7917EF4-F43C-A308-F8C8-FD9A109C8640}"/>
              </a:ext>
            </a:extLst>
          </p:cNvPr>
          <p:cNvSpPr txBox="1">
            <a:spLocks noChangeArrowheads="1"/>
          </p:cNvSpPr>
          <p:nvPr/>
        </p:nvSpPr>
        <p:spPr bwMode="auto">
          <a:xfrm>
            <a:off x="2671317" y="5551471"/>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Das Insulin wird aus den Bakterien isoliert.</a:t>
            </a:r>
          </a:p>
        </p:txBody>
      </p:sp>
      <p:cxnSp>
        <p:nvCxnSpPr>
          <p:cNvPr id="7180" name="Gerade Verbindung mit Pfeil 7179">
            <a:extLst>
              <a:ext uri="{FF2B5EF4-FFF2-40B4-BE49-F238E27FC236}">
                <a16:creationId xmlns:a16="http://schemas.microsoft.com/office/drawing/2014/main" id="{E4DB18DE-BC3D-91DB-86F5-336A4A10ECF2}"/>
              </a:ext>
            </a:extLst>
          </p:cNvPr>
          <p:cNvCxnSpPr/>
          <p:nvPr/>
        </p:nvCxnSpPr>
        <p:spPr bwMode="auto">
          <a:xfrm flipH="1">
            <a:off x="4427984" y="4365104"/>
            <a:ext cx="480124" cy="144016"/>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cxnSp>
        <p:nvCxnSpPr>
          <p:cNvPr id="7181" name="Gerade Verbindung mit Pfeil 7180">
            <a:extLst>
              <a:ext uri="{FF2B5EF4-FFF2-40B4-BE49-F238E27FC236}">
                <a16:creationId xmlns:a16="http://schemas.microsoft.com/office/drawing/2014/main" id="{8EC2B1E8-D699-CF74-713E-BDDA1E6590F4}"/>
              </a:ext>
            </a:extLst>
          </p:cNvPr>
          <p:cNvCxnSpPr>
            <a:cxnSpLocks/>
          </p:cNvCxnSpPr>
          <p:nvPr/>
        </p:nvCxnSpPr>
        <p:spPr bwMode="auto">
          <a:xfrm flipH="1">
            <a:off x="2269514" y="4855121"/>
            <a:ext cx="562209" cy="13943"/>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7183" name="Text Box 93">
            <a:extLst>
              <a:ext uri="{FF2B5EF4-FFF2-40B4-BE49-F238E27FC236}">
                <a16:creationId xmlns:a16="http://schemas.microsoft.com/office/drawing/2014/main" id="{0F30DAAF-13CF-00AD-B3EF-DDF746787F0E}"/>
              </a:ext>
            </a:extLst>
          </p:cNvPr>
          <p:cNvSpPr txBox="1">
            <a:spLocks noChangeArrowheads="1"/>
          </p:cNvSpPr>
          <p:nvPr/>
        </p:nvSpPr>
        <p:spPr bwMode="auto">
          <a:xfrm>
            <a:off x="303953" y="5638270"/>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Das Insulin wird in Spritzen abgefüllt.</a:t>
            </a:r>
          </a:p>
        </p:txBody>
      </p:sp>
      <p:grpSp>
        <p:nvGrpSpPr>
          <p:cNvPr id="7215" name="Gruppieren 7214">
            <a:extLst>
              <a:ext uri="{FF2B5EF4-FFF2-40B4-BE49-F238E27FC236}">
                <a16:creationId xmlns:a16="http://schemas.microsoft.com/office/drawing/2014/main" id="{479C877C-DE2C-9A8E-59CC-FC07E50CAEDC}"/>
              </a:ext>
            </a:extLst>
          </p:cNvPr>
          <p:cNvGrpSpPr/>
          <p:nvPr/>
        </p:nvGrpSpPr>
        <p:grpSpPr>
          <a:xfrm>
            <a:off x="1475656" y="1500165"/>
            <a:ext cx="1874984" cy="920723"/>
            <a:chOff x="1475656" y="1500165"/>
            <a:chExt cx="1874984" cy="920723"/>
          </a:xfrm>
        </p:grpSpPr>
        <p:sp>
          <p:nvSpPr>
            <p:cNvPr id="38" name="Text Box 93">
              <a:extLst>
                <a:ext uri="{FF2B5EF4-FFF2-40B4-BE49-F238E27FC236}">
                  <a16:creationId xmlns:a16="http://schemas.microsoft.com/office/drawing/2014/main" id="{32A88E70-F2E6-9B6B-32EA-4714069941A2}"/>
                </a:ext>
              </a:extLst>
            </p:cNvPr>
            <p:cNvSpPr txBox="1">
              <a:spLocks noChangeArrowheads="1"/>
            </p:cNvSpPr>
            <p:nvPr/>
          </p:nvSpPr>
          <p:spPr bwMode="auto">
            <a:xfrm>
              <a:off x="1983781" y="1500165"/>
              <a:ext cx="13668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Bakterien-Plasmid</a:t>
              </a:r>
            </a:p>
          </p:txBody>
        </p:sp>
        <p:sp>
          <p:nvSpPr>
            <p:cNvPr id="26" name="Line 78">
              <a:extLst>
                <a:ext uri="{FF2B5EF4-FFF2-40B4-BE49-F238E27FC236}">
                  <a16:creationId xmlns:a16="http://schemas.microsoft.com/office/drawing/2014/main" id="{5839B0EE-608C-D389-EF39-256411996738}"/>
                </a:ext>
              </a:extLst>
            </p:cNvPr>
            <p:cNvSpPr>
              <a:spLocks noChangeShapeType="1"/>
            </p:cNvSpPr>
            <p:nvPr/>
          </p:nvSpPr>
          <p:spPr bwMode="auto">
            <a:xfrm>
              <a:off x="1475656" y="1960057"/>
              <a:ext cx="1072328" cy="460831"/>
            </a:xfrm>
            <a:prstGeom prst="line">
              <a:avLst/>
            </a:prstGeom>
            <a:noFill/>
            <a:ln w="12700">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18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17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18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2" grpId="0"/>
      <p:bldP spid="53" grpId="0"/>
      <p:bldP spid="7178" grpId="0"/>
      <p:bldP spid="7183"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7F7EBCE-FF0D-C0E1-CD20-7C781D663C7C}"/>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FEFA78F8-6632-97A4-13E7-F8FEB101E563}"/>
              </a:ext>
            </a:extLst>
          </p:cNvPr>
          <p:cNvSpPr>
            <a:spLocks noGrp="1" noChangeArrowheads="1"/>
          </p:cNvSpPr>
          <p:nvPr>
            <p:ph type="title"/>
          </p:nvPr>
        </p:nvSpPr>
        <p:spPr/>
        <p:txBody>
          <a:bodyPr/>
          <a:lstStyle/>
          <a:p>
            <a:r>
              <a:rPr lang="de-DE" altLang="de-DE" dirty="0"/>
              <a:t>Insulinherstellung durch Bakterien-Plasmide</a:t>
            </a:r>
          </a:p>
        </p:txBody>
      </p:sp>
      <p:sp>
        <p:nvSpPr>
          <p:cNvPr id="7176" name="Text Box 8">
            <a:extLst>
              <a:ext uri="{FF2B5EF4-FFF2-40B4-BE49-F238E27FC236}">
                <a16:creationId xmlns:a16="http://schemas.microsoft.com/office/drawing/2014/main" id="{D7858C74-F88E-3A09-4107-5CBB51245FB1}"/>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pic>
        <p:nvPicPr>
          <p:cNvPr id="17" name="Grafik 16">
            <a:extLst>
              <a:ext uri="{FF2B5EF4-FFF2-40B4-BE49-F238E27FC236}">
                <a16:creationId xmlns:a16="http://schemas.microsoft.com/office/drawing/2014/main" id="{B3FEA415-7128-448B-9E9B-993ADAC84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7121">
            <a:off x="5005931" y="3791023"/>
            <a:ext cx="1409094" cy="984597"/>
          </a:xfrm>
          <a:prstGeom prst="rect">
            <a:avLst/>
          </a:prstGeom>
        </p:spPr>
      </p:pic>
      <p:pic>
        <p:nvPicPr>
          <p:cNvPr id="13" name="Grafik 12">
            <a:extLst>
              <a:ext uri="{FF2B5EF4-FFF2-40B4-BE49-F238E27FC236}">
                <a16:creationId xmlns:a16="http://schemas.microsoft.com/office/drawing/2014/main" id="{E4727C20-2085-CA72-7D8C-BAEDD53DFD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444466" y="2229422"/>
            <a:ext cx="905843" cy="856731"/>
          </a:xfrm>
          <a:prstGeom prst="rect">
            <a:avLst/>
          </a:prstGeom>
        </p:spPr>
      </p:pic>
      <p:pic>
        <p:nvPicPr>
          <p:cNvPr id="16" name="Grafik 15">
            <a:extLst>
              <a:ext uri="{FF2B5EF4-FFF2-40B4-BE49-F238E27FC236}">
                <a16:creationId xmlns:a16="http://schemas.microsoft.com/office/drawing/2014/main" id="{8B1FEF4F-8FF2-929E-FCF0-31F519F33C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26200">
            <a:off x="6207117" y="3677421"/>
            <a:ext cx="1517878" cy="1060609"/>
          </a:xfrm>
          <a:prstGeom prst="rect">
            <a:avLst/>
          </a:prstGeom>
        </p:spPr>
      </p:pic>
      <p:pic>
        <p:nvPicPr>
          <p:cNvPr id="15" name="Grafik 14">
            <a:extLst>
              <a:ext uri="{FF2B5EF4-FFF2-40B4-BE49-F238E27FC236}">
                <a16:creationId xmlns:a16="http://schemas.microsoft.com/office/drawing/2014/main" id="{E41EA223-24F3-4133-F0C4-2F4ABE7C59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5812" y="2728486"/>
            <a:ext cx="1517878" cy="1060609"/>
          </a:xfrm>
          <a:prstGeom prst="rect">
            <a:avLst/>
          </a:prstGeom>
        </p:spPr>
      </p:pic>
      <p:grpSp>
        <p:nvGrpSpPr>
          <p:cNvPr id="56" name="Gruppieren 55">
            <a:extLst>
              <a:ext uri="{FF2B5EF4-FFF2-40B4-BE49-F238E27FC236}">
                <a16:creationId xmlns:a16="http://schemas.microsoft.com/office/drawing/2014/main" id="{CFD26D65-CF6D-C1CF-6956-9AC169B62B38}"/>
              </a:ext>
            </a:extLst>
          </p:cNvPr>
          <p:cNvGrpSpPr/>
          <p:nvPr/>
        </p:nvGrpSpPr>
        <p:grpSpPr>
          <a:xfrm>
            <a:off x="3054532" y="3876811"/>
            <a:ext cx="1580147" cy="1587861"/>
            <a:chOff x="4089374" y="3946740"/>
            <a:chExt cx="1580147" cy="1587861"/>
          </a:xfrm>
        </p:grpSpPr>
        <p:pic>
          <p:nvPicPr>
            <p:cNvPr id="19" name="Grafik 18">
              <a:extLst>
                <a:ext uri="{FF2B5EF4-FFF2-40B4-BE49-F238E27FC236}">
                  <a16:creationId xmlns:a16="http://schemas.microsoft.com/office/drawing/2014/main" id="{F5A9E7AE-683C-E2C9-C665-C9BC4734C9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9374" y="4731019"/>
              <a:ext cx="827392" cy="803582"/>
            </a:xfrm>
            <a:prstGeom prst="rect">
              <a:avLst/>
            </a:prstGeom>
          </p:spPr>
        </p:pic>
        <p:pic>
          <p:nvPicPr>
            <p:cNvPr id="20" name="Grafik 19">
              <a:extLst>
                <a:ext uri="{FF2B5EF4-FFF2-40B4-BE49-F238E27FC236}">
                  <a16:creationId xmlns:a16="http://schemas.microsoft.com/office/drawing/2014/main" id="{06F2974D-B2AE-5495-5905-DCBCAEC1D2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58070">
              <a:off x="4842129" y="4606121"/>
              <a:ext cx="827392" cy="803582"/>
            </a:xfrm>
            <a:prstGeom prst="rect">
              <a:avLst/>
            </a:prstGeom>
          </p:spPr>
        </p:pic>
        <p:pic>
          <p:nvPicPr>
            <p:cNvPr id="21" name="Grafik 20">
              <a:extLst>
                <a:ext uri="{FF2B5EF4-FFF2-40B4-BE49-F238E27FC236}">
                  <a16:creationId xmlns:a16="http://schemas.microsoft.com/office/drawing/2014/main" id="{B0D0115F-CDFC-6072-FD0F-E4D6FE722C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935591">
              <a:off x="4348086" y="3946740"/>
              <a:ext cx="827392" cy="803582"/>
            </a:xfrm>
            <a:prstGeom prst="rect">
              <a:avLst/>
            </a:prstGeom>
          </p:spPr>
        </p:pic>
      </p:grpSp>
      <p:pic>
        <p:nvPicPr>
          <p:cNvPr id="23" name="Grafik 22">
            <a:extLst>
              <a:ext uri="{FF2B5EF4-FFF2-40B4-BE49-F238E27FC236}">
                <a16:creationId xmlns:a16="http://schemas.microsoft.com/office/drawing/2014/main" id="{D62DBCC9-C79E-CF56-5289-4C7CE805BC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699" y="4725048"/>
            <a:ext cx="1138379" cy="1036216"/>
          </a:xfrm>
          <a:prstGeom prst="rect">
            <a:avLst/>
          </a:prstGeom>
        </p:spPr>
      </p:pic>
      <p:grpSp>
        <p:nvGrpSpPr>
          <p:cNvPr id="7184" name="Gruppieren 7183">
            <a:extLst>
              <a:ext uri="{FF2B5EF4-FFF2-40B4-BE49-F238E27FC236}">
                <a16:creationId xmlns:a16="http://schemas.microsoft.com/office/drawing/2014/main" id="{C8750239-F346-4825-BDD2-B2038A7BB5FC}"/>
              </a:ext>
            </a:extLst>
          </p:cNvPr>
          <p:cNvGrpSpPr/>
          <p:nvPr/>
        </p:nvGrpSpPr>
        <p:grpSpPr>
          <a:xfrm>
            <a:off x="303953" y="972504"/>
            <a:ext cx="1660494" cy="1318128"/>
            <a:chOff x="303953" y="972504"/>
            <a:chExt cx="1660494" cy="1318128"/>
          </a:xfrm>
        </p:grpSpPr>
        <p:pic>
          <p:nvPicPr>
            <p:cNvPr id="11" name="Grafik 10">
              <a:extLst>
                <a:ext uri="{FF2B5EF4-FFF2-40B4-BE49-F238E27FC236}">
                  <a16:creationId xmlns:a16="http://schemas.microsoft.com/office/drawing/2014/main" id="{5CF3A6D1-92D5-4FE6-2570-40135EE2CF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953" y="1285913"/>
              <a:ext cx="1660494" cy="1004719"/>
            </a:xfrm>
            <a:prstGeom prst="rect">
              <a:avLst/>
            </a:prstGeom>
          </p:spPr>
        </p:pic>
        <p:sp>
          <p:nvSpPr>
            <p:cNvPr id="27" name="Text Box 93">
              <a:extLst>
                <a:ext uri="{FF2B5EF4-FFF2-40B4-BE49-F238E27FC236}">
                  <a16:creationId xmlns:a16="http://schemas.microsoft.com/office/drawing/2014/main" id="{E4608DC0-17C1-E338-BC8E-A25EB24DDD29}"/>
                </a:ext>
              </a:extLst>
            </p:cNvPr>
            <p:cNvSpPr txBox="1">
              <a:spLocks noChangeArrowheads="1"/>
            </p:cNvSpPr>
            <p:nvPr/>
          </p:nvSpPr>
          <p:spPr bwMode="auto">
            <a:xfrm>
              <a:off x="451034" y="972504"/>
              <a:ext cx="136685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Bakterium</a:t>
              </a:r>
            </a:p>
          </p:txBody>
        </p:sp>
      </p:grpSp>
      <p:grpSp>
        <p:nvGrpSpPr>
          <p:cNvPr id="7217" name="Gruppieren 7216">
            <a:extLst>
              <a:ext uri="{FF2B5EF4-FFF2-40B4-BE49-F238E27FC236}">
                <a16:creationId xmlns:a16="http://schemas.microsoft.com/office/drawing/2014/main" id="{15D325A6-7BE6-91DD-05AA-EA3A941146EB}"/>
              </a:ext>
            </a:extLst>
          </p:cNvPr>
          <p:cNvGrpSpPr/>
          <p:nvPr/>
        </p:nvGrpSpPr>
        <p:grpSpPr>
          <a:xfrm>
            <a:off x="395536" y="2348880"/>
            <a:ext cx="1433205" cy="2062150"/>
            <a:chOff x="395536" y="2348880"/>
            <a:chExt cx="1433205" cy="2062150"/>
          </a:xfrm>
        </p:grpSpPr>
        <p:pic>
          <p:nvPicPr>
            <p:cNvPr id="9" name="Grafik 8">
              <a:extLst>
                <a:ext uri="{FF2B5EF4-FFF2-40B4-BE49-F238E27FC236}">
                  <a16:creationId xmlns:a16="http://schemas.microsoft.com/office/drawing/2014/main" id="{3F67309D-0CFE-EA91-10AB-222DF0BAB1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95536" y="2348880"/>
              <a:ext cx="1433205" cy="1492697"/>
            </a:xfrm>
            <a:prstGeom prst="rect">
              <a:avLst/>
            </a:prstGeom>
          </p:spPr>
        </p:pic>
        <p:sp>
          <p:nvSpPr>
            <p:cNvPr id="36" name="Text Box 93">
              <a:extLst>
                <a:ext uri="{FF2B5EF4-FFF2-40B4-BE49-F238E27FC236}">
                  <a16:creationId xmlns:a16="http://schemas.microsoft.com/office/drawing/2014/main" id="{9123F1FA-F8E4-8944-EF40-9CBEF15C00DF}"/>
                </a:ext>
              </a:extLst>
            </p:cNvPr>
            <p:cNvSpPr txBox="1">
              <a:spLocks noChangeArrowheads="1"/>
            </p:cNvSpPr>
            <p:nvPr/>
          </p:nvSpPr>
          <p:spPr bwMode="auto">
            <a:xfrm>
              <a:off x="428708" y="3826255"/>
              <a:ext cx="13668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menschliche</a:t>
              </a:r>
              <a:br>
                <a:rPr lang="de-DE" altLang="de-DE" sz="1600" dirty="0">
                  <a:latin typeface="Arial" panose="020B0604020202020204" pitchFamily="34" charset="0"/>
                </a:rPr>
              </a:br>
              <a:r>
                <a:rPr lang="de-DE" altLang="de-DE" sz="1600" dirty="0">
                  <a:latin typeface="Arial" panose="020B0604020202020204" pitchFamily="34" charset="0"/>
                </a:rPr>
                <a:t>Zelle</a:t>
              </a:r>
            </a:p>
          </p:txBody>
        </p:sp>
      </p:grpSp>
      <p:grpSp>
        <p:nvGrpSpPr>
          <p:cNvPr id="7216" name="Gruppieren 7215">
            <a:extLst>
              <a:ext uri="{FF2B5EF4-FFF2-40B4-BE49-F238E27FC236}">
                <a16:creationId xmlns:a16="http://schemas.microsoft.com/office/drawing/2014/main" id="{C352E0E4-ECCB-8BA0-741A-57BC752D4A06}"/>
              </a:ext>
            </a:extLst>
          </p:cNvPr>
          <p:cNvGrpSpPr/>
          <p:nvPr/>
        </p:nvGrpSpPr>
        <p:grpSpPr>
          <a:xfrm>
            <a:off x="1419069" y="2939631"/>
            <a:ext cx="1743357" cy="516101"/>
            <a:chOff x="1419069" y="2939631"/>
            <a:chExt cx="1743357" cy="516101"/>
          </a:xfrm>
        </p:grpSpPr>
        <p:cxnSp>
          <p:nvCxnSpPr>
            <p:cNvPr id="29" name="Gerade Verbindung mit Pfeil 28">
              <a:extLst>
                <a:ext uri="{FF2B5EF4-FFF2-40B4-BE49-F238E27FC236}">
                  <a16:creationId xmlns:a16="http://schemas.microsoft.com/office/drawing/2014/main" id="{247DBBE0-12A4-942A-9D1E-AD87E78E5556}"/>
                </a:ext>
              </a:extLst>
            </p:cNvPr>
            <p:cNvCxnSpPr>
              <a:cxnSpLocks/>
            </p:cNvCxnSpPr>
            <p:nvPr/>
          </p:nvCxnSpPr>
          <p:spPr bwMode="auto">
            <a:xfrm flipV="1">
              <a:off x="1419069" y="2939631"/>
              <a:ext cx="1181065" cy="285754"/>
            </a:xfrm>
            <a:prstGeom prst="straightConnector1">
              <a:avLst/>
            </a:prstGeom>
            <a:solidFill>
              <a:srgbClr val="FFFFFF"/>
            </a:solidFill>
            <a:ln w="9525" cap="flat" cmpd="sng" algn="ctr">
              <a:solidFill>
                <a:srgbClr val="4D269A"/>
              </a:solidFill>
              <a:prstDash val="solid"/>
              <a:round/>
              <a:headEnd type="none" w="med" len="med"/>
              <a:tailEnd type="triangle"/>
            </a:ln>
            <a:effectLst/>
          </p:spPr>
        </p:cxnSp>
        <p:sp>
          <p:nvSpPr>
            <p:cNvPr id="37" name="Text Box 93">
              <a:extLst>
                <a:ext uri="{FF2B5EF4-FFF2-40B4-BE49-F238E27FC236}">
                  <a16:creationId xmlns:a16="http://schemas.microsoft.com/office/drawing/2014/main" id="{A32A8859-D846-3807-CB5A-C330285FBCF5}"/>
                </a:ext>
              </a:extLst>
            </p:cNvPr>
            <p:cNvSpPr txBox="1">
              <a:spLocks noChangeArrowheads="1"/>
            </p:cNvSpPr>
            <p:nvPr/>
          </p:nvSpPr>
          <p:spPr bwMode="auto">
            <a:xfrm>
              <a:off x="1795567" y="3117178"/>
              <a:ext cx="136685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Insulin-Gen</a:t>
              </a:r>
            </a:p>
          </p:txBody>
        </p:sp>
      </p:grpSp>
      <p:grpSp>
        <p:nvGrpSpPr>
          <p:cNvPr id="40" name="Gruppieren 39">
            <a:extLst>
              <a:ext uri="{FF2B5EF4-FFF2-40B4-BE49-F238E27FC236}">
                <a16:creationId xmlns:a16="http://schemas.microsoft.com/office/drawing/2014/main" id="{AF030971-BAE9-2B1E-B49D-0CDB83A31022}"/>
              </a:ext>
            </a:extLst>
          </p:cNvPr>
          <p:cNvGrpSpPr/>
          <p:nvPr/>
        </p:nvGrpSpPr>
        <p:grpSpPr>
          <a:xfrm>
            <a:off x="4584750" y="830610"/>
            <a:ext cx="2147838" cy="1452861"/>
            <a:chOff x="3900072" y="1608330"/>
            <a:chExt cx="2147838" cy="1452861"/>
          </a:xfrm>
        </p:grpSpPr>
        <p:pic>
          <p:nvPicPr>
            <p:cNvPr id="3" name="Grafik 2">
              <a:extLst>
                <a:ext uri="{FF2B5EF4-FFF2-40B4-BE49-F238E27FC236}">
                  <a16:creationId xmlns:a16="http://schemas.microsoft.com/office/drawing/2014/main" id="{85CD7D06-62DA-F7EA-3469-7FF9BBB153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8338" y="2290632"/>
              <a:ext cx="1455502" cy="770559"/>
            </a:xfrm>
            <a:prstGeom prst="rect">
              <a:avLst/>
            </a:prstGeom>
          </p:spPr>
        </p:pic>
        <p:sp>
          <p:nvSpPr>
            <p:cNvPr id="39" name="Text Box 93">
              <a:extLst>
                <a:ext uri="{FF2B5EF4-FFF2-40B4-BE49-F238E27FC236}">
                  <a16:creationId xmlns:a16="http://schemas.microsoft.com/office/drawing/2014/main" id="{3E948CB5-A7CF-B784-0BF4-06ADA4DA79E3}"/>
                </a:ext>
              </a:extLst>
            </p:cNvPr>
            <p:cNvSpPr txBox="1">
              <a:spLocks noChangeArrowheads="1"/>
            </p:cNvSpPr>
            <p:nvPr/>
          </p:nvSpPr>
          <p:spPr bwMode="auto">
            <a:xfrm>
              <a:off x="3900072" y="1608330"/>
              <a:ext cx="21478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Bakterium mit verändertem Plasmid</a:t>
              </a:r>
            </a:p>
          </p:txBody>
        </p:sp>
      </p:grpSp>
      <p:cxnSp>
        <p:nvCxnSpPr>
          <p:cNvPr id="45" name="Gerade Verbindung mit Pfeil 44">
            <a:extLst>
              <a:ext uri="{FF2B5EF4-FFF2-40B4-BE49-F238E27FC236}">
                <a16:creationId xmlns:a16="http://schemas.microsoft.com/office/drawing/2014/main" id="{9979A973-D599-3C0A-C2B4-FD93755829CB}"/>
              </a:ext>
            </a:extLst>
          </p:cNvPr>
          <p:cNvCxnSpPr>
            <a:cxnSpLocks/>
          </p:cNvCxnSpPr>
          <p:nvPr/>
        </p:nvCxnSpPr>
        <p:spPr bwMode="auto">
          <a:xfrm flipV="1">
            <a:off x="3419872" y="2190472"/>
            <a:ext cx="1152128" cy="230416"/>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sp>
        <p:nvSpPr>
          <p:cNvPr id="48" name="Text Box 93">
            <a:extLst>
              <a:ext uri="{FF2B5EF4-FFF2-40B4-BE49-F238E27FC236}">
                <a16:creationId xmlns:a16="http://schemas.microsoft.com/office/drawing/2014/main" id="{3C93FE58-C407-FF57-3AF7-B73FA5165F35}"/>
              </a:ext>
            </a:extLst>
          </p:cNvPr>
          <p:cNvSpPr txBox="1">
            <a:spLocks noChangeArrowheads="1"/>
          </p:cNvSpPr>
          <p:nvPr/>
        </p:nvSpPr>
        <p:spPr bwMode="auto">
          <a:xfrm>
            <a:off x="3579003" y="2367840"/>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Das veränderte Plasmid wird eingeschleust.</a:t>
            </a:r>
          </a:p>
        </p:txBody>
      </p:sp>
      <p:sp>
        <p:nvSpPr>
          <p:cNvPr id="49" name="Text Box 93">
            <a:extLst>
              <a:ext uri="{FF2B5EF4-FFF2-40B4-BE49-F238E27FC236}">
                <a16:creationId xmlns:a16="http://schemas.microsoft.com/office/drawing/2014/main" id="{871F2AB5-5884-6C8E-FC95-9D902E15A7D3}"/>
              </a:ext>
            </a:extLst>
          </p:cNvPr>
          <p:cNvSpPr txBox="1">
            <a:spLocks noChangeArrowheads="1"/>
          </p:cNvSpPr>
          <p:nvPr/>
        </p:nvSpPr>
        <p:spPr bwMode="auto">
          <a:xfrm>
            <a:off x="6418365" y="1936797"/>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Die Bakterien </a:t>
            </a:r>
            <a:br>
              <a:rPr lang="de-DE" altLang="de-DE" sz="1600" dirty="0">
                <a:solidFill>
                  <a:schemeClr val="accent5">
                    <a:lumMod val="75000"/>
                  </a:schemeClr>
                </a:solidFill>
                <a:latin typeface="Arial" panose="020B0604020202020204" pitchFamily="34" charset="0"/>
              </a:rPr>
            </a:br>
            <a:r>
              <a:rPr lang="de-DE" altLang="de-DE" sz="1600" dirty="0">
                <a:solidFill>
                  <a:schemeClr val="accent5">
                    <a:lumMod val="75000"/>
                  </a:schemeClr>
                </a:solidFill>
                <a:latin typeface="Arial" panose="020B0604020202020204" pitchFamily="34" charset="0"/>
              </a:rPr>
              <a:t>werden vermehrt.</a:t>
            </a:r>
          </a:p>
        </p:txBody>
      </p:sp>
      <p:cxnSp>
        <p:nvCxnSpPr>
          <p:cNvPr id="51" name="Gerade Verbindung mit Pfeil 50">
            <a:extLst>
              <a:ext uri="{FF2B5EF4-FFF2-40B4-BE49-F238E27FC236}">
                <a16:creationId xmlns:a16="http://schemas.microsoft.com/office/drawing/2014/main" id="{D63CF536-8077-3EBA-5FE4-85ECB84BD238}"/>
              </a:ext>
            </a:extLst>
          </p:cNvPr>
          <p:cNvCxnSpPr/>
          <p:nvPr/>
        </p:nvCxnSpPr>
        <p:spPr bwMode="auto">
          <a:xfrm>
            <a:off x="6148518" y="2348880"/>
            <a:ext cx="192211" cy="334300"/>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52" name="Text Box 93">
            <a:extLst>
              <a:ext uri="{FF2B5EF4-FFF2-40B4-BE49-F238E27FC236}">
                <a16:creationId xmlns:a16="http://schemas.microsoft.com/office/drawing/2014/main" id="{ACD3AD2F-5165-1F90-CF27-BA62AA959D09}"/>
              </a:ext>
            </a:extLst>
          </p:cNvPr>
          <p:cNvSpPr txBox="1">
            <a:spLocks noChangeArrowheads="1"/>
          </p:cNvSpPr>
          <p:nvPr/>
        </p:nvSpPr>
        <p:spPr bwMode="auto">
          <a:xfrm>
            <a:off x="7292699" y="4609185"/>
            <a:ext cx="136685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vom Bakterium hergestelltes Insulin</a:t>
            </a:r>
          </a:p>
        </p:txBody>
      </p:sp>
      <p:sp>
        <p:nvSpPr>
          <p:cNvPr id="53" name="Text Box 93">
            <a:extLst>
              <a:ext uri="{FF2B5EF4-FFF2-40B4-BE49-F238E27FC236}">
                <a16:creationId xmlns:a16="http://schemas.microsoft.com/office/drawing/2014/main" id="{066B2238-6FD5-C3A6-3FE4-8AE94BC1D022}"/>
              </a:ext>
            </a:extLst>
          </p:cNvPr>
          <p:cNvSpPr txBox="1">
            <a:spLocks noChangeArrowheads="1"/>
          </p:cNvSpPr>
          <p:nvPr/>
        </p:nvSpPr>
        <p:spPr bwMode="auto">
          <a:xfrm>
            <a:off x="5389384" y="5102196"/>
            <a:ext cx="1366859"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Insulin-Gen</a:t>
            </a:r>
          </a:p>
        </p:txBody>
      </p:sp>
      <p:cxnSp>
        <p:nvCxnSpPr>
          <p:cNvPr id="55" name="Gerader Verbinder 54">
            <a:extLst>
              <a:ext uri="{FF2B5EF4-FFF2-40B4-BE49-F238E27FC236}">
                <a16:creationId xmlns:a16="http://schemas.microsoft.com/office/drawing/2014/main" id="{DE61BBD9-F98D-3DE9-6009-2128F5546CED}"/>
              </a:ext>
            </a:extLst>
          </p:cNvPr>
          <p:cNvCxnSpPr>
            <a:cxnSpLocks/>
          </p:cNvCxnSpPr>
          <p:nvPr/>
        </p:nvCxnSpPr>
        <p:spPr bwMode="auto">
          <a:xfrm>
            <a:off x="7020272" y="4365104"/>
            <a:ext cx="272427" cy="626423"/>
          </a:xfrm>
          <a:prstGeom prst="line">
            <a:avLst/>
          </a:prstGeom>
          <a:solidFill>
            <a:srgbClr val="FFFFFF"/>
          </a:solidFill>
          <a:ln w="9525" cap="flat" cmpd="sng" algn="ctr">
            <a:solidFill>
              <a:srgbClr val="000000"/>
            </a:solidFill>
            <a:prstDash val="solid"/>
            <a:round/>
            <a:headEnd type="none" w="med" len="med"/>
            <a:tailEnd type="none" w="med" len="med"/>
          </a:ln>
          <a:effectLst/>
        </p:spPr>
      </p:cxnSp>
      <p:cxnSp>
        <p:nvCxnSpPr>
          <p:cNvPr id="62" name="Gerader Verbinder 61">
            <a:extLst>
              <a:ext uri="{FF2B5EF4-FFF2-40B4-BE49-F238E27FC236}">
                <a16:creationId xmlns:a16="http://schemas.microsoft.com/office/drawing/2014/main" id="{C9B19148-12B1-3C86-51E5-4AE25702308A}"/>
              </a:ext>
            </a:extLst>
          </p:cNvPr>
          <p:cNvCxnSpPr>
            <a:cxnSpLocks/>
          </p:cNvCxnSpPr>
          <p:nvPr/>
        </p:nvCxnSpPr>
        <p:spPr bwMode="auto">
          <a:xfrm flipH="1">
            <a:off x="5710478" y="4725144"/>
            <a:ext cx="85658" cy="396065"/>
          </a:xfrm>
          <a:prstGeom prst="line">
            <a:avLst/>
          </a:prstGeom>
          <a:solidFill>
            <a:srgbClr val="FFFFFF"/>
          </a:solidFill>
          <a:ln w="9525" cap="flat" cmpd="sng" algn="ctr">
            <a:solidFill>
              <a:srgbClr val="000000"/>
            </a:solidFill>
            <a:prstDash val="solid"/>
            <a:round/>
            <a:headEnd type="none" w="med" len="med"/>
            <a:tailEnd type="none" w="med" len="med"/>
          </a:ln>
          <a:effectLst/>
        </p:spPr>
      </p:cxnSp>
      <p:sp>
        <p:nvSpPr>
          <p:cNvPr id="7178" name="Text Box 93">
            <a:extLst>
              <a:ext uri="{FF2B5EF4-FFF2-40B4-BE49-F238E27FC236}">
                <a16:creationId xmlns:a16="http://schemas.microsoft.com/office/drawing/2014/main" id="{53B22B08-C4C5-217A-CF47-36D4A2C8743B}"/>
              </a:ext>
            </a:extLst>
          </p:cNvPr>
          <p:cNvSpPr txBox="1">
            <a:spLocks noChangeArrowheads="1"/>
          </p:cNvSpPr>
          <p:nvPr/>
        </p:nvSpPr>
        <p:spPr bwMode="auto">
          <a:xfrm>
            <a:off x="2671317" y="5551471"/>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Das Insulin wird aus den Bakterien isoliert.</a:t>
            </a:r>
          </a:p>
        </p:txBody>
      </p:sp>
      <p:cxnSp>
        <p:nvCxnSpPr>
          <p:cNvPr id="7180" name="Gerade Verbindung mit Pfeil 7179">
            <a:extLst>
              <a:ext uri="{FF2B5EF4-FFF2-40B4-BE49-F238E27FC236}">
                <a16:creationId xmlns:a16="http://schemas.microsoft.com/office/drawing/2014/main" id="{D782032B-6708-1033-6023-A94AC978677B}"/>
              </a:ext>
            </a:extLst>
          </p:cNvPr>
          <p:cNvCxnSpPr/>
          <p:nvPr/>
        </p:nvCxnSpPr>
        <p:spPr bwMode="auto">
          <a:xfrm flipH="1">
            <a:off x="4427984" y="4365104"/>
            <a:ext cx="480124" cy="144016"/>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cxnSp>
        <p:nvCxnSpPr>
          <p:cNvPr id="7181" name="Gerade Verbindung mit Pfeil 7180">
            <a:extLst>
              <a:ext uri="{FF2B5EF4-FFF2-40B4-BE49-F238E27FC236}">
                <a16:creationId xmlns:a16="http://schemas.microsoft.com/office/drawing/2014/main" id="{33221D49-6FA7-4106-592F-6382D77F2F5D}"/>
              </a:ext>
            </a:extLst>
          </p:cNvPr>
          <p:cNvCxnSpPr>
            <a:cxnSpLocks/>
          </p:cNvCxnSpPr>
          <p:nvPr/>
        </p:nvCxnSpPr>
        <p:spPr bwMode="auto">
          <a:xfrm flipH="1">
            <a:off x="2269514" y="4855121"/>
            <a:ext cx="562209" cy="13943"/>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7183" name="Text Box 93">
            <a:extLst>
              <a:ext uri="{FF2B5EF4-FFF2-40B4-BE49-F238E27FC236}">
                <a16:creationId xmlns:a16="http://schemas.microsoft.com/office/drawing/2014/main" id="{A9739033-F5E9-B4D8-D4DD-FBEE5A630AE2}"/>
              </a:ext>
            </a:extLst>
          </p:cNvPr>
          <p:cNvSpPr txBox="1">
            <a:spLocks noChangeArrowheads="1"/>
          </p:cNvSpPr>
          <p:nvPr/>
        </p:nvSpPr>
        <p:spPr bwMode="auto">
          <a:xfrm>
            <a:off x="303953" y="5638270"/>
            <a:ext cx="2421682" cy="584775"/>
          </a:xfrm>
          <a:prstGeom prst="rect">
            <a:avLst/>
          </a:prstGeom>
          <a:noFill/>
          <a:ln>
            <a:noFill/>
          </a:ln>
          <a:effec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solidFill>
                  <a:schemeClr val="accent5">
                    <a:lumMod val="75000"/>
                  </a:schemeClr>
                </a:solidFill>
                <a:latin typeface="Arial" panose="020B0604020202020204" pitchFamily="34" charset="0"/>
              </a:rPr>
              <a:t>Das Insulin wird in Spritzen abgefüllt.</a:t>
            </a:r>
          </a:p>
        </p:txBody>
      </p:sp>
      <p:grpSp>
        <p:nvGrpSpPr>
          <p:cNvPr id="7215" name="Gruppieren 7214">
            <a:extLst>
              <a:ext uri="{FF2B5EF4-FFF2-40B4-BE49-F238E27FC236}">
                <a16:creationId xmlns:a16="http://schemas.microsoft.com/office/drawing/2014/main" id="{A5FD8D07-C14D-D60C-E708-1845ADBEA200}"/>
              </a:ext>
            </a:extLst>
          </p:cNvPr>
          <p:cNvGrpSpPr/>
          <p:nvPr/>
        </p:nvGrpSpPr>
        <p:grpSpPr>
          <a:xfrm>
            <a:off x="1475656" y="1500165"/>
            <a:ext cx="1874984" cy="920723"/>
            <a:chOff x="1475656" y="1500165"/>
            <a:chExt cx="1874984" cy="920723"/>
          </a:xfrm>
        </p:grpSpPr>
        <p:sp>
          <p:nvSpPr>
            <p:cNvPr id="38" name="Text Box 93">
              <a:extLst>
                <a:ext uri="{FF2B5EF4-FFF2-40B4-BE49-F238E27FC236}">
                  <a16:creationId xmlns:a16="http://schemas.microsoft.com/office/drawing/2014/main" id="{A1818219-F72D-199D-196D-EB3B1F73A402}"/>
                </a:ext>
              </a:extLst>
            </p:cNvPr>
            <p:cNvSpPr txBox="1">
              <a:spLocks noChangeArrowheads="1"/>
            </p:cNvSpPr>
            <p:nvPr/>
          </p:nvSpPr>
          <p:spPr bwMode="auto">
            <a:xfrm>
              <a:off x="1983781" y="1500165"/>
              <a:ext cx="13668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Bakterien-Plasmid</a:t>
              </a:r>
            </a:p>
          </p:txBody>
        </p:sp>
        <p:sp>
          <p:nvSpPr>
            <p:cNvPr id="26" name="Line 78">
              <a:extLst>
                <a:ext uri="{FF2B5EF4-FFF2-40B4-BE49-F238E27FC236}">
                  <a16:creationId xmlns:a16="http://schemas.microsoft.com/office/drawing/2014/main" id="{11B51C65-AD66-CE6B-7F80-3481DAABF5A9}"/>
                </a:ext>
              </a:extLst>
            </p:cNvPr>
            <p:cNvSpPr>
              <a:spLocks noChangeShapeType="1"/>
            </p:cNvSpPr>
            <p:nvPr/>
          </p:nvSpPr>
          <p:spPr bwMode="auto">
            <a:xfrm>
              <a:off x="1475656" y="1960057"/>
              <a:ext cx="1072328" cy="460831"/>
            </a:xfrm>
            <a:prstGeom prst="line">
              <a:avLst/>
            </a:prstGeom>
            <a:noFill/>
            <a:ln w="12700">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grpSp>
    </p:spTree>
    <p:extLst>
      <p:ext uri="{BB962C8B-B14F-4D97-AF65-F5344CB8AC3E}">
        <p14:creationId xmlns:p14="http://schemas.microsoft.com/office/powerpoint/2010/main" val="3323983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0B3EA5B-1B86-3A8E-F81A-CD604A932A8F}"/>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6E8D6260-5E07-7657-7756-BB83CA1A44A0}"/>
              </a:ext>
            </a:extLst>
          </p:cNvPr>
          <p:cNvSpPr>
            <a:spLocks noGrp="1" noChangeArrowheads="1"/>
          </p:cNvSpPr>
          <p:nvPr>
            <p:ph type="title"/>
          </p:nvPr>
        </p:nvSpPr>
        <p:spPr/>
        <p:txBody>
          <a:bodyPr/>
          <a:lstStyle/>
          <a:p>
            <a:r>
              <a:rPr lang="de-DE" altLang="de-DE" dirty="0"/>
              <a:t>Insulinherstellung durch Bakterien-Plasmide</a:t>
            </a:r>
          </a:p>
        </p:txBody>
      </p:sp>
      <p:sp>
        <p:nvSpPr>
          <p:cNvPr id="7176" name="Text Box 8">
            <a:extLst>
              <a:ext uri="{FF2B5EF4-FFF2-40B4-BE49-F238E27FC236}">
                <a16:creationId xmlns:a16="http://schemas.microsoft.com/office/drawing/2014/main" id="{2011AA0C-022D-4694-7599-492B6DE70244}"/>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pic>
        <p:nvPicPr>
          <p:cNvPr id="17" name="Grafik 16">
            <a:extLst>
              <a:ext uri="{FF2B5EF4-FFF2-40B4-BE49-F238E27FC236}">
                <a16:creationId xmlns:a16="http://schemas.microsoft.com/office/drawing/2014/main" id="{912F79CB-D2CF-0CAF-C772-69EC8406E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7121">
            <a:off x="5005931" y="3791023"/>
            <a:ext cx="1409094" cy="984597"/>
          </a:xfrm>
          <a:prstGeom prst="rect">
            <a:avLst/>
          </a:prstGeom>
        </p:spPr>
      </p:pic>
      <p:pic>
        <p:nvPicPr>
          <p:cNvPr id="13" name="Grafik 12">
            <a:extLst>
              <a:ext uri="{FF2B5EF4-FFF2-40B4-BE49-F238E27FC236}">
                <a16:creationId xmlns:a16="http://schemas.microsoft.com/office/drawing/2014/main" id="{0556B5BE-C726-AAA7-E5A0-53079B0F17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444466" y="2229422"/>
            <a:ext cx="905843" cy="856731"/>
          </a:xfrm>
          <a:prstGeom prst="rect">
            <a:avLst/>
          </a:prstGeom>
        </p:spPr>
      </p:pic>
      <p:pic>
        <p:nvPicPr>
          <p:cNvPr id="16" name="Grafik 15">
            <a:extLst>
              <a:ext uri="{FF2B5EF4-FFF2-40B4-BE49-F238E27FC236}">
                <a16:creationId xmlns:a16="http://schemas.microsoft.com/office/drawing/2014/main" id="{645C5136-2DA2-9ECA-6F3B-C13AD37378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26200">
            <a:off x="6207117" y="3677421"/>
            <a:ext cx="1517878" cy="1060609"/>
          </a:xfrm>
          <a:prstGeom prst="rect">
            <a:avLst/>
          </a:prstGeom>
        </p:spPr>
      </p:pic>
      <p:pic>
        <p:nvPicPr>
          <p:cNvPr id="15" name="Grafik 14">
            <a:extLst>
              <a:ext uri="{FF2B5EF4-FFF2-40B4-BE49-F238E27FC236}">
                <a16:creationId xmlns:a16="http://schemas.microsoft.com/office/drawing/2014/main" id="{2C5EFA4D-0112-B49E-6FF3-30AA2E31C4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5812" y="2728486"/>
            <a:ext cx="1517878" cy="1060609"/>
          </a:xfrm>
          <a:prstGeom prst="rect">
            <a:avLst/>
          </a:prstGeom>
        </p:spPr>
      </p:pic>
      <p:grpSp>
        <p:nvGrpSpPr>
          <p:cNvPr id="56" name="Gruppieren 55">
            <a:extLst>
              <a:ext uri="{FF2B5EF4-FFF2-40B4-BE49-F238E27FC236}">
                <a16:creationId xmlns:a16="http://schemas.microsoft.com/office/drawing/2014/main" id="{14C9818D-CACB-385C-FE35-54B25A41A383}"/>
              </a:ext>
            </a:extLst>
          </p:cNvPr>
          <p:cNvGrpSpPr/>
          <p:nvPr/>
        </p:nvGrpSpPr>
        <p:grpSpPr>
          <a:xfrm>
            <a:off x="3054532" y="3876811"/>
            <a:ext cx="1580147" cy="1587861"/>
            <a:chOff x="4089374" y="3946740"/>
            <a:chExt cx="1580147" cy="1587861"/>
          </a:xfrm>
        </p:grpSpPr>
        <p:pic>
          <p:nvPicPr>
            <p:cNvPr id="19" name="Grafik 18">
              <a:extLst>
                <a:ext uri="{FF2B5EF4-FFF2-40B4-BE49-F238E27FC236}">
                  <a16:creationId xmlns:a16="http://schemas.microsoft.com/office/drawing/2014/main" id="{CA49680C-2711-5C43-7B7D-2057D039FF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9374" y="4731019"/>
              <a:ext cx="827392" cy="803582"/>
            </a:xfrm>
            <a:prstGeom prst="rect">
              <a:avLst/>
            </a:prstGeom>
          </p:spPr>
        </p:pic>
        <p:pic>
          <p:nvPicPr>
            <p:cNvPr id="20" name="Grafik 19">
              <a:extLst>
                <a:ext uri="{FF2B5EF4-FFF2-40B4-BE49-F238E27FC236}">
                  <a16:creationId xmlns:a16="http://schemas.microsoft.com/office/drawing/2014/main" id="{F981C59A-F4E3-5770-8FC7-72514AFF8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58070">
              <a:off x="4842129" y="4606121"/>
              <a:ext cx="827392" cy="803582"/>
            </a:xfrm>
            <a:prstGeom prst="rect">
              <a:avLst/>
            </a:prstGeom>
          </p:spPr>
        </p:pic>
        <p:pic>
          <p:nvPicPr>
            <p:cNvPr id="21" name="Grafik 20">
              <a:extLst>
                <a:ext uri="{FF2B5EF4-FFF2-40B4-BE49-F238E27FC236}">
                  <a16:creationId xmlns:a16="http://schemas.microsoft.com/office/drawing/2014/main" id="{DA7BF17E-B519-BD1B-8FC8-4465A9B2E9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935591">
              <a:off x="4348086" y="3946740"/>
              <a:ext cx="827392" cy="803582"/>
            </a:xfrm>
            <a:prstGeom prst="rect">
              <a:avLst/>
            </a:prstGeom>
          </p:spPr>
        </p:pic>
      </p:grpSp>
      <p:pic>
        <p:nvPicPr>
          <p:cNvPr id="23" name="Grafik 22">
            <a:extLst>
              <a:ext uri="{FF2B5EF4-FFF2-40B4-BE49-F238E27FC236}">
                <a16:creationId xmlns:a16="http://schemas.microsoft.com/office/drawing/2014/main" id="{70E38F9C-78A6-87BB-A332-DC24203B92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735" y="4506542"/>
            <a:ext cx="1138379" cy="1036216"/>
          </a:xfrm>
          <a:prstGeom prst="rect">
            <a:avLst/>
          </a:prstGeom>
        </p:spPr>
      </p:pic>
      <p:grpSp>
        <p:nvGrpSpPr>
          <p:cNvPr id="7184" name="Gruppieren 7183">
            <a:extLst>
              <a:ext uri="{FF2B5EF4-FFF2-40B4-BE49-F238E27FC236}">
                <a16:creationId xmlns:a16="http://schemas.microsoft.com/office/drawing/2014/main" id="{094C88E5-5611-4E50-544D-F4C054C08131}"/>
              </a:ext>
            </a:extLst>
          </p:cNvPr>
          <p:cNvGrpSpPr/>
          <p:nvPr/>
        </p:nvGrpSpPr>
        <p:grpSpPr>
          <a:xfrm>
            <a:off x="279405" y="845753"/>
            <a:ext cx="1780673" cy="1459927"/>
            <a:chOff x="303953" y="830705"/>
            <a:chExt cx="1780673" cy="1459927"/>
          </a:xfrm>
        </p:grpSpPr>
        <p:pic>
          <p:nvPicPr>
            <p:cNvPr id="11" name="Grafik 10">
              <a:extLst>
                <a:ext uri="{FF2B5EF4-FFF2-40B4-BE49-F238E27FC236}">
                  <a16:creationId xmlns:a16="http://schemas.microsoft.com/office/drawing/2014/main" id="{41193F81-F98E-964A-220A-E06F761984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953" y="1285913"/>
              <a:ext cx="1660494" cy="1004719"/>
            </a:xfrm>
            <a:prstGeom prst="rect">
              <a:avLst/>
            </a:prstGeom>
          </p:spPr>
        </p:pic>
        <p:sp>
          <p:nvSpPr>
            <p:cNvPr id="27" name="Text Box 93">
              <a:extLst>
                <a:ext uri="{FF2B5EF4-FFF2-40B4-BE49-F238E27FC236}">
                  <a16:creationId xmlns:a16="http://schemas.microsoft.com/office/drawing/2014/main" id="{5C03F473-FE20-D5FB-4007-C06199E1FE9C}"/>
                </a:ext>
              </a:extLst>
            </p:cNvPr>
            <p:cNvSpPr txBox="1">
              <a:spLocks noChangeArrowheads="1"/>
            </p:cNvSpPr>
            <p:nvPr/>
          </p:nvSpPr>
          <p:spPr bwMode="auto">
            <a:xfrm>
              <a:off x="475582" y="830705"/>
              <a:ext cx="1609044"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2400" dirty="0">
                  <a:solidFill>
                    <a:srgbClr val="FFFFFF"/>
                  </a:solidFill>
                  <a:latin typeface="Arial" panose="020B0604020202020204" pitchFamily="34" charset="0"/>
                </a:rPr>
                <a:t>Bakterium</a:t>
              </a:r>
            </a:p>
          </p:txBody>
        </p:sp>
      </p:grpSp>
      <p:pic>
        <p:nvPicPr>
          <p:cNvPr id="9" name="Grafik 8">
            <a:extLst>
              <a:ext uri="{FF2B5EF4-FFF2-40B4-BE49-F238E27FC236}">
                <a16:creationId xmlns:a16="http://schemas.microsoft.com/office/drawing/2014/main" id="{117E33CE-06C9-6563-F131-DE78E302E1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95536" y="2348880"/>
            <a:ext cx="1433205" cy="1492697"/>
          </a:xfrm>
          <a:prstGeom prst="rect">
            <a:avLst/>
          </a:prstGeom>
        </p:spPr>
      </p:pic>
      <p:cxnSp>
        <p:nvCxnSpPr>
          <p:cNvPr id="29" name="Gerade Verbindung mit Pfeil 28">
            <a:extLst>
              <a:ext uri="{FF2B5EF4-FFF2-40B4-BE49-F238E27FC236}">
                <a16:creationId xmlns:a16="http://schemas.microsoft.com/office/drawing/2014/main" id="{B0BB5E31-6706-3A29-58C7-2B6613DBD923}"/>
              </a:ext>
            </a:extLst>
          </p:cNvPr>
          <p:cNvCxnSpPr>
            <a:cxnSpLocks/>
          </p:cNvCxnSpPr>
          <p:nvPr/>
        </p:nvCxnSpPr>
        <p:spPr bwMode="auto">
          <a:xfrm flipV="1">
            <a:off x="1419069" y="2939631"/>
            <a:ext cx="1181065" cy="285754"/>
          </a:xfrm>
          <a:prstGeom prst="straightConnector1">
            <a:avLst/>
          </a:prstGeom>
          <a:solidFill>
            <a:srgbClr val="FFFFFF"/>
          </a:solidFill>
          <a:ln w="9525" cap="flat" cmpd="sng" algn="ctr">
            <a:solidFill>
              <a:srgbClr val="4D269A"/>
            </a:solidFill>
            <a:prstDash val="solid"/>
            <a:round/>
            <a:headEnd type="none" w="med" len="med"/>
            <a:tailEnd type="triangle"/>
          </a:ln>
          <a:effectLst/>
        </p:spPr>
      </p:cxnSp>
      <p:pic>
        <p:nvPicPr>
          <p:cNvPr id="3" name="Grafik 2">
            <a:extLst>
              <a:ext uri="{FF2B5EF4-FFF2-40B4-BE49-F238E27FC236}">
                <a16:creationId xmlns:a16="http://schemas.microsoft.com/office/drawing/2014/main" id="{9E81C1A1-546E-E774-B4C1-351C36F9BF5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3016" y="1512912"/>
            <a:ext cx="1455502" cy="770559"/>
          </a:xfrm>
          <a:prstGeom prst="rect">
            <a:avLst/>
          </a:prstGeom>
        </p:spPr>
      </p:pic>
      <p:cxnSp>
        <p:nvCxnSpPr>
          <p:cNvPr id="45" name="Gerade Verbindung mit Pfeil 44">
            <a:extLst>
              <a:ext uri="{FF2B5EF4-FFF2-40B4-BE49-F238E27FC236}">
                <a16:creationId xmlns:a16="http://schemas.microsoft.com/office/drawing/2014/main" id="{EA23198A-1AE8-8C2F-4202-AD54D5E254CA}"/>
              </a:ext>
            </a:extLst>
          </p:cNvPr>
          <p:cNvCxnSpPr>
            <a:cxnSpLocks/>
          </p:cNvCxnSpPr>
          <p:nvPr/>
        </p:nvCxnSpPr>
        <p:spPr bwMode="auto">
          <a:xfrm flipV="1">
            <a:off x="3419872" y="2190472"/>
            <a:ext cx="1152128" cy="230416"/>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51" name="Gerade Verbindung mit Pfeil 50">
            <a:extLst>
              <a:ext uri="{FF2B5EF4-FFF2-40B4-BE49-F238E27FC236}">
                <a16:creationId xmlns:a16="http://schemas.microsoft.com/office/drawing/2014/main" id="{5980EE04-682C-FB6E-886A-138FB1744242}"/>
              </a:ext>
            </a:extLst>
          </p:cNvPr>
          <p:cNvCxnSpPr/>
          <p:nvPr/>
        </p:nvCxnSpPr>
        <p:spPr bwMode="auto">
          <a:xfrm>
            <a:off x="6148518" y="2348880"/>
            <a:ext cx="192211" cy="334300"/>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cxnSp>
        <p:nvCxnSpPr>
          <p:cNvPr id="55" name="Gerader Verbinder 54">
            <a:extLst>
              <a:ext uri="{FF2B5EF4-FFF2-40B4-BE49-F238E27FC236}">
                <a16:creationId xmlns:a16="http://schemas.microsoft.com/office/drawing/2014/main" id="{79FE752E-141E-05BD-00EA-D74D88AAF1EF}"/>
              </a:ext>
            </a:extLst>
          </p:cNvPr>
          <p:cNvCxnSpPr>
            <a:cxnSpLocks/>
            <a:endCxn id="16" idx="2"/>
          </p:cNvCxnSpPr>
          <p:nvPr/>
        </p:nvCxnSpPr>
        <p:spPr bwMode="auto">
          <a:xfrm>
            <a:off x="7020272" y="4365104"/>
            <a:ext cx="152110" cy="331142"/>
          </a:xfrm>
          <a:prstGeom prst="line">
            <a:avLst/>
          </a:prstGeom>
          <a:solidFill>
            <a:srgbClr val="FFFFFF"/>
          </a:solidFill>
          <a:ln w="9525" cap="flat" cmpd="sng" algn="ctr">
            <a:solidFill>
              <a:srgbClr val="000000"/>
            </a:solidFill>
            <a:prstDash val="solid"/>
            <a:round/>
            <a:headEnd type="none" w="med" len="med"/>
            <a:tailEnd type="none" w="med" len="med"/>
          </a:ln>
          <a:effectLst/>
        </p:spPr>
      </p:cxnSp>
      <p:cxnSp>
        <p:nvCxnSpPr>
          <p:cNvPr id="62" name="Gerader Verbinder 61">
            <a:extLst>
              <a:ext uri="{FF2B5EF4-FFF2-40B4-BE49-F238E27FC236}">
                <a16:creationId xmlns:a16="http://schemas.microsoft.com/office/drawing/2014/main" id="{65EF7CE4-82F5-CC7A-19AF-52A59B17AE99}"/>
              </a:ext>
            </a:extLst>
          </p:cNvPr>
          <p:cNvCxnSpPr>
            <a:cxnSpLocks/>
          </p:cNvCxnSpPr>
          <p:nvPr/>
        </p:nvCxnSpPr>
        <p:spPr bwMode="auto">
          <a:xfrm flipH="1">
            <a:off x="5710478" y="4725144"/>
            <a:ext cx="85658" cy="396065"/>
          </a:xfrm>
          <a:prstGeom prst="line">
            <a:avLst/>
          </a:prstGeom>
          <a:solidFill>
            <a:srgbClr val="FFFFFF"/>
          </a:solidFill>
          <a:ln w="9525" cap="flat" cmpd="sng" algn="ctr">
            <a:solidFill>
              <a:srgbClr val="000000"/>
            </a:solidFill>
            <a:prstDash val="solid"/>
            <a:round/>
            <a:headEnd type="none" w="med" len="med"/>
            <a:tailEnd type="none" w="med" len="med"/>
          </a:ln>
          <a:effectLst/>
        </p:spPr>
      </p:cxnSp>
      <p:cxnSp>
        <p:nvCxnSpPr>
          <p:cNvPr id="7180" name="Gerade Verbindung mit Pfeil 7179">
            <a:extLst>
              <a:ext uri="{FF2B5EF4-FFF2-40B4-BE49-F238E27FC236}">
                <a16:creationId xmlns:a16="http://schemas.microsoft.com/office/drawing/2014/main" id="{ACAF8F69-6515-442F-3804-50A22EB56A02}"/>
              </a:ext>
            </a:extLst>
          </p:cNvPr>
          <p:cNvCxnSpPr/>
          <p:nvPr/>
        </p:nvCxnSpPr>
        <p:spPr bwMode="auto">
          <a:xfrm flipH="1">
            <a:off x="4427984" y="4365104"/>
            <a:ext cx="480124" cy="144016"/>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cxnSp>
        <p:nvCxnSpPr>
          <p:cNvPr id="7181" name="Gerade Verbindung mit Pfeil 7180">
            <a:extLst>
              <a:ext uri="{FF2B5EF4-FFF2-40B4-BE49-F238E27FC236}">
                <a16:creationId xmlns:a16="http://schemas.microsoft.com/office/drawing/2014/main" id="{052537A2-B6F9-4BDC-2C9C-20C5BDD9C74C}"/>
              </a:ext>
            </a:extLst>
          </p:cNvPr>
          <p:cNvCxnSpPr>
            <a:cxnSpLocks/>
          </p:cNvCxnSpPr>
          <p:nvPr/>
        </p:nvCxnSpPr>
        <p:spPr bwMode="auto">
          <a:xfrm flipH="1">
            <a:off x="2269514" y="4855121"/>
            <a:ext cx="562209" cy="13943"/>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26" name="Line 78">
            <a:extLst>
              <a:ext uri="{FF2B5EF4-FFF2-40B4-BE49-F238E27FC236}">
                <a16:creationId xmlns:a16="http://schemas.microsoft.com/office/drawing/2014/main" id="{00B6E85A-49F3-5E0A-5103-6455AE2421F7}"/>
              </a:ext>
            </a:extLst>
          </p:cNvPr>
          <p:cNvSpPr>
            <a:spLocks noChangeShapeType="1"/>
          </p:cNvSpPr>
          <p:nvPr/>
        </p:nvSpPr>
        <p:spPr bwMode="auto">
          <a:xfrm>
            <a:off x="1475656" y="1960057"/>
            <a:ext cx="1072328" cy="460831"/>
          </a:xfrm>
          <a:prstGeom prst="line">
            <a:avLst/>
          </a:prstGeom>
          <a:noFill/>
          <a:ln w="12700">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2" name="Text Box 93">
            <a:extLst>
              <a:ext uri="{FF2B5EF4-FFF2-40B4-BE49-F238E27FC236}">
                <a16:creationId xmlns:a16="http://schemas.microsoft.com/office/drawing/2014/main" id="{D70D16E9-6F20-FCD1-D36C-9A15440614FE}"/>
              </a:ext>
            </a:extLst>
          </p:cNvPr>
          <p:cNvSpPr txBox="1">
            <a:spLocks noChangeArrowheads="1"/>
          </p:cNvSpPr>
          <p:nvPr/>
        </p:nvSpPr>
        <p:spPr bwMode="auto">
          <a:xfrm>
            <a:off x="1935492" y="1579619"/>
            <a:ext cx="2060443"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2400" dirty="0">
                <a:solidFill>
                  <a:srgbClr val="FFFFFF"/>
                </a:solidFill>
                <a:latin typeface="Arial" panose="020B0604020202020204" pitchFamily="34" charset="0"/>
              </a:rPr>
              <a:t>Bakterium</a:t>
            </a:r>
          </a:p>
        </p:txBody>
      </p:sp>
      <p:sp>
        <p:nvSpPr>
          <p:cNvPr id="4" name="Text Box 93">
            <a:extLst>
              <a:ext uri="{FF2B5EF4-FFF2-40B4-BE49-F238E27FC236}">
                <a16:creationId xmlns:a16="http://schemas.microsoft.com/office/drawing/2014/main" id="{0AE54CB1-49BF-B089-2826-3DA88DC42238}"/>
              </a:ext>
            </a:extLst>
          </p:cNvPr>
          <p:cNvSpPr txBox="1">
            <a:spLocks noChangeArrowheads="1"/>
          </p:cNvSpPr>
          <p:nvPr/>
        </p:nvSpPr>
        <p:spPr bwMode="auto">
          <a:xfrm>
            <a:off x="4302401" y="765876"/>
            <a:ext cx="2662350" cy="70788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4000" dirty="0">
                <a:solidFill>
                  <a:srgbClr val="FFFFFF"/>
                </a:solidFill>
                <a:latin typeface="Arial" panose="020B0604020202020204" pitchFamily="34" charset="0"/>
              </a:rPr>
              <a:t>Bakterium</a:t>
            </a:r>
          </a:p>
        </p:txBody>
      </p:sp>
      <p:sp>
        <p:nvSpPr>
          <p:cNvPr id="5" name="Text Box 93">
            <a:extLst>
              <a:ext uri="{FF2B5EF4-FFF2-40B4-BE49-F238E27FC236}">
                <a16:creationId xmlns:a16="http://schemas.microsoft.com/office/drawing/2014/main" id="{B83C95D6-6EBB-741D-5883-8BA69ED159CD}"/>
              </a:ext>
            </a:extLst>
          </p:cNvPr>
          <p:cNvSpPr txBox="1">
            <a:spLocks noChangeArrowheads="1"/>
          </p:cNvSpPr>
          <p:nvPr/>
        </p:nvSpPr>
        <p:spPr bwMode="auto">
          <a:xfrm>
            <a:off x="6372225" y="1682217"/>
            <a:ext cx="2560906"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4800" dirty="0">
                <a:solidFill>
                  <a:srgbClr val="FFFFFF"/>
                </a:solidFill>
                <a:latin typeface="Arial" panose="020B0604020202020204" pitchFamily="34" charset="0"/>
              </a:rPr>
              <a:t>Bakterie</a:t>
            </a:r>
          </a:p>
        </p:txBody>
      </p:sp>
      <p:sp>
        <p:nvSpPr>
          <p:cNvPr id="6" name="Text Box 93">
            <a:extLst>
              <a:ext uri="{FF2B5EF4-FFF2-40B4-BE49-F238E27FC236}">
                <a16:creationId xmlns:a16="http://schemas.microsoft.com/office/drawing/2014/main" id="{19FB8AD4-C550-5C96-442B-8D49760CC685}"/>
              </a:ext>
            </a:extLst>
          </p:cNvPr>
          <p:cNvSpPr txBox="1">
            <a:spLocks noChangeArrowheads="1"/>
          </p:cNvSpPr>
          <p:nvPr/>
        </p:nvSpPr>
        <p:spPr bwMode="auto">
          <a:xfrm>
            <a:off x="3468228" y="2503934"/>
            <a:ext cx="2560906"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4800" dirty="0">
                <a:solidFill>
                  <a:srgbClr val="FFFFFF"/>
                </a:solidFill>
                <a:latin typeface="Arial" panose="020B0604020202020204" pitchFamily="34" charset="0"/>
              </a:rPr>
              <a:t>Bakterie</a:t>
            </a:r>
          </a:p>
        </p:txBody>
      </p:sp>
      <p:sp>
        <p:nvSpPr>
          <p:cNvPr id="7" name="Text Box 93">
            <a:extLst>
              <a:ext uri="{FF2B5EF4-FFF2-40B4-BE49-F238E27FC236}">
                <a16:creationId xmlns:a16="http://schemas.microsoft.com/office/drawing/2014/main" id="{9DCB18CA-A0BE-FAC8-2F36-7D3EF62C00FA}"/>
              </a:ext>
            </a:extLst>
          </p:cNvPr>
          <p:cNvSpPr txBox="1">
            <a:spLocks noChangeArrowheads="1"/>
          </p:cNvSpPr>
          <p:nvPr/>
        </p:nvSpPr>
        <p:spPr bwMode="auto">
          <a:xfrm>
            <a:off x="1726958" y="3218902"/>
            <a:ext cx="1609044"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2400" dirty="0">
                <a:solidFill>
                  <a:srgbClr val="FFFFFF"/>
                </a:solidFill>
                <a:latin typeface="Arial" panose="020B0604020202020204" pitchFamily="34" charset="0"/>
              </a:rPr>
              <a:t>Bakterium</a:t>
            </a:r>
          </a:p>
        </p:txBody>
      </p:sp>
      <p:sp>
        <p:nvSpPr>
          <p:cNvPr id="8" name="Text Box 93">
            <a:extLst>
              <a:ext uri="{FF2B5EF4-FFF2-40B4-BE49-F238E27FC236}">
                <a16:creationId xmlns:a16="http://schemas.microsoft.com/office/drawing/2014/main" id="{F76F09D4-6E79-E187-2F13-4134782E9330}"/>
              </a:ext>
            </a:extLst>
          </p:cNvPr>
          <p:cNvSpPr txBox="1">
            <a:spLocks noChangeArrowheads="1"/>
          </p:cNvSpPr>
          <p:nvPr/>
        </p:nvSpPr>
        <p:spPr bwMode="auto">
          <a:xfrm>
            <a:off x="4760076" y="5133917"/>
            <a:ext cx="1609044"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2400" dirty="0">
                <a:solidFill>
                  <a:srgbClr val="FFFFFF"/>
                </a:solidFill>
                <a:latin typeface="Arial" panose="020B0604020202020204" pitchFamily="34" charset="0"/>
              </a:rPr>
              <a:t>Bakterium</a:t>
            </a:r>
          </a:p>
        </p:txBody>
      </p:sp>
      <p:sp>
        <p:nvSpPr>
          <p:cNvPr id="10" name="Text Box 93">
            <a:extLst>
              <a:ext uri="{FF2B5EF4-FFF2-40B4-BE49-F238E27FC236}">
                <a16:creationId xmlns:a16="http://schemas.microsoft.com/office/drawing/2014/main" id="{39F50422-B047-79C3-4B59-488019855DE0}"/>
              </a:ext>
            </a:extLst>
          </p:cNvPr>
          <p:cNvSpPr txBox="1">
            <a:spLocks noChangeArrowheads="1"/>
          </p:cNvSpPr>
          <p:nvPr/>
        </p:nvSpPr>
        <p:spPr bwMode="auto">
          <a:xfrm>
            <a:off x="6750995" y="4690781"/>
            <a:ext cx="2213032" cy="92333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5400" dirty="0">
                <a:solidFill>
                  <a:srgbClr val="FFFFFF"/>
                </a:solidFill>
                <a:latin typeface="Arial" panose="020B0604020202020204" pitchFamily="34" charset="0"/>
              </a:rPr>
              <a:t>Bak.</a:t>
            </a:r>
          </a:p>
        </p:txBody>
      </p:sp>
      <p:sp>
        <p:nvSpPr>
          <p:cNvPr id="14" name="Text Box 93">
            <a:extLst>
              <a:ext uri="{FF2B5EF4-FFF2-40B4-BE49-F238E27FC236}">
                <a16:creationId xmlns:a16="http://schemas.microsoft.com/office/drawing/2014/main" id="{889BBF0D-7F43-F275-157E-D78089B81219}"/>
              </a:ext>
            </a:extLst>
          </p:cNvPr>
          <p:cNvSpPr txBox="1">
            <a:spLocks noChangeArrowheads="1"/>
          </p:cNvSpPr>
          <p:nvPr/>
        </p:nvSpPr>
        <p:spPr bwMode="auto">
          <a:xfrm>
            <a:off x="2531480" y="5464672"/>
            <a:ext cx="2114429"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4800" dirty="0">
              <a:solidFill>
                <a:srgbClr val="FFFFFF"/>
              </a:solidFill>
              <a:latin typeface="Arial" panose="020B0604020202020204" pitchFamily="34" charset="0"/>
            </a:endParaRPr>
          </a:p>
        </p:txBody>
      </p:sp>
      <p:sp>
        <p:nvSpPr>
          <p:cNvPr id="18" name="Text Box 93">
            <a:extLst>
              <a:ext uri="{FF2B5EF4-FFF2-40B4-BE49-F238E27FC236}">
                <a16:creationId xmlns:a16="http://schemas.microsoft.com/office/drawing/2014/main" id="{A52EE569-17B3-340B-6E70-DC63DB5CB9F1}"/>
              </a:ext>
            </a:extLst>
          </p:cNvPr>
          <p:cNvSpPr txBox="1">
            <a:spLocks noChangeArrowheads="1"/>
          </p:cNvSpPr>
          <p:nvPr/>
        </p:nvSpPr>
        <p:spPr bwMode="auto">
          <a:xfrm>
            <a:off x="188831" y="5557039"/>
            <a:ext cx="2114429"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4800" dirty="0">
              <a:solidFill>
                <a:srgbClr val="FFFFFF"/>
              </a:solidFill>
              <a:latin typeface="Arial" panose="020B0604020202020204" pitchFamily="34" charset="0"/>
            </a:endParaRPr>
          </a:p>
        </p:txBody>
      </p:sp>
      <p:sp>
        <p:nvSpPr>
          <p:cNvPr id="22" name="Text Box 93">
            <a:extLst>
              <a:ext uri="{FF2B5EF4-FFF2-40B4-BE49-F238E27FC236}">
                <a16:creationId xmlns:a16="http://schemas.microsoft.com/office/drawing/2014/main" id="{15714265-22F2-A5F2-91C7-3D84036AD4A9}"/>
              </a:ext>
            </a:extLst>
          </p:cNvPr>
          <p:cNvSpPr txBox="1">
            <a:spLocks noChangeArrowheads="1"/>
          </p:cNvSpPr>
          <p:nvPr/>
        </p:nvSpPr>
        <p:spPr bwMode="auto">
          <a:xfrm>
            <a:off x="242255" y="3862722"/>
            <a:ext cx="2060443"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2400" dirty="0">
                <a:solidFill>
                  <a:srgbClr val="FFFFFF"/>
                </a:solidFill>
                <a:latin typeface="Arial" panose="020B0604020202020204" pitchFamily="34" charset="0"/>
              </a:rPr>
              <a:t>Bakterium</a:t>
            </a:r>
          </a:p>
        </p:txBody>
      </p:sp>
    </p:spTree>
    <p:extLst>
      <p:ext uri="{BB962C8B-B14F-4D97-AF65-F5344CB8AC3E}">
        <p14:creationId xmlns:p14="http://schemas.microsoft.com/office/powerpoint/2010/main" val="1023424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8E4D0952-AE06-41A2-006C-85DD89DE52E4}"/>
              </a:ext>
            </a:extLst>
          </p:cNvPr>
          <p:cNvSpPr>
            <a:spLocks noGrp="1" noChangeArrowheads="1"/>
          </p:cNvSpPr>
          <p:nvPr>
            <p:ph type="title" idx="4294967295"/>
          </p:nvPr>
        </p:nvSpPr>
        <p:spPr/>
        <p:txBody>
          <a:bodyPr/>
          <a:lstStyle/>
          <a:p>
            <a:pPr eaLnBrk="1" hangingPunct="1"/>
            <a:r>
              <a:rPr lang="de-DE" altLang="de-DE"/>
              <a:t>Tafelbildinfo</a:t>
            </a:r>
          </a:p>
        </p:txBody>
      </p:sp>
      <p:sp>
        <p:nvSpPr>
          <p:cNvPr id="9219" name="Rectangle 5">
            <a:extLst>
              <a:ext uri="{FF2B5EF4-FFF2-40B4-BE49-F238E27FC236}">
                <a16:creationId xmlns:a16="http://schemas.microsoft.com/office/drawing/2014/main" id="{E916A3D0-F2EF-C6CE-7193-9DFF4058BF28}"/>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9220" name="Rectangle 6">
            <a:extLst>
              <a:ext uri="{FF2B5EF4-FFF2-40B4-BE49-F238E27FC236}">
                <a16:creationId xmlns:a16="http://schemas.microsoft.com/office/drawing/2014/main" id="{0C4FAD80-1FE2-36D1-3133-AD0CC287AED7}"/>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Sabrina Mašek, Mödling</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9221" name="AutoShape 5">
            <a:hlinkClick r:id="" action="ppaction://hlinkshowjump?jump=lastslideviewed" highlightClick="1"/>
            <a:extLst>
              <a:ext uri="{FF2B5EF4-FFF2-40B4-BE49-F238E27FC236}">
                <a16:creationId xmlns:a16="http://schemas.microsoft.com/office/drawing/2014/main" id="{9EA60170-78E8-2E58-C353-DA9167FF23F8}"/>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22" name="Rectangle 6">
            <a:extLst>
              <a:ext uri="{FF2B5EF4-FFF2-40B4-BE49-F238E27FC236}">
                <a16:creationId xmlns:a16="http://schemas.microsoft.com/office/drawing/2014/main" id="{6E3EF7E0-3ACB-F428-6EE0-38CC6D4CD080}"/>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dirty="0"/>
              <a:t> </a:t>
            </a:r>
            <a:endParaRPr lang="de-DE" altLang="de-DE" sz="1100" b="1" dirty="0"/>
          </a:p>
          <a:p>
            <a:pPr eaLnBrk="1" hangingPunct="1">
              <a:spcBef>
                <a:spcPct val="0"/>
              </a:spcBef>
              <a:buClrTx/>
              <a:buFontTx/>
              <a:buNone/>
            </a:pPr>
            <a:r>
              <a:rPr lang="de-DE" altLang="de-DE" sz="1200" b="1" dirty="0">
                <a:latin typeface="Arial" panose="020B0604020202020204" pitchFamily="34" charset="0"/>
              </a:rPr>
              <a:t>Hinweise zum Einsatz</a:t>
            </a:r>
          </a:p>
          <a:p>
            <a:pPr eaLnBrk="1" hangingPunct="1">
              <a:lnSpc>
                <a:spcPct val="80000"/>
              </a:lnSpc>
              <a:buClr>
                <a:schemeClr val="tx1"/>
              </a:buClr>
              <a:buFontTx/>
              <a:buChar char="•"/>
            </a:pPr>
            <a:r>
              <a:rPr lang="de-DE" altLang="de-DE" sz="1200" dirty="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dirty="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dirty="0">
                <a:latin typeface="Arial" panose="020B0604020202020204" pitchFamily="34" charset="0"/>
              </a:rPr>
              <a:t> Die letzte Folie „Zum Ausfüllen“ gibt nur ein Gerüst vor, das Sie ausfüllen können: entweder auf eine OHP-Folie kopiert oder mit Hilfe des Whiteboards und der Stiftfunktion in PowerPoint. </a:t>
            </a:r>
            <a:br>
              <a:rPr lang="de-DE" altLang="de-DE" sz="1200" dirty="0">
                <a:latin typeface="Arial" panose="020B0604020202020204" pitchFamily="34" charset="0"/>
              </a:rPr>
            </a:br>
            <a:r>
              <a:rPr lang="de-DE" altLang="de-DE" sz="1200" dirty="0">
                <a:latin typeface="Arial" panose="020B0604020202020204" pitchFamily="34" charset="0"/>
              </a:rPr>
              <a:t>Oder Sie drucken die Folie aus und lassen sie von den Schülerinnen und Schülern beschriften.</a:t>
            </a:r>
          </a:p>
          <a:p>
            <a:pPr eaLnBrk="1" hangingPunct="1">
              <a:lnSpc>
                <a:spcPct val="80000"/>
              </a:lnSpc>
              <a:buClr>
                <a:schemeClr val="tx1"/>
              </a:buClr>
            </a:pPr>
            <a:endParaRPr lang="de-DE" altLang="de-DE" sz="1200" dirty="0">
              <a:latin typeface="Arial" panose="020B0604020202020204" pitchFamily="34" charset="0"/>
            </a:endParaRPr>
          </a:p>
          <a:p>
            <a:pPr eaLnBrk="1" hangingPunct="1">
              <a:lnSpc>
                <a:spcPct val="80000"/>
              </a:lnSpc>
              <a:buFontTx/>
              <a:buNone/>
            </a:pPr>
            <a:endParaRPr lang="de-DE" altLang="de-DE" sz="1200" dirty="0">
              <a:latin typeface="Arial" panose="020B0604020202020204" pitchFamily="34" charset="0"/>
            </a:endParaRPr>
          </a:p>
          <a:p>
            <a:pPr eaLnBrk="1" hangingPunct="1">
              <a:lnSpc>
                <a:spcPct val="80000"/>
              </a:lnSpc>
              <a:buFontTx/>
              <a:buNone/>
            </a:pPr>
            <a:endParaRPr lang="de-DE" altLang="de-DE" sz="1200" dirty="0">
              <a:latin typeface="Arial" panose="020B0604020202020204" pitchFamily="34" charset="0"/>
            </a:endParaRPr>
          </a:p>
          <a:p>
            <a:pPr eaLnBrk="1" hangingPunct="1">
              <a:lnSpc>
                <a:spcPct val="80000"/>
              </a:lnSpc>
              <a:buFontTx/>
              <a:buNone/>
            </a:pPr>
            <a:endParaRPr lang="de-DE" altLang="de-DE" sz="1200" dirty="0">
              <a:latin typeface="Arial" panose="020B0604020202020204" pitchFamily="34" charset="0"/>
            </a:endParaRPr>
          </a:p>
          <a:p>
            <a:pPr eaLnBrk="1" hangingPunct="1">
              <a:lnSpc>
                <a:spcPct val="80000"/>
              </a:lnSpc>
              <a:buFontTx/>
              <a:buNone/>
            </a:pPr>
            <a:r>
              <a:rPr lang="de-DE" altLang="de-DE" sz="1200" dirty="0">
                <a:latin typeface="Arial" panose="020B0604020202020204" pitchFamily="34" charset="0"/>
              </a:rPr>
              <a:t>Wir wünschen Ihnen einen erfolgreichen Unterricht!</a:t>
            </a: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p:txBody>
      </p:sp>
      <p:pic>
        <p:nvPicPr>
          <p:cNvPr id="9223" name="Picture 2">
            <a:extLst>
              <a:ext uri="{FF2B5EF4-FFF2-40B4-BE49-F238E27FC236}">
                <a16:creationId xmlns:a16="http://schemas.microsoft.com/office/drawing/2014/main" id="{FD1749A4-88FB-EE91-F18C-815E71E0D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369</Words>
  <Application>Microsoft Office PowerPoint</Application>
  <PresentationFormat>Bildschirmpräsentation (4:3)</PresentationFormat>
  <Paragraphs>62</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Insulinherstellung durch Bakterien  und ihre Plasmide</vt:lpstr>
      <vt:lpstr>Insulinherstellung durch Bakterien-Plasmide</vt:lpstr>
      <vt:lpstr>Insulinherstellung durch Bakterien-Plasmide</vt:lpstr>
      <vt:lpstr>Insulinherstellung durch Bakterien-Plasmide</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Embryo-Transfer in der Rinderzucht</dc:title>
  <dc:creator>Sabrina</dc:creator>
  <cp:lastModifiedBy>Sabrina Masek</cp:lastModifiedBy>
  <cp:revision>311</cp:revision>
  <dcterms:created xsi:type="dcterms:W3CDTF">2008-04-29T08:40:23Z</dcterms:created>
  <dcterms:modified xsi:type="dcterms:W3CDTF">2026-02-27T07:50:01Z</dcterms:modified>
</cp:coreProperties>
</file>