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26.11.2023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Wiener Kongress (1814/15)</a:t>
            </a:r>
          </a:p>
        </p:txBody>
      </p:sp>
      <p:sp>
        <p:nvSpPr>
          <p:cNvPr id="3" name="Text Box 10">
            <a:extLst>
              <a:ext uri="{FF2B5EF4-FFF2-40B4-BE49-F238E27FC236}">
                <a16:creationId xmlns:a16="http://schemas.microsoft.com/office/drawing/2014/main" id="{618D2E1B-EB2A-9591-AFBF-468BCBFA9C58}"/>
              </a:ext>
            </a:extLst>
          </p:cNvPr>
          <p:cNvSpPr txBox="1">
            <a:spLocks noChangeArrowheads="1"/>
          </p:cNvSpPr>
          <p:nvPr/>
        </p:nvSpPr>
        <p:spPr bwMode="auto">
          <a:xfrm>
            <a:off x="682774" y="1274385"/>
            <a:ext cx="12969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Ziel:</a:t>
            </a:r>
          </a:p>
        </p:txBody>
      </p:sp>
      <p:sp>
        <p:nvSpPr>
          <p:cNvPr id="4" name="Text Box 10">
            <a:extLst>
              <a:ext uri="{FF2B5EF4-FFF2-40B4-BE49-F238E27FC236}">
                <a16:creationId xmlns:a16="http://schemas.microsoft.com/office/drawing/2014/main" id="{7E12F827-6EC8-63C3-A4E5-E65AA20EAE3E}"/>
              </a:ext>
            </a:extLst>
          </p:cNvPr>
          <p:cNvSpPr txBox="1">
            <a:spLocks noChangeArrowheads="1"/>
          </p:cNvSpPr>
          <p:nvPr/>
        </p:nvSpPr>
        <p:spPr bwMode="auto">
          <a:xfrm>
            <a:off x="1763861" y="1274385"/>
            <a:ext cx="69119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Wiederherstellung der „alten Ordnung“</a:t>
            </a:r>
          </a:p>
        </p:txBody>
      </p:sp>
      <p:sp>
        <p:nvSpPr>
          <p:cNvPr id="5" name="Text Box 10">
            <a:extLst>
              <a:ext uri="{FF2B5EF4-FFF2-40B4-BE49-F238E27FC236}">
                <a16:creationId xmlns:a16="http://schemas.microsoft.com/office/drawing/2014/main" id="{6A209776-14F3-DC99-2724-CC0812FEE1DC}"/>
              </a:ext>
            </a:extLst>
          </p:cNvPr>
          <p:cNvSpPr txBox="1">
            <a:spLocks noChangeArrowheads="1"/>
          </p:cNvSpPr>
          <p:nvPr/>
        </p:nvSpPr>
        <p:spPr bwMode="auto">
          <a:xfrm>
            <a:off x="2627784" y="1757778"/>
            <a:ext cx="3887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FF0000"/>
                </a:solidFill>
                <a:latin typeface="Calibri" panose="020F0502020204030204" pitchFamily="34" charset="0"/>
              </a:rPr>
              <a:t>Heilige Allianz</a:t>
            </a:r>
          </a:p>
        </p:txBody>
      </p:sp>
      <p:sp>
        <p:nvSpPr>
          <p:cNvPr id="6" name="Text Box 10">
            <a:extLst>
              <a:ext uri="{FF2B5EF4-FFF2-40B4-BE49-F238E27FC236}">
                <a16:creationId xmlns:a16="http://schemas.microsoft.com/office/drawing/2014/main" id="{155631F4-7870-CFAE-337E-81F2C10E606A}"/>
              </a:ext>
            </a:extLst>
          </p:cNvPr>
          <p:cNvSpPr txBox="1">
            <a:spLocks noChangeArrowheads="1"/>
          </p:cNvSpPr>
          <p:nvPr/>
        </p:nvSpPr>
        <p:spPr bwMode="auto">
          <a:xfrm>
            <a:off x="2554758" y="3357184"/>
            <a:ext cx="3887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Österreich</a:t>
            </a:r>
          </a:p>
        </p:txBody>
      </p:sp>
      <p:sp>
        <p:nvSpPr>
          <p:cNvPr id="7" name="Pfeil nach links und rechts 12">
            <a:extLst>
              <a:ext uri="{FF2B5EF4-FFF2-40B4-BE49-F238E27FC236}">
                <a16:creationId xmlns:a16="http://schemas.microsoft.com/office/drawing/2014/main" id="{C52B245C-6A5C-23EE-705F-3EACCBFB8D78}"/>
              </a:ext>
            </a:extLst>
          </p:cNvPr>
          <p:cNvSpPr/>
          <p:nvPr/>
        </p:nvSpPr>
        <p:spPr bwMode="auto">
          <a:xfrm rot="3131529">
            <a:off x="3025521" y="3085361"/>
            <a:ext cx="776287" cy="504825"/>
          </a:xfrm>
          <a:prstGeom prst="leftRightArrow">
            <a:avLst>
              <a:gd name="adj1" fmla="val 39005"/>
              <a:gd name="adj2" fmla="val 33508"/>
            </a:avLst>
          </a:prstGeom>
          <a:solidFill>
            <a:schemeClr val="accent6">
              <a:lumMod val="40000"/>
              <a:lumOff val="60000"/>
            </a:schemeClr>
          </a:solidFill>
          <a:ln>
            <a:noFill/>
          </a:ln>
          <a:effectLst/>
        </p:spPr>
        <p:txBody>
          <a:bodyPr anchor="ctr"/>
          <a:lstStyle/>
          <a:p>
            <a:pPr>
              <a:defRPr/>
            </a:pPr>
            <a:endParaRPr lang="de-AT">
              <a:ln>
                <a:solidFill>
                  <a:schemeClr val="tx1"/>
                </a:solidFill>
              </a:ln>
            </a:endParaRPr>
          </a:p>
        </p:txBody>
      </p:sp>
      <p:sp>
        <p:nvSpPr>
          <p:cNvPr id="8" name="Text Box 10">
            <a:extLst>
              <a:ext uri="{FF2B5EF4-FFF2-40B4-BE49-F238E27FC236}">
                <a16:creationId xmlns:a16="http://schemas.microsoft.com/office/drawing/2014/main" id="{3FA8AB73-6CAA-0812-3975-52A925B4E3EE}"/>
              </a:ext>
            </a:extLst>
          </p:cNvPr>
          <p:cNvSpPr txBox="1">
            <a:spLocks noChangeArrowheads="1"/>
          </p:cNvSpPr>
          <p:nvPr/>
        </p:nvSpPr>
        <p:spPr bwMode="auto">
          <a:xfrm>
            <a:off x="1129184" y="2478503"/>
            <a:ext cx="3887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Preußen</a:t>
            </a:r>
          </a:p>
        </p:txBody>
      </p:sp>
      <p:sp>
        <p:nvSpPr>
          <p:cNvPr id="9" name="Pfeil nach links und rechts 14">
            <a:extLst>
              <a:ext uri="{FF2B5EF4-FFF2-40B4-BE49-F238E27FC236}">
                <a16:creationId xmlns:a16="http://schemas.microsoft.com/office/drawing/2014/main" id="{2102E6C9-EB04-67D8-4E6D-E504DEB09DC3}"/>
              </a:ext>
            </a:extLst>
          </p:cNvPr>
          <p:cNvSpPr/>
          <p:nvPr/>
        </p:nvSpPr>
        <p:spPr bwMode="auto">
          <a:xfrm>
            <a:off x="4110509" y="2478503"/>
            <a:ext cx="776287" cy="503238"/>
          </a:xfrm>
          <a:prstGeom prst="leftRightArrow">
            <a:avLst>
              <a:gd name="adj1" fmla="val 39005"/>
              <a:gd name="adj2" fmla="val 33508"/>
            </a:avLst>
          </a:prstGeom>
          <a:solidFill>
            <a:schemeClr val="accent6">
              <a:lumMod val="40000"/>
              <a:lumOff val="60000"/>
            </a:schemeClr>
          </a:solidFill>
          <a:ln>
            <a:noFill/>
          </a:ln>
          <a:effectLst/>
        </p:spPr>
        <p:txBody>
          <a:bodyPr anchor="ctr"/>
          <a:lstStyle/>
          <a:p>
            <a:pPr>
              <a:defRPr/>
            </a:pPr>
            <a:endParaRPr lang="de-AT">
              <a:ln>
                <a:solidFill>
                  <a:schemeClr val="tx1"/>
                </a:solidFill>
              </a:ln>
            </a:endParaRPr>
          </a:p>
        </p:txBody>
      </p:sp>
      <p:sp>
        <p:nvSpPr>
          <p:cNvPr id="10" name="Pfeil nach links und rechts 15">
            <a:extLst>
              <a:ext uri="{FF2B5EF4-FFF2-40B4-BE49-F238E27FC236}">
                <a16:creationId xmlns:a16="http://schemas.microsoft.com/office/drawing/2014/main" id="{B2C848D1-DFB6-9F89-6493-E0B83965EA1C}"/>
              </a:ext>
            </a:extLst>
          </p:cNvPr>
          <p:cNvSpPr/>
          <p:nvPr/>
        </p:nvSpPr>
        <p:spPr bwMode="auto">
          <a:xfrm rot="7578534">
            <a:off x="5264942" y="3084511"/>
            <a:ext cx="776288" cy="504825"/>
          </a:xfrm>
          <a:prstGeom prst="leftRightArrow">
            <a:avLst>
              <a:gd name="adj1" fmla="val 39005"/>
              <a:gd name="adj2" fmla="val 33508"/>
            </a:avLst>
          </a:prstGeom>
          <a:solidFill>
            <a:schemeClr val="accent6">
              <a:lumMod val="40000"/>
              <a:lumOff val="60000"/>
            </a:schemeClr>
          </a:solidFill>
          <a:ln>
            <a:noFill/>
          </a:ln>
          <a:effectLst/>
        </p:spPr>
        <p:txBody>
          <a:bodyPr anchor="ctr"/>
          <a:lstStyle/>
          <a:p>
            <a:pPr>
              <a:defRPr/>
            </a:pPr>
            <a:endParaRPr lang="de-AT">
              <a:ln>
                <a:solidFill>
                  <a:schemeClr val="tx1"/>
                </a:solidFill>
              </a:ln>
            </a:endParaRPr>
          </a:p>
        </p:txBody>
      </p:sp>
      <p:sp>
        <p:nvSpPr>
          <p:cNvPr id="11" name="Text Box 10">
            <a:extLst>
              <a:ext uri="{FF2B5EF4-FFF2-40B4-BE49-F238E27FC236}">
                <a16:creationId xmlns:a16="http://schemas.microsoft.com/office/drawing/2014/main" id="{189F8702-C9DC-CE43-3951-1DA99E90F34D}"/>
              </a:ext>
            </a:extLst>
          </p:cNvPr>
          <p:cNvSpPr txBox="1">
            <a:spLocks noChangeArrowheads="1"/>
          </p:cNvSpPr>
          <p:nvPr/>
        </p:nvSpPr>
        <p:spPr bwMode="auto">
          <a:xfrm>
            <a:off x="4931246" y="2478503"/>
            <a:ext cx="23764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a:solidFill>
                  <a:srgbClr val="333333"/>
                </a:solidFill>
                <a:latin typeface="Calibri" panose="020F0502020204030204" pitchFamily="34" charset="0"/>
              </a:rPr>
              <a:t>Russland</a:t>
            </a:r>
          </a:p>
        </p:txBody>
      </p:sp>
      <p:sp>
        <p:nvSpPr>
          <p:cNvPr id="12" name="Text Box 10">
            <a:extLst>
              <a:ext uri="{FF2B5EF4-FFF2-40B4-BE49-F238E27FC236}">
                <a16:creationId xmlns:a16="http://schemas.microsoft.com/office/drawing/2014/main" id="{BECBD1AA-987E-8944-88F0-91C3CBEB2DDF}"/>
              </a:ext>
            </a:extLst>
          </p:cNvPr>
          <p:cNvSpPr txBox="1">
            <a:spLocks noChangeArrowheads="1"/>
          </p:cNvSpPr>
          <p:nvPr/>
        </p:nvSpPr>
        <p:spPr bwMode="auto">
          <a:xfrm>
            <a:off x="1042663" y="3995135"/>
            <a:ext cx="6911975"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Vormärz (1815-1848)</a:t>
            </a:r>
          </a:p>
        </p:txBody>
      </p:sp>
      <p:sp>
        <p:nvSpPr>
          <p:cNvPr id="13" name="Text Box 10">
            <a:extLst>
              <a:ext uri="{FF2B5EF4-FFF2-40B4-BE49-F238E27FC236}">
                <a16:creationId xmlns:a16="http://schemas.microsoft.com/office/drawing/2014/main" id="{81B78889-C480-36B6-DB48-9880FB99E14D}"/>
              </a:ext>
            </a:extLst>
          </p:cNvPr>
          <p:cNvSpPr txBox="1">
            <a:spLocks noChangeArrowheads="1"/>
          </p:cNvSpPr>
          <p:nvPr/>
        </p:nvSpPr>
        <p:spPr bwMode="auto">
          <a:xfrm>
            <a:off x="467544" y="4565523"/>
            <a:ext cx="5116019"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Unterdrückung der Bevölkerung durch Geheimpolizei, Spitzel und Zensur</a:t>
            </a:r>
          </a:p>
        </p:txBody>
      </p:sp>
      <p:sp>
        <p:nvSpPr>
          <p:cNvPr id="14" name="Text Box 10">
            <a:extLst>
              <a:ext uri="{FF2B5EF4-FFF2-40B4-BE49-F238E27FC236}">
                <a16:creationId xmlns:a16="http://schemas.microsoft.com/office/drawing/2014/main" id="{389F06D0-9DC4-BE4F-7391-FC87DEF96038}"/>
              </a:ext>
            </a:extLst>
          </p:cNvPr>
          <p:cNvSpPr txBox="1">
            <a:spLocks noChangeArrowheads="1"/>
          </p:cNvSpPr>
          <p:nvPr/>
        </p:nvSpPr>
        <p:spPr bwMode="auto">
          <a:xfrm>
            <a:off x="5583563" y="4550133"/>
            <a:ext cx="344834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Rückzug ins Privatleben (Biedermeierkultur)</a:t>
            </a:r>
          </a:p>
        </p:txBody>
      </p:sp>
      <p:sp>
        <p:nvSpPr>
          <p:cNvPr id="15" name="Pfeil nach unten 20">
            <a:extLst>
              <a:ext uri="{FF2B5EF4-FFF2-40B4-BE49-F238E27FC236}">
                <a16:creationId xmlns:a16="http://schemas.microsoft.com/office/drawing/2014/main" id="{52DFF619-BC21-136B-628E-D45CFB6D8BD5}"/>
              </a:ext>
            </a:extLst>
          </p:cNvPr>
          <p:cNvSpPr>
            <a:spLocks noChangeArrowheads="1"/>
          </p:cNvSpPr>
          <p:nvPr/>
        </p:nvSpPr>
        <p:spPr bwMode="auto">
          <a:xfrm rot="16200000">
            <a:off x="5859635" y="4684066"/>
            <a:ext cx="288925" cy="858983"/>
          </a:xfrm>
          <a:prstGeom prst="downArrow">
            <a:avLst>
              <a:gd name="adj1" fmla="val 50000"/>
              <a:gd name="adj2" fmla="val 49855"/>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6" name="Pfeil nach unten 21">
            <a:extLst>
              <a:ext uri="{FF2B5EF4-FFF2-40B4-BE49-F238E27FC236}">
                <a16:creationId xmlns:a16="http://schemas.microsoft.com/office/drawing/2014/main" id="{7CF23FDE-AA40-856B-AAB2-1A454378F40F}"/>
              </a:ext>
            </a:extLst>
          </p:cNvPr>
          <p:cNvSpPr>
            <a:spLocks noChangeArrowheads="1"/>
          </p:cNvSpPr>
          <p:nvPr/>
        </p:nvSpPr>
        <p:spPr bwMode="auto">
          <a:xfrm rot="1158705">
            <a:off x="6954079" y="1619737"/>
            <a:ext cx="288925" cy="2509884"/>
          </a:xfrm>
          <a:prstGeom prst="downArrow">
            <a:avLst>
              <a:gd name="adj1" fmla="val 50000"/>
              <a:gd name="adj2" fmla="val 49855"/>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7" name="Pfeil nach unten 22">
            <a:extLst>
              <a:ext uri="{FF2B5EF4-FFF2-40B4-BE49-F238E27FC236}">
                <a16:creationId xmlns:a16="http://schemas.microsoft.com/office/drawing/2014/main" id="{177EDF99-3EFC-D207-BF51-7701C4C2D6CF}"/>
              </a:ext>
            </a:extLst>
          </p:cNvPr>
          <p:cNvSpPr>
            <a:spLocks noChangeArrowheads="1"/>
          </p:cNvSpPr>
          <p:nvPr/>
        </p:nvSpPr>
        <p:spPr bwMode="auto">
          <a:xfrm>
            <a:off x="3821584" y="5592198"/>
            <a:ext cx="288925" cy="553192"/>
          </a:xfrm>
          <a:prstGeom prst="downArrow">
            <a:avLst>
              <a:gd name="adj1" fmla="val 50000"/>
              <a:gd name="adj2" fmla="val 49855"/>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Text Box 10">
            <a:extLst>
              <a:ext uri="{FF2B5EF4-FFF2-40B4-BE49-F238E27FC236}">
                <a16:creationId xmlns:a16="http://schemas.microsoft.com/office/drawing/2014/main" id="{C3B5F745-78FC-4ECD-BED1-556CEAA4A892}"/>
              </a:ext>
            </a:extLst>
          </p:cNvPr>
          <p:cNvSpPr txBox="1">
            <a:spLocks noChangeArrowheads="1"/>
          </p:cNvSpPr>
          <p:nvPr/>
        </p:nvSpPr>
        <p:spPr bwMode="auto">
          <a:xfrm>
            <a:off x="1979761" y="6083364"/>
            <a:ext cx="3887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FF0000"/>
                </a:solidFill>
                <a:latin typeface="Calibri" panose="020F0502020204030204" pitchFamily="34" charset="0"/>
              </a:rPr>
              <a:t>Revolution von 1848</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animBg="1"/>
      <p:bldP spid="8" grpId="0"/>
      <p:bldP spid="9" grpId="0" animBg="1"/>
      <p:bldP spid="10" grpId="0" animBg="1"/>
      <p:bldP spid="11" grpId="0"/>
      <p:bldP spid="12" grpId="0"/>
      <p:bldP spid="13" grpId="0"/>
      <p:bldP spid="14" grpId="0"/>
      <p:bldP spid="15" grpId="0" animBg="1"/>
      <p:bldP spid="16" grpId="0" animBg="1"/>
      <p:bldP spid="17" grpId="0" animBg="1"/>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„Nach der Revolution“ auf den Seiten 48 bis 49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211</Words>
  <Application>Microsoft Office PowerPoint</Application>
  <PresentationFormat>Bildschirmpräsentation (4:3)</PresentationFormat>
  <Paragraphs>30</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60</cp:revision>
  <dcterms:created xsi:type="dcterms:W3CDTF">2011-07-14T19:54:09Z</dcterms:created>
  <dcterms:modified xsi:type="dcterms:W3CDTF">2023-11-26T20:25:22Z</dcterms:modified>
</cp:coreProperties>
</file>