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54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04.09.2020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04.09.2020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04.09.2020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04.09.2020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04.09.2020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04.09.2020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04.09.2020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04.09.2020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04.09.2020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04.09.2020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04.09.2020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04.09.2020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04.09.2020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Einmal Demokratie – immer Demokratie?</a:t>
            </a:r>
          </a:p>
        </p:txBody>
      </p:sp>
      <p:sp>
        <p:nvSpPr>
          <p:cNvPr id="20" name="Pfeil nach unten 7">
            <a:extLst>
              <a:ext uri="{FF2B5EF4-FFF2-40B4-BE49-F238E27FC236}">
                <a16:creationId xmlns:a16="http://schemas.microsoft.com/office/drawing/2014/main" id="{010DC86E-516C-4B64-87A3-71C50441D05E}"/>
              </a:ext>
            </a:extLst>
          </p:cNvPr>
          <p:cNvSpPr>
            <a:spLocks noChangeArrowheads="1"/>
          </p:cNvSpPr>
          <p:nvPr/>
        </p:nvSpPr>
        <p:spPr bwMode="auto">
          <a:xfrm>
            <a:off x="1890713" y="1628801"/>
            <a:ext cx="288925" cy="4932000"/>
          </a:xfrm>
          <a:prstGeom prst="downArrow">
            <a:avLst>
              <a:gd name="adj1" fmla="val 50000"/>
              <a:gd name="adj2" fmla="val 49817"/>
            </a:avLst>
          </a:prstGeom>
          <a:solidFill>
            <a:srgbClr val="9999FF"/>
          </a:solidFill>
          <a:ln w="9525" algn="ctr">
            <a:solidFill>
              <a:srgbClr val="9999FF"/>
            </a:solidFill>
            <a:round/>
            <a:headEnd/>
            <a:tailEnd/>
          </a:ln>
        </p:spPr>
        <p:txBody>
          <a:bodyPr anchor="ctr"/>
          <a:lstStyle/>
          <a:p>
            <a:pPr>
              <a:defRPr/>
            </a:pPr>
            <a:endParaRPr lang="de-AT"/>
          </a:p>
        </p:txBody>
      </p:sp>
      <p:sp>
        <p:nvSpPr>
          <p:cNvPr id="21" name="Text Box 10">
            <a:extLst>
              <a:ext uri="{FF2B5EF4-FFF2-40B4-BE49-F238E27FC236}">
                <a16:creationId xmlns:a16="http://schemas.microsoft.com/office/drawing/2014/main" id="{AD805E4A-2A95-4C85-9F77-1F76C13CE7C0}"/>
              </a:ext>
            </a:extLst>
          </p:cNvPr>
          <p:cNvSpPr txBox="1">
            <a:spLocks noChangeArrowheads="1"/>
          </p:cNvSpPr>
          <p:nvPr/>
        </p:nvSpPr>
        <p:spPr bwMode="auto">
          <a:xfrm>
            <a:off x="2227800" y="1574082"/>
            <a:ext cx="63357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400" dirty="0">
                <a:solidFill>
                  <a:srgbClr val="333333"/>
                </a:solidFill>
                <a:latin typeface="Calibri" panose="020F0502020204030204" pitchFamily="34" charset="0"/>
              </a:rPr>
              <a:t>Ausrufung der Ersten Republik</a:t>
            </a:r>
          </a:p>
        </p:txBody>
      </p:sp>
      <p:sp>
        <p:nvSpPr>
          <p:cNvPr id="22" name="Text Box 10">
            <a:extLst>
              <a:ext uri="{FF2B5EF4-FFF2-40B4-BE49-F238E27FC236}">
                <a16:creationId xmlns:a16="http://schemas.microsoft.com/office/drawing/2014/main" id="{09A46C29-7838-4439-B469-3A98DF79609B}"/>
              </a:ext>
            </a:extLst>
          </p:cNvPr>
          <p:cNvSpPr txBox="1">
            <a:spLocks noChangeArrowheads="1"/>
          </p:cNvSpPr>
          <p:nvPr/>
        </p:nvSpPr>
        <p:spPr bwMode="auto">
          <a:xfrm>
            <a:off x="200413" y="1574082"/>
            <a:ext cx="16421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1918</a:t>
            </a:r>
          </a:p>
        </p:txBody>
      </p:sp>
      <p:sp>
        <p:nvSpPr>
          <p:cNvPr id="25" name="Text Box 10">
            <a:extLst>
              <a:ext uri="{FF2B5EF4-FFF2-40B4-BE49-F238E27FC236}">
                <a16:creationId xmlns:a16="http://schemas.microsoft.com/office/drawing/2014/main" id="{19D0FD52-4FCE-4585-A0C4-5CFAAC241787}"/>
              </a:ext>
            </a:extLst>
          </p:cNvPr>
          <p:cNvSpPr txBox="1">
            <a:spLocks noChangeArrowheads="1"/>
          </p:cNvSpPr>
          <p:nvPr/>
        </p:nvSpPr>
        <p:spPr bwMode="auto">
          <a:xfrm>
            <a:off x="2227800" y="2219747"/>
            <a:ext cx="63357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400" dirty="0">
                <a:solidFill>
                  <a:srgbClr val="333333"/>
                </a:solidFill>
                <a:latin typeface="Calibri" panose="020F0502020204030204" pitchFamily="34" charset="0"/>
              </a:rPr>
              <a:t>Verfassung</a:t>
            </a:r>
          </a:p>
        </p:txBody>
      </p:sp>
      <p:sp>
        <p:nvSpPr>
          <p:cNvPr id="26" name="Text Box 10">
            <a:extLst>
              <a:ext uri="{FF2B5EF4-FFF2-40B4-BE49-F238E27FC236}">
                <a16:creationId xmlns:a16="http://schemas.microsoft.com/office/drawing/2014/main" id="{3C74B014-891A-40EE-9F46-7C74FBF33AE8}"/>
              </a:ext>
            </a:extLst>
          </p:cNvPr>
          <p:cNvSpPr txBox="1">
            <a:spLocks noChangeArrowheads="1"/>
          </p:cNvSpPr>
          <p:nvPr/>
        </p:nvSpPr>
        <p:spPr bwMode="auto">
          <a:xfrm>
            <a:off x="200413" y="2219747"/>
            <a:ext cx="16421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1920</a:t>
            </a:r>
          </a:p>
        </p:txBody>
      </p:sp>
      <p:sp>
        <p:nvSpPr>
          <p:cNvPr id="27" name="Text Box 10">
            <a:extLst>
              <a:ext uri="{FF2B5EF4-FFF2-40B4-BE49-F238E27FC236}">
                <a16:creationId xmlns:a16="http://schemas.microsoft.com/office/drawing/2014/main" id="{5EE5BC25-A9A0-4C8B-8AE2-2FECC163C191}"/>
              </a:ext>
            </a:extLst>
          </p:cNvPr>
          <p:cNvSpPr txBox="1">
            <a:spLocks noChangeArrowheads="1"/>
          </p:cNvSpPr>
          <p:nvPr/>
        </p:nvSpPr>
        <p:spPr bwMode="auto">
          <a:xfrm>
            <a:off x="2227800" y="2867336"/>
            <a:ext cx="633571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400" dirty="0">
                <a:solidFill>
                  <a:srgbClr val="333333"/>
                </a:solidFill>
                <a:latin typeface="Calibri" panose="020F0502020204030204" pitchFamily="34" charset="0"/>
              </a:rPr>
              <a:t>„Austrofaschismus“</a:t>
            </a:r>
          </a:p>
          <a:p>
            <a:pPr eaLnBrk="1" hangingPunct="1"/>
            <a:r>
              <a:rPr lang="de-DE" altLang="de-DE" sz="2400" dirty="0">
                <a:solidFill>
                  <a:srgbClr val="333333"/>
                </a:solidFill>
                <a:latin typeface="Calibri" panose="020F0502020204030204" pitchFamily="34" charset="0"/>
              </a:rPr>
              <a:t>Zeit des „</a:t>
            </a:r>
            <a:r>
              <a:rPr lang="de-DE" altLang="de-DE" sz="2400">
                <a:solidFill>
                  <a:srgbClr val="333333"/>
                </a:solidFill>
                <a:latin typeface="Calibri" panose="020F0502020204030204" pitchFamily="34" charset="0"/>
              </a:rPr>
              <a:t>autoritären Ständestaates“</a:t>
            </a:r>
            <a:endParaRPr lang="de-DE" altLang="de-DE" sz="2400" dirty="0">
              <a:solidFill>
                <a:srgbClr val="333333"/>
              </a:solidFill>
              <a:latin typeface="Calibri" panose="020F0502020204030204" pitchFamily="34" charset="0"/>
            </a:endParaRPr>
          </a:p>
        </p:txBody>
      </p:sp>
      <p:sp>
        <p:nvSpPr>
          <p:cNvPr id="28" name="Text Box 10">
            <a:extLst>
              <a:ext uri="{FF2B5EF4-FFF2-40B4-BE49-F238E27FC236}">
                <a16:creationId xmlns:a16="http://schemas.microsoft.com/office/drawing/2014/main" id="{EE8AFA7D-F0EE-45E2-A13F-BEB0B812FC92}"/>
              </a:ext>
            </a:extLst>
          </p:cNvPr>
          <p:cNvSpPr txBox="1">
            <a:spLocks noChangeArrowheads="1"/>
          </p:cNvSpPr>
          <p:nvPr/>
        </p:nvSpPr>
        <p:spPr bwMode="auto">
          <a:xfrm>
            <a:off x="142076" y="2867335"/>
            <a:ext cx="17448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a:solidFill>
                  <a:srgbClr val="333333"/>
                </a:solidFill>
                <a:latin typeface="Calibri" panose="020F0502020204030204" pitchFamily="34" charset="0"/>
              </a:rPr>
              <a:t>1933 </a:t>
            </a:r>
            <a:r>
              <a:rPr lang="de-DE" altLang="de-DE" sz="2400" dirty="0">
                <a:solidFill>
                  <a:srgbClr val="333333"/>
                </a:solidFill>
                <a:latin typeface="Calibri" panose="020F0502020204030204" pitchFamily="34" charset="0"/>
              </a:rPr>
              <a:t>– 1938</a:t>
            </a:r>
          </a:p>
        </p:txBody>
      </p:sp>
      <p:sp>
        <p:nvSpPr>
          <p:cNvPr id="29" name="Text Box 10">
            <a:extLst>
              <a:ext uri="{FF2B5EF4-FFF2-40B4-BE49-F238E27FC236}">
                <a16:creationId xmlns:a16="http://schemas.microsoft.com/office/drawing/2014/main" id="{6CF290BA-09EA-4719-9319-5394C5FF8D6A}"/>
              </a:ext>
            </a:extLst>
          </p:cNvPr>
          <p:cNvSpPr txBox="1">
            <a:spLocks noChangeArrowheads="1"/>
          </p:cNvSpPr>
          <p:nvPr/>
        </p:nvSpPr>
        <p:spPr bwMode="auto">
          <a:xfrm>
            <a:off x="2227800" y="3904760"/>
            <a:ext cx="633571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400" dirty="0">
                <a:solidFill>
                  <a:srgbClr val="333333"/>
                </a:solidFill>
                <a:latin typeface="Calibri" panose="020F0502020204030204" pitchFamily="34" charset="0"/>
              </a:rPr>
              <a:t>„Anschluss“ an das </a:t>
            </a:r>
            <a:r>
              <a:rPr lang="de-DE" altLang="de-DE" sz="2400">
                <a:solidFill>
                  <a:srgbClr val="333333"/>
                </a:solidFill>
                <a:latin typeface="Calibri" panose="020F0502020204030204" pitchFamily="34" charset="0"/>
              </a:rPr>
              <a:t>Deutsche Reich</a:t>
            </a:r>
            <a:endParaRPr lang="de-DE" altLang="de-DE" sz="2400" dirty="0">
              <a:solidFill>
                <a:srgbClr val="333333"/>
              </a:solidFill>
              <a:latin typeface="Calibri" panose="020F0502020204030204" pitchFamily="34" charset="0"/>
            </a:endParaRPr>
          </a:p>
          <a:p>
            <a:pPr eaLnBrk="1" hangingPunct="1"/>
            <a:r>
              <a:rPr lang="de-DE" altLang="de-DE" sz="2400" dirty="0">
                <a:solidFill>
                  <a:srgbClr val="333333"/>
                </a:solidFill>
                <a:latin typeface="Calibri" panose="020F0502020204030204" pitchFamily="34" charset="0"/>
              </a:rPr>
              <a:t>Zeit des Nationalsozialismus</a:t>
            </a:r>
          </a:p>
        </p:txBody>
      </p:sp>
      <p:sp>
        <p:nvSpPr>
          <p:cNvPr id="30" name="Text Box 10">
            <a:extLst>
              <a:ext uri="{FF2B5EF4-FFF2-40B4-BE49-F238E27FC236}">
                <a16:creationId xmlns:a16="http://schemas.microsoft.com/office/drawing/2014/main" id="{62BC02D6-F524-491C-AAFC-28F95C2B51A7}"/>
              </a:ext>
            </a:extLst>
          </p:cNvPr>
          <p:cNvSpPr txBox="1">
            <a:spLocks noChangeArrowheads="1"/>
          </p:cNvSpPr>
          <p:nvPr/>
        </p:nvSpPr>
        <p:spPr bwMode="auto">
          <a:xfrm>
            <a:off x="142076" y="3904759"/>
            <a:ext cx="17448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1938 – 1945</a:t>
            </a:r>
          </a:p>
        </p:txBody>
      </p:sp>
      <p:sp>
        <p:nvSpPr>
          <p:cNvPr id="31" name="Text Box 10">
            <a:extLst>
              <a:ext uri="{FF2B5EF4-FFF2-40B4-BE49-F238E27FC236}">
                <a16:creationId xmlns:a16="http://schemas.microsoft.com/office/drawing/2014/main" id="{A9DE70DE-651A-4A04-981E-5AB5656897C9}"/>
              </a:ext>
            </a:extLst>
          </p:cNvPr>
          <p:cNvSpPr txBox="1">
            <a:spLocks noChangeArrowheads="1"/>
          </p:cNvSpPr>
          <p:nvPr/>
        </p:nvSpPr>
        <p:spPr bwMode="auto">
          <a:xfrm>
            <a:off x="2227800" y="4942183"/>
            <a:ext cx="633571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400" dirty="0">
                <a:solidFill>
                  <a:srgbClr val="333333"/>
                </a:solidFill>
                <a:latin typeface="Calibri" panose="020F0502020204030204" pitchFamily="34" charset="0"/>
              </a:rPr>
              <a:t>Wiedererrichtung Österreichs und</a:t>
            </a:r>
          </a:p>
          <a:p>
            <a:pPr eaLnBrk="1" hangingPunct="1"/>
            <a:r>
              <a:rPr lang="de-DE" altLang="de-DE" sz="2400" dirty="0">
                <a:solidFill>
                  <a:srgbClr val="333333"/>
                </a:solidFill>
                <a:latin typeface="Calibri" panose="020F0502020204030204" pitchFamily="34" charset="0"/>
              </a:rPr>
              <a:t>Bildung einer Konzentrationsregierung</a:t>
            </a:r>
          </a:p>
        </p:txBody>
      </p:sp>
      <p:sp>
        <p:nvSpPr>
          <p:cNvPr id="32" name="Text Box 10">
            <a:extLst>
              <a:ext uri="{FF2B5EF4-FFF2-40B4-BE49-F238E27FC236}">
                <a16:creationId xmlns:a16="http://schemas.microsoft.com/office/drawing/2014/main" id="{5D9696AC-DA7E-49CA-8253-F7C250DD0416}"/>
              </a:ext>
            </a:extLst>
          </p:cNvPr>
          <p:cNvSpPr txBox="1">
            <a:spLocks noChangeArrowheads="1"/>
          </p:cNvSpPr>
          <p:nvPr/>
        </p:nvSpPr>
        <p:spPr bwMode="auto">
          <a:xfrm>
            <a:off x="142076" y="4942183"/>
            <a:ext cx="17448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1945</a:t>
            </a:r>
          </a:p>
        </p:txBody>
      </p:sp>
      <p:sp>
        <p:nvSpPr>
          <p:cNvPr id="33" name="Text Box 10">
            <a:extLst>
              <a:ext uri="{FF2B5EF4-FFF2-40B4-BE49-F238E27FC236}">
                <a16:creationId xmlns:a16="http://schemas.microsoft.com/office/drawing/2014/main" id="{28FCF405-3850-466A-82BC-D3E543ABA77F}"/>
              </a:ext>
            </a:extLst>
          </p:cNvPr>
          <p:cNvSpPr txBox="1">
            <a:spLocks noChangeArrowheads="1"/>
          </p:cNvSpPr>
          <p:nvPr/>
        </p:nvSpPr>
        <p:spPr bwMode="auto">
          <a:xfrm>
            <a:off x="2227800" y="5974844"/>
            <a:ext cx="63357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400" dirty="0">
                <a:solidFill>
                  <a:srgbClr val="333333"/>
                </a:solidFill>
                <a:latin typeface="Calibri" panose="020F0502020204030204" pitchFamily="34" charset="0"/>
              </a:rPr>
              <a:t>Zweite Republik</a:t>
            </a:r>
          </a:p>
        </p:txBody>
      </p:sp>
      <p:sp>
        <p:nvSpPr>
          <p:cNvPr id="34" name="Text Box 10">
            <a:extLst>
              <a:ext uri="{FF2B5EF4-FFF2-40B4-BE49-F238E27FC236}">
                <a16:creationId xmlns:a16="http://schemas.microsoft.com/office/drawing/2014/main" id="{1A5684D9-EB8D-45C5-BE3D-CFFB24798CAF}"/>
              </a:ext>
            </a:extLst>
          </p:cNvPr>
          <p:cNvSpPr txBox="1">
            <a:spLocks noChangeArrowheads="1"/>
          </p:cNvSpPr>
          <p:nvPr/>
        </p:nvSpPr>
        <p:spPr bwMode="auto">
          <a:xfrm>
            <a:off x="142076" y="5974844"/>
            <a:ext cx="174489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seit 1945</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5" grpId="0"/>
      <p:bldP spid="26" grpId="0"/>
      <p:bldP spid="27" grpId="0"/>
      <p:bldP spid="28" grpId="0"/>
      <p:bldP spid="29" grpId="0"/>
      <p:bldP spid="30" grpId="0"/>
      <p:bldP spid="31" grpId="0"/>
      <p:bldP spid="32" grpId="0"/>
      <p:bldP spid="33" grpId="0"/>
      <p:bldP spid="3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„Einmal Demokratie – immer Demokratie?“ auf den Seiten 12 bis 13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dirty="0">
                <a:solidFill>
                  <a:schemeClr val="tx1"/>
                </a:solidFill>
                <a:cs typeface="Arial" charset="0"/>
              </a:rPr>
              <a:t>, Wien, Johannes Fuchsberger, Salzburg</a:t>
            </a:r>
          </a:p>
          <a:p>
            <a:pPr eaLnBrk="1" fontAlgn="auto" hangingPunct="1">
              <a:spcBef>
                <a:spcPts val="0"/>
              </a:spcBef>
              <a:spcAft>
                <a:spcPts val="0"/>
              </a:spcAft>
              <a:defRPr/>
            </a:pPr>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234</Words>
  <Application>Microsoft Office PowerPoint</Application>
  <PresentationFormat>Bildschirmpräsentation (4:3)</PresentationFormat>
  <Paragraphs>36</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25</cp:revision>
  <dcterms:created xsi:type="dcterms:W3CDTF">2020-01-22T09:57:49Z</dcterms:created>
  <dcterms:modified xsi:type="dcterms:W3CDTF">2020-09-04T09:28:51Z</dcterms:modified>
</cp:coreProperties>
</file>