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292" r:id="rId1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95AEF78-1EF1-731E-124C-BF142270198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4E4CDBA1-C370-B577-BA74-A7BBCE1F778F}"/>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E6E47B7-0F20-41A2-840A-19C89CBC8A24}" type="datetimeFigureOut">
              <a:rPr lang="de-AT"/>
              <a:pPr>
                <a:defRPr/>
              </a:pPr>
              <a:t>03.06.2022</a:t>
            </a:fld>
            <a:endParaRPr lang="de-AT"/>
          </a:p>
        </p:txBody>
      </p:sp>
      <p:sp>
        <p:nvSpPr>
          <p:cNvPr id="4" name="Fußzeilenplatzhalter 3">
            <a:extLst>
              <a:ext uri="{FF2B5EF4-FFF2-40B4-BE49-F238E27FC236}">
                <a16:creationId xmlns:a16="http://schemas.microsoft.com/office/drawing/2014/main" id="{1FC3E71F-8372-2314-1A1D-14A9E6F0C6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1911045B-133A-079D-C229-246833992AA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771A0B2-0182-45A1-82E3-DDA007DE71D1}"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5F8CCD1-516C-7877-210B-C12BFB9388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AF3898B-1735-2917-2773-06D2B86FC7A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FC232CF-93BE-486E-8691-682029E438E0}" type="datetimeFigureOut">
              <a:rPr lang="de-AT"/>
              <a:pPr>
                <a:defRPr/>
              </a:pPr>
              <a:t>03.06.2022</a:t>
            </a:fld>
            <a:endParaRPr lang="de-AT"/>
          </a:p>
        </p:txBody>
      </p:sp>
      <p:sp>
        <p:nvSpPr>
          <p:cNvPr id="4" name="Folienbildplatzhalter 3">
            <a:extLst>
              <a:ext uri="{FF2B5EF4-FFF2-40B4-BE49-F238E27FC236}">
                <a16:creationId xmlns:a16="http://schemas.microsoft.com/office/drawing/2014/main" id="{3A3DB798-6822-CFDA-AE20-F1C4DE18660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FB713F7C-F696-03D0-44CE-402ED2E1C7C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DBA71F79-80BA-BFCD-9D43-5CB8F4AE5F2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53A68286-CE29-7983-A62E-C5B01D9EA24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06C26C3-3AF2-4EB1-9A2E-446554B3297D}"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2893653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241BC13-6C8B-84D0-8EB1-C89C69DF5926}"/>
              </a:ext>
            </a:extLst>
          </p:cNvPr>
          <p:cNvSpPr>
            <a:spLocks noGrp="1"/>
          </p:cNvSpPr>
          <p:nvPr>
            <p:ph type="dt" sz="half" idx="10"/>
          </p:nvPr>
        </p:nvSpPr>
        <p:spPr/>
        <p:txBody>
          <a:bodyPr/>
          <a:lstStyle>
            <a:lvl1pPr>
              <a:defRPr/>
            </a:lvl1pPr>
          </a:lstStyle>
          <a:p>
            <a:pPr>
              <a:defRPr/>
            </a:pPr>
            <a:fld id="{154E88C8-8C04-4B5A-A859-CA6B3F6D51D9}" type="datetimeFigureOut">
              <a:rPr lang="de-AT"/>
              <a:pPr>
                <a:defRPr/>
              </a:pPr>
              <a:t>03.06.2022</a:t>
            </a:fld>
            <a:endParaRPr lang="de-AT"/>
          </a:p>
        </p:txBody>
      </p:sp>
      <p:sp>
        <p:nvSpPr>
          <p:cNvPr id="5" name="Fußzeilenplatzhalter 4">
            <a:extLst>
              <a:ext uri="{FF2B5EF4-FFF2-40B4-BE49-F238E27FC236}">
                <a16:creationId xmlns:a16="http://schemas.microsoft.com/office/drawing/2014/main" id="{2CDA70B9-1FC1-FC5C-4DB9-09F1A290F509}"/>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B2CA4EF8-253D-00B7-4F8D-CB469649CF83}"/>
              </a:ext>
            </a:extLst>
          </p:cNvPr>
          <p:cNvSpPr>
            <a:spLocks noGrp="1"/>
          </p:cNvSpPr>
          <p:nvPr>
            <p:ph type="sldNum" sz="quarter" idx="12"/>
          </p:nvPr>
        </p:nvSpPr>
        <p:spPr/>
        <p:txBody>
          <a:bodyPr/>
          <a:lstStyle>
            <a:lvl1pPr>
              <a:defRPr/>
            </a:lvl1pPr>
          </a:lstStyle>
          <a:p>
            <a:pPr>
              <a:defRPr/>
            </a:pPr>
            <a:fld id="{BCC0105A-4054-48E3-9E83-FCEDEE0415D4}" type="slidenum">
              <a:rPr lang="de-AT" altLang="de-DE"/>
              <a:pPr>
                <a:defRPr/>
              </a:pPr>
              <a:t>‹Nr.›</a:t>
            </a:fld>
            <a:endParaRPr lang="de-AT" altLang="de-DE"/>
          </a:p>
        </p:txBody>
      </p:sp>
    </p:spTree>
    <p:extLst>
      <p:ext uri="{BB962C8B-B14F-4D97-AF65-F5344CB8AC3E}">
        <p14:creationId xmlns:p14="http://schemas.microsoft.com/office/powerpoint/2010/main" val="26972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50E621C-E7FD-2FA0-364B-014B624D935C}"/>
              </a:ext>
            </a:extLst>
          </p:cNvPr>
          <p:cNvSpPr>
            <a:spLocks noGrp="1"/>
          </p:cNvSpPr>
          <p:nvPr>
            <p:ph type="dt" sz="half" idx="10"/>
          </p:nvPr>
        </p:nvSpPr>
        <p:spPr/>
        <p:txBody>
          <a:bodyPr/>
          <a:lstStyle>
            <a:lvl1pPr>
              <a:defRPr/>
            </a:lvl1pPr>
          </a:lstStyle>
          <a:p>
            <a:pPr>
              <a:defRPr/>
            </a:pPr>
            <a:fld id="{F82AC677-9403-404B-9197-A66E44450126}" type="datetimeFigureOut">
              <a:rPr lang="de-AT"/>
              <a:pPr>
                <a:defRPr/>
              </a:pPr>
              <a:t>03.06.2022</a:t>
            </a:fld>
            <a:endParaRPr lang="de-AT"/>
          </a:p>
        </p:txBody>
      </p:sp>
      <p:sp>
        <p:nvSpPr>
          <p:cNvPr id="5" name="Fußzeilenplatzhalter 4">
            <a:extLst>
              <a:ext uri="{FF2B5EF4-FFF2-40B4-BE49-F238E27FC236}">
                <a16:creationId xmlns:a16="http://schemas.microsoft.com/office/drawing/2014/main" id="{10FB627B-99F5-A88B-0E76-DD1A0B3C97B3}"/>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6CEA797C-5A15-D704-ECE0-C0F55110DAC6}"/>
              </a:ext>
            </a:extLst>
          </p:cNvPr>
          <p:cNvSpPr>
            <a:spLocks noGrp="1"/>
          </p:cNvSpPr>
          <p:nvPr>
            <p:ph type="sldNum" sz="quarter" idx="12"/>
          </p:nvPr>
        </p:nvSpPr>
        <p:spPr/>
        <p:txBody>
          <a:bodyPr/>
          <a:lstStyle>
            <a:lvl1pPr>
              <a:defRPr/>
            </a:lvl1pPr>
          </a:lstStyle>
          <a:p>
            <a:pPr>
              <a:defRPr/>
            </a:pPr>
            <a:fld id="{C3E6BB97-E998-4995-B050-4295ED7D02D5}" type="slidenum">
              <a:rPr lang="de-AT" altLang="de-DE"/>
              <a:pPr>
                <a:defRPr/>
              </a:pPr>
              <a:t>‹Nr.›</a:t>
            </a:fld>
            <a:endParaRPr lang="de-AT" altLang="de-DE"/>
          </a:p>
        </p:txBody>
      </p:sp>
    </p:spTree>
    <p:extLst>
      <p:ext uri="{BB962C8B-B14F-4D97-AF65-F5344CB8AC3E}">
        <p14:creationId xmlns:p14="http://schemas.microsoft.com/office/powerpoint/2010/main" val="219213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9CEE13DA-9808-D204-9AF7-5AE983287AF9}"/>
              </a:ext>
            </a:extLst>
          </p:cNvPr>
          <p:cNvSpPr>
            <a:spLocks noGrp="1"/>
          </p:cNvSpPr>
          <p:nvPr>
            <p:ph type="dt" sz="half" idx="10"/>
          </p:nvPr>
        </p:nvSpPr>
        <p:spPr/>
        <p:txBody>
          <a:bodyPr/>
          <a:lstStyle>
            <a:lvl1pPr>
              <a:defRPr/>
            </a:lvl1pPr>
          </a:lstStyle>
          <a:p>
            <a:pPr>
              <a:defRPr/>
            </a:pPr>
            <a:fld id="{06A2CA64-DFC1-4784-97E8-EE67025878C7}" type="datetimeFigureOut">
              <a:rPr lang="de-AT"/>
              <a:pPr>
                <a:defRPr/>
              </a:pPr>
              <a:t>03.06.2022</a:t>
            </a:fld>
            <a:endParaRPr lang="de-AT"/>
          </a:p>
        </p:txBody>
      </p:sp>
      <p:sp>
        <p:nvSpPr>
          <p:cNvPr id="5" name="Fußzeilenplatzhalter 4">
            <a:extLst>
              <a:ext uri="{FF2B5EF4-FFF2-40B4-BE49-F238E27FC236}">
                <a16:creationId xmlns:a16="http://schemas.microsoft.com/office/drawing/2014/main" id="{670367FB-5594-C071-08BC-785FF6438DB0}"/>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93D9424C-DAE6-4D40-2061-9D42CCF7C3A7}"/>
              </a:ext>
            </a:extLst>
          </p:cNvPr>
          <p:cNvSpPr>
            <a:spLocks noGrp="1"/>
          </p:cNvSpPr>
          <p:nvPr>
            <p:ph type="sldNum" sz="quarter" idx="12"/>
          </p:nvPr>
        </p:nvSpPr>
        <p:spPr/>
        <p:txBody>
          <a:bodyPr/>
          <a:lstStyle>
            <a:lvl1pPr>
              <a:defRPr/>
            </a:lvl1pPr>
          </a:lstStyle>
          <a:p>
            <a:pPr>
              <a:defRPr/>
            </a:pPr>
            <a:fld id="{C5A132D8-922A-4618-BD91-03235FD6DD9C}" type="slidenum">
              <a:rPr lang="de-AT" altLang="de-DE"/>
              <a:pPr>
                <a:defRPr/>
              </a:pPr>
              <a:t>‹Nr.›</a:t>
            </a:fld>
            <a:endParaRPr lang="de-AT" altLang="de-DE"/>
          </a:p>
        </p:txBody>
      </p:sp>
    </p:spTree>
    <p:extLst>
      <p:ext uri="{BB962C8B-B14F-4D97-AF65-F5344CB8AC3E}">
        <p14:creationId xmlns:p14="http://schemas.microsoft.com/office/powerpoint/2010/main" val="337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E5BC587D-3722-69E8-BED9-80716ACBD107}"/>
              </a:ext>
            </a:extLst>
          </p:cNvPr>
          <p:cNvSpPr>
            <a:spLocks noGrp="1"/>
          </p:cNvSpPr>
          <p:nvPr>
            <p:ph type="dt" sz="half" idx="10"/>
          </p:nvPr>
        </p:nvSpPr>
        <p:spPr/>
        <p:txBody>
          <a:bodyPr/>
          <a:lstStyle>
            <a:lvl1pPr>
              <a:defRPr/>
            </a:lvl1pPr>
          </a:lstStyle>
          <a:p>
            <a:pPr>
              <a:defRPr/>
            </a:pPr>
            <a:fld id="{47A74C26-CF02-48BD-912C-31A04783D0D9}" type="datetimeFigureOut">
              <a:rPr lang="de-AT"/>
              <a:pPr>
                <a:defRPr/>
              </a:pPr>
              <a:t>03.06.2022</a:t>
            </a:fld>
            <a:endParaRPr lang="de-AT"/>
          </a:p>
        </p:txBody>
      </p:sp>
      <p:sp>
        <p:nvSpPr>
          <p:cNvPr id="5" name="Fußzeilenplatzhalter 4">
            <a:extLst>
              <a:ext uri="{FF2B5EF4-FFF2-40B4-BE49-F238E27FC236}">
                <a16:creationId xmlns:a16="http://schemas.microsoft.com/office/drawing/2014/main" id="{F09E7812-76B4-3BC5-D776-6A5BEDB9A7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A766DC49-4A95-D398-C4A6-187E1282021E}"/>
              </a:ext>
            </a:extLst>
          </p:cNvPr>
          <p:cNvSpPr>
            <a:spLocks noGrp="1"/>
          </p:cNvSpPr>
          <p:nvPr>
            <p:ph type="sldNum" sz="quarter" idx="12"/>
          </p:nvPr>
        </p:nvSpPr>
        <p:spPr/>
        <p:txBody>
          <a:bodyPr/>
          <a:lstStyle>
            <a:lvl1pPr>
              <a:defRPr/>
            </a:lvl1pPr>
          </a:lstStyle>
          <a:p>
            <a:pPr>
              <a:defRPr/>
            </a:pPr>
            <a:fld id="{D61CF9F7-407C-4783-B20A-EB79296743DA}" type="slidenum">
              <a:rPr lang="de-AT" altLang="de-DE"/>
              <a:pPr>
                <a:defRPr/>
              </a:pPr>
              <a:t>‹Nr.›</a:t>
            </a:fld>
            <a:endParaRPr lang="de-AT" altLang="de-DE"/>
          </a:p>
        </p:txBody>
      </p:sp>
    </p:spTree>
    <p:extLst>
      <p:ext uri="{BB962C8B-B14F-4D97-AF65-F5344CB8AC3E}">
        <p14:creationId xmlns:p14="http://schemas.microsoft.com/office/powerpoint/2010/main" val="10286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5935BF27-B48B-D810-0263-4A7BB8D8AE23}"/>
              </a:ext>
            </a:extLst>
          </p:cNvPr>
          <p:cNvSpPr>
            <a:spLocks noGrp="1"/>
          </p:cNvSpPr>
          <p:nvPr>
            <p:ph type="dt" sz="half" idx="10"/>
          </p:nvPr>
        </p:nvSpPr>
        <p:spPr/>
        <p:txBody>
          <a:bodyPr/>
          <a:lstStyle>
            <a:lvl1pPr>
              <a:defRPr/>
            </a:lvl1pPr>
          </a:lstStyle>
          <a:p>
            <a:pPr>
              <a:defRPr/>
            </a:pPr>
            <a:fld id="{1331C346-43F4-496F-8D89-DB57C95219CD}" type="datetimeFigureOut">
              <a:rPr lang="de-AT"/>
              <a:pPr>
                <a:defRPr/>
              </a:pPr>
              <a:t>03.06.2022</a:t>
            </a:fld>
            <a:endParaRPr lang="de-AT"/>
          </a:p>
        </p:txBody>
      </p:sp>
      <p:sp>
        <p:nvSpPr>
          <p:cNvPr id="6" name="Fußzeilenplatzhalter 4">
            <a:extLst>
              <a:ext uri="{FF2B5EF4-FFF2-40B4-BE49-F238E27FC236}">
                <a16:creationId xmlns:a16="http://schemas.microsoft.com/office/drawing/2014/main" id="{21D2BFDF-2416-00CF-FBA6-497FFB38FD7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69081203-C7B3-B75F-76E5-C2613A62701D}"/>
              </a:ext>
            </a:extLst>
          </p:cNvPr>
          <p:cNvSpPr>
            <a:spLocks noGrp="1"/>
          </p:cNvSpPr>
          <p:nvPr>
            <p:ph type="sldNum" sz="quarter" idx="12"/>
          </p:nvPr>
        </p:nvSpPr>
        <p:spPr/>
        <p:txBody>
          <a:bodyPr/>
          <a:lstStyle>
            <a:lvl1pPr>
              <a:defRPr/>
            </a:lvl1pPr>
          </a:lstStyle>
          <a:p>
            <a:pPr>
              <a:defRPr/>
            </a:pPr>
            <a:fld id="{8E9BCD62-F48E-4CE3-8FCC-7CE9637CE92F}" type="slidenum">
              <a:rPr lang="de-AT" altLang="de-DE"/>
              <a:pPr>
                <a:defRPr/>
              </a:pPr>
              <a:t>‹Nr.›</a:t>
            </a:fld>
            <a:endParaRPr lang="de-AT" altLang="de-DE"/>
          </a:p>
        </p:txBody>
      </p:sp>
    </p:spTree>
    <p:extLst>
      <p:ext uri="{BB962C8B-B14F-4D97-AF65-F5344CB8AC3E}">
        <p14:creationId xmlns:p14="http://schemas.microsoft.com/office/powerpoint/2010/main" val="21842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C304F608-41B8-6C18-C8C3-8AD97653CF90}"/>
              </a:ext>
            </a:extLst>
          </p:cNvPr>
          <p:cNvSpPr>
            <a:spLocks noGrp="1"/>
          </p:cNvSpPr>
          <p:nvPr>
            <p:ph type="dt" sz="half" idx="10"/>
          </p:nvPr>
        </p:nvSpPr>
        <p:spPr/>
        <p:txBody>
          <a:bodyPr/>
          <a:lstStyle>
            <a:lvl1pPr>
              <a:defRPr/>
            </a:lvl1pPr>
          </a:lstStyle>
          <a:p>
            <a:pPr>
              <a:defRPr/>
            </a:pPr>
            <a:fld id="{7F712BFF-672C-4177-9F95-FC9D308D1528}" type="datetimeFigureOut">
              <a:rPr lang="de-AT"/>
              <a:pPr>
                <a:defRPr/>
              </a:pPr>
              <a:t>03.06.2022</a:t>
            </a:fld>
            <a:endParaRPr lang="de-AT"/>
          </a:p>
        </p:txBody>
      </p:sp>
      <p:sp>
        <p:nvSpPr>
          <p:cNvPr id="8" name="Fußzeilenplatzhalter 4">
            <a:extLst>
              <a:ext uri="{FF2B5EF4-FFF2-40B4-BE49-F238E27FC236}">
                <a16:creationId xmlns:a16="http://schemas.microsoft.com/office/drawing/2014/main" id="{942922F8-865E-7403-9FA3-53DD104BB8B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8F750016-45E5-1670-FE09-74323FF458B2}"/>
              </a:ext>
            </a:extLst>
          </p:cNvPr>
          <p:cNvSpPr>
            <a:spLocks noGrp="1"/>
          </p:cNvSpPr>
          <p:nvPr>
            <p:ph type="sldNum" sz="quarter" idx="12"/>
          </p:nvPr>
        </p:nvSpPr>
        <p:spPr/>
        <p:txBody>
          <a:bodyPr/>
          <a:lstStyle>
            <a:lvl1pPr>
              <a:defRPr/>
            </a:lvl1pPr>
          </a:lstStyle>
          <a:p>
            <a:pPr>
              <a:defRPr/>
            </a:pPr>
            <a:fld id="{9BB98CBD-C245-446D-A442-5EF0C4F8749C}" type="slidenum">
              <a:rPr lang="de-AT" altLang="de-DE"/>
              <a:pPr>
                <a:defRPr/>
              </a:pPr>
              <a:t>‹Nr.›</a:t>
            </a:fld>
            <a:endParaRPr lang="de-AT" altLang="de-DE"/>
          </a:p>
        </p:txBody>
      </p:sp>
    </p:spTree>
    <p:extLst>
      <p:ext uri="{BB962C8B-B14F-4D97-AF65-F5344CB8AC3E}">
        <p14:creationId xmlns:p14="http://schemas.microsoft.com/office/powerpoint/2010/main" val="99716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8999F462-A8F1-F4DC-A058-980333128F16}"/>
              </a:ext>
            </a:extLst>
          </p:cNvPr>
          <p:cNvSpPr>
            <a:spLocks noGrp="1"/>
          </p:cNvSpPr>
          <p:nvPr>
            <p:ph type="dt" sz="half" idx="10"/>
          </p:nvPr>
        </p:nvSpPr>
        <p:spPr/>
        <p:txBody>
          <a:bodyPr/>
          <a:lstStyle>
            <a:lvl1pPr>
              <a:defRPr/>
            </a:lvl1pPr>
          </a:lstStyle>
          <a:p>
            <a:pPr>
              <a:defRPr/>
            </a:pPr>
            <a:fld id="{63E1C822-4007-4915-88B3-A2C47C18DA16}" type="datetimeFigureOut">
              <a:rPr lang="de-AT"/>
              <a:pPr>
                <a:defRPr/>
              </a:pPr>
              <a:t>03.06.2022</a:t>
            </a:fld>
            <a:endParaRPr lang="de-AT"/>
          </a:p>
        </p:txBody>
      </p:sp>
      <p:sp>
        <p:nvSpPr>
          <p:cNvPr id="4" name="Fußzeilenplatzhalter 4">
            <a:extLst>
              <a:ext uri="{FF2B5EF4-FFF2-40B4-BE49-F238E27FC236}">
                <a16:creationId xmlns:a16="http://schemas.microsoft.com/office/drawing/2014/main" id="{FD38BCBF-97C7-008F-CAB6-8AD6D843AFF6}"/>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3A4BD7B-2B3D-DC27-B24D-96465B3ACDEF}"/>
              </a:ext>
            </a:extLst>
          </p:cNvPr>
          <p:cNvSpPr>
            <a:spLocks noGrp="1"/>
          </p:cNvSpPr>
          <p:nvPr>
            <p:ph type="sldNum" sz="quarter" idx="12"/>
          </p:nvPr>
        </p:nvSpPr>
        <p:spPr/>
        <p:txBody>
          <a:bodyPr/>
          <a:lstStyle>
            <a:lvl1pPr>
              <a:defRPr/>
            </a:lvl1pPr>
          </a:lstStyle>
          <a:p>
            <a:pPr>
              <a:defRPr/>
            </a:pPr>
            <a:fld id="{C1A3CF72-082B-4AD9-8E31-A87D83A89C89}" type="slidenum">
              <a:rPr lang="de-AT" altLang="de-DE"/>
              <a:pPr>
                <a:defRPr/>
              </a:pPr>
              <a:t>‹Nr.›</a:t>
            </a:fld>
            <a:endParaRPr lang="de-AT" altLang="de-DE"/>
          </a:p>
        </p:txBody>
      </p:sp>
    </p:spTree>
    <p:extLst>
      <p:ext uri="{BB962C8B-B14F-4D97-AF65-F5344CB8AC3E}">
        <p14:creationId xmlns:p14="http://schemas.microsoft.com/office/powerpoint/2010/main" val="117377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A81B0BC0-2763-B233-BB9A-C26872518890}"/>
              </a:ext>
            </a:extLst>
          </p:cNvPr>
          <p:cNvSpPr>
            <a:spLocks noGrp="1"/>
          </p:cNvSpPr>
          <p:nvPr>
            <p:ph type="dt" sz="half" idx="10"/>
          </p:nvPr>
        </p:nvSpPr>
        <p:spPr/>
        <p:txBody>
          <a:bodyPr/>
          <a:lstStyle>
            <a:lvl1pPr>
              <a:defRPr/>
            </a:lvl1pPr>
          </a:lstStyle>
          <a:p>
            <a:pPr>
              <a:defRPr/>
            </a:pPr>
            <a:fld id="{CE9A70FC-9E2A-4F15-9BBC-65DF9CC49687}" type="datetimeFigureOut">
              <a:rPr lang="de-AT"/>
              <a:pPr>
                <a:defRPr/>
              </a:pPr>
              <a:t>03.06.2022</a:t>
            </a:fld>
            <a:endParaRPr lang="de-AT"/>
          </a:p>
        </p:txBody>
      </p:sp>
      <p:sp>
        <p:nvSpPr>
          <p:cNvPr id="3" name="Fußzeilenplatzhalter 4">
            <a:extLst>
              <a:ext uri="{FF2B5EF4-FFF2-40B4-BE49-F238E27FC236}">
                <a16:creationId xmlns:a16="http://schemas.microsoft.com/office/drawing/2014/main" id="{98D50A95-8272-2F2E-8BD1-E931251B1920}"/>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90E6302A-C364-E686-E142-7F4837AC4C74}"/>
              </a:ext>
            </a:extLst>
          </p:cNvPr>
          <p:cNvSpPr>
            <a:spLocks noGrp="1"/>
          </p:cNvSpPr>
          <p:nvPr>
            <p:ph type="sldNum" sz="quarter" idx="12"/>
          </p:nvPr>
        </p:nvSpPr>
        <p:spPr/>
        <p:txBody>
          <a:bodyPr/>
          <a:lstStyle>
            <a:lvl1pPr>
              <a:defRPr/>
            </a:lvl1pPr>
          </a:lstStyle>
          <a:p>
            <a:pPr>
              <a:defRPr/>
            </a:pPr>
            <a:fld id="{92DA266A-C542-4A94-A159-3021927FE4DD}" type="slidenum">
              <a:rPr lang="de-AT" altLang="de-DE"/>
              <a:pPr>
                <a:defRPr/>
              </a:pPr>
              <a:t>‹Nr.›</a:t>
            </a:fld>
            <a:endParaRPr lang="de-AT" altLang="de-DE"/>
          </a:p>
        </p:txBody>
      </p:sp>
    </p:spTree>
    <p:extLst>
      <p:ext uri="{BB962C8B-B14F-4D97-AF65-F5344CB8AC3E}">
        <p14:creationId xmlns:p14="http://schemas.microsoft.com/office/powerpoint/2010/main" val="165014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67493E9-383E-C73C-F652-10248F5E011A}"/>
              </a:ext>
            </a:extLst>
          </p:cNvPr>
          <p:cNvSpPr>
            <a:spLocks noGrp="1"/>
          </p:cNvSpPr>
          <p:nvPr>
            <p:ph type="dt" sz="half" idx="10"/>
          </p:nvPr>
        </p:nvSpPr>
        <p:spPr/>
        <p:txBody>
          <a:bodyPr/>
          <a:lstStyle>
            <a:lvl1pPr>
              <a:defRPr/>
            </a:lvl1pPr>
          </a:lstStyle>
          <a:p>
            <a:pPr>
              <a:defRPr/>
            </a:pPr>
            <a:fld id="{9098CDD8-55EC-4B30-8DC8-917957AB6FA7}" type="datetimeFigureOut">
              <a:rPr lang="de-AT"/>
              <a:pPr>
                <a:defRPr/>
              </a:pPr>
              <a:t>03.06.2022</a:t>
            </a:fld>
            <a:endParaRPr lang="de-AT"/>
          </a:p>
        </p:txBody>
      </p:sp>
      <p:sp>
        <p:nvSpPr>
          <p:cNvPr id="6" name="Fußzeilenplatzhalter 4">
            <a:extLst>
              <a:ext uri="{FF2B5EF4-FFF2-40B4-BE49-F238E27FC236}">
                <a16:creationId xmlns:a16="http://schemas.microsoft.com/office/drawing/2014/main" id="{CFBA638A-FF57-323C-E47E-C117B37803BF}"/>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E2A37A3-2B3A-26B2-FA4C-02924624AA3B}"/>
              </a:ext>
            </a:extLst>
          </p:cNvPr>
          <p:cNvSpPr>
            <a:spLocks noGrp="1"/>
          </p:cNvSpPr>
          <p:nvPr>
            <p:ph type="sldNum" sz="quarter" idx="12"/>
          </p:nvPr>
        </p:nvSpPr>
        <p:spPr/>
        <p:txBody>
          <a:bodyPr/>
          <a:lstStyle>
            <a:lvl1pPr>
              <a:defRPr/>
            </a:lvl1pPr>
          </a:lstStyle>
          <a:p>
            <a:pPr>
              <a:defRPr/>
            </a:pPr>
            <a:fld id="{AE3080A2-091C-4C29-8CD9-D352003F50DC}" type="slidenum">
              <a:rPr lang="de-AT" altLang="de-DE"/>
              <a:pPr>
                <a:defRPr/>
              </a:pPr>
              <a:t>‹Nr.›</a:t>
            </a:fld>
            <a:endParaRPr lang="de-AT" altLang="de-DE"/>
          </a:p>
        </p:txBody>
      </p:sp>
    </p:spTree>
    <p:extLst>
      <p:ext uri="{BB962C8B-B14F-4D97-AF65-F5344CB8AC3E}">
        <p14:creationId xmlns:p14="http://schemas.microsoft.com/office/powerpoint/2010/main" val="114645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853434F7-F1B2-B6C2-DF98-6C60A38D6FE1}"/>
              </a:ext>
            </a:extLst>
          </p:cNvPr>
          <p:cNvSpPr>
            <a:spLocks noGrp="1"/>
          </p:cNvSpPr>
          <p:nvPr>
            <p:ph type="dt" sz="half" idx="10"/>
          </p:nvPr>
        </p:nvSpPr>
        <p:spPr/>
        <p:txBody>
          <a:bodyPr/>
          <a:lstStyle>
            <a:lvl1pPr>
              <a:defRPr/>
            </a:lvl1pPr>
          </a:lstStyle>
          <a:p>
            <a:pPr>
              <a:defRPr/>
            </a:pPr>
            <a:fld id="{30EA4691-4BF8-4BF6-BCD3-2042F4215F1A}" type="datetimeFigureOut">
              <a:rPr lang="de-AT"/>
              <a:pPr>
                <a:defRPr/>
              </a:pPr>
              <a:t>03.06.2022</a:t>
            </a:fld>
            <a:endParaRPr lang="de-AT"/>
          </a:p>
        </p:txBody>
      </p:sp>
      <p:sp>
        <p:nvSpPr>
          <p:cNvPr id="6" name="Fußzeilenplatzhalter 4">
            <a:extLst>
              <a:ext uri="{FF2B5EF4-FFF2-40B4-BE49-F238E27FC236}">
                <a16:creationId xmlns:a16="http://schemas.microsoft.com/office/drawing/2014/main" id="{27570A9F-5926-1D85-EBBD-E109383D6D4E}"/>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FE942ECD-CF64-96F6-82CA-3FAD215F8EB8}"/>
              </a:ext>
            </a:extLst>
          </p:cNvPr>
          <p:cNvSpPr>
            <a:spLocks noGrp="1"/>
          </p:cNvSpPr>
          <p:nvPr>
            <p:ph type="sldNum" sz="quarter" idx="12"/>
          </p:nvPr>
        </p:nvSpPr>
        <p:spPr/>
        <p:txBody>
          <a:bodyPr/>
          <a:lstStyle>
            <a:lvl1pPr>
              <a:defRPr/>
            </a:lvl1pPr>
          </a:lstStyle>
          <a:p>
            <a:pPr>
              <a:defRPr/>
            </a:pPr>
            <a:fld id="{2F04F289-BA4E-4E6E-A4A1-9B68C85E01AA}" type="slidenum">
              <a:rPr lang="de-AT" altLang="de-DE"/>
              <a:pPr>
                <a:defRPr/>
              </a:pPr>
              <a:t>‹Nr.›</a:t>
            </a:fld>
            <a:endParaRPr lang="de-AT" altLang="de-DE"/>
          </a:p>
        </p:txBody>
      </p:sp>
    </p:spTree>
    <p:extLst>
      <p:ext uri="{BB962C8B-B14F-4D97-AF65-F5344CB8AC3E}">
        <p14:creationId xmlns:p14="http://schemas.microsoft.com/office/powerpoint/2010/main" val="1344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7CF8442A-A60B-86B6-48E3-2D80C733F9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07428E41-FABC-1865-0E75-B9D61E5FE893}"/>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CE310DC9-C9B4-FA56-6983-27F596481F08}"/>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262AAD58-2E05-9AF6-EB9D-6CA5F6B0F1F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0D71682-1593-4353-857F-3606FC0D9705}" type="datetimeFigureOut">
              <a:rPr lang="de-AT"/>
              <a:pPr>
                <a:defRPr/>
              </a:pPr>
              <a:t>03.06.2022</a:t>
            </a:fld>
            <a:endParaRPr lang="de-AT"/>
          </a:p>
        </p:txBody>
      </p:sp>
      <p:sp>
        <p:nvSpPr>
          <p:cNvPr id="5" name="Fußzeilenplatzhalter 4">
            <a:extLst>
              <a:ext uri="{FF2B5EF4-FFF2-40B4-BE49-F238E27FC236}">
                <a16:creationId xmlns:a16="http://schemas.microsoft.com/office/drawing/2014/main" id="{B115AD9C-678E-8F32-6A09-682F7BDA4FC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BD91A95D-78EA-9055-4E25-25EB6983813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2FE3C89-541A-45A1-98C2-9349415CE3CA}" type="slidenum">
              <a:rPr lang="de-AT" altLang="de-DE"/>
              <a:pPr>
                <a:defRPr/>
              </a:pPr>
              <a:t>‹Nr.›</a:t>
            </a:fld>
            <a:endParaRPr lang="de-AT" altLang="de-DE"/>
          </a:p>
        </p:txBody>
      </p:sp>
      <p:pic>
        <p:nvPicPr>
          <p:cNvPr id="1032" name="Picture 19">
            <a:extLst>
              <a:ext uri="{FF2B5EF4-FFF2-40B4-BE49-F238E27FC236}">
                <a16:creationId xmlns:a16="http://schemas.microsoft.com/office/drawing/2014/main" id="{90876F48-8F44-DAB7-A205-53B394610A6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E247063C-8068-340A-6D0F-B907A3219FF6}"/>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5" name="Rechteck 21">
            <a:extLst>
              <a:ext uri="{FF2B5EF4-FFF2-40B4-BE49-F238E27FC236}">
                <a16:creationId xmlns:a16="http://schemas.microsoft.com/office/drawing/2014/main" id="{788799AA-B8E4-47C8-F26B-670DFEE0A67C}"/>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 name="Picture 13" descr="I:\500-vs_hs\Aushilfen\___Carina\Unterwegs\uw1_schriftzug_weiss.gif">
            <a:extLst>
              <a:ext uri="{FF2B5EF4-FFF2-40B4-BE49-F238E27FC236}">
                <a16:creationId xmlns:a16="http://schemas.microsoft.com/office/drawing/2014/main" id="{EC24DF3F-A4B1-FFC1-64D4-1217C94F8F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1"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2398008"/>
            <a:ext cx="8229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dirty="0"/>
              <a:t>Bildergalerie:</a:t>
            </a:r>
          </a:p>
          <a:p>
            <a:pPr algn="ctr">
              <a:spcBef>
                <a:spcPct val="0"/>
              </a:spcBef>
              <a:buFontTx/>
              <a:buNone/>
            </a:pPr>
            <a:r>
              <a:rPr lang="de-DE" altLang="de-DE" dirty="0"/>
              <a:t>Tropische Früchte</a:t>
            </a:r>
            <a:endParaRPr lang="de-AT" altLang="de-DE"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199" y="450912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err="1"/>
              <a:t>Jackfrucht</a:t>
            </a:r>
            <a:endParaRPr lang="de-DE" sz="2000" dirty="0"/>
          </a:p>
          <a:p>
            <a:pPr>
              <a:spcBef>
                <a:spcPct val="0"/>
              </a:spcBef>
              <a:buFontTx/>
              <a:buNone/>
            </a:pPr>
            <a:r>
              <a:rPr lang="de-DE" sz="2000" b="0" dirty="0"/>
              <a:t>Der </a:t>
            </a:r>
            <a:r>
              <a:rPr lang="de-DE" sz="2000" b="0" dirty="0" err="1"/>
              <a:t>Jackfruchtbaum</a:t>
            </a:r>
            <a:r>
              <a:rPr lang="de-DE" sz="2000" b="0" dirty="0"/>
              <a:t> wächst in allen tropischen Gebieten der Welt. Eine Frucht kann bis zu 10 kg schwer werden. Sie wird meist gekocht und wie Gemüse zubereitet. In Indien wird aus ihr Mehl hergestellt. In den tropischen Gebieten Tansanias wird die Frucht auch von Kleinbäuerinnen und Kleinbauern angepflanzt.</a:t>
            </a:r>
            <a:endParaRPr lang="de-AT" altLang="de-DE" sz="2000" b="0" dirty="0"/>
          </a:p>
        </p:txBody>
      </p:sp>
      <p:pic>
        <p:nvPicPr>
          <p:cNvPr id="3" name="Grafik 2">
            <a:extLst>
              <a:ext uri="{FF2B5EF4-FFF2-40B4-BE49-F238E27FC236}">
                <a16:creationId xmlns:a16="http://schemas.microsoft.com/office/drawing/2014/main" id="{9BB2B64E-2D9B-12A9-C6DC-EABC50533499}"/>
              </a:ext>
            </a:extLst>
          </p:cNvPr>
          <p:cNvPicPr>
            <a:picLocks noChangeAspect="1"/>
          </p:cNvPicPr>
          <p:nvPr/>
        </p:nvPicPr>
        <p:blipFill rotWithShape="1">
          <a:blip r:embed="rId2"/>
          <a:srcRect t="10211"/>
          <a:stretch/>
        </p:blipFill>
        <p:spPr>
          <a:xfrm>
            <a:off x="1652587" y="836712"/>
            <a:ext cx="5838825" cy="3899892"/>
          </a:xfrm>
          <a:prstGeom prst="rect">
            <a:avLst/>
          </a:prstGeom>
        </p:spPr>
      </p:pic>
    </p:spTree>
    <p:extLst>
      <p:ext uri="{BB962C8B-B14F-4D97-AF65-F5344CB8AC3E}">
        <p14:creationId xmlns:p14="http://schemas.microsoft.com/office/powerpoint/2010/main" val="332367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199" y="450912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Physalis</a:t>
            </a:r>
          </a:p>
          <a:p>
            <a:pPr>
              <a:spcBef>
                <a:spcPct val="0"/>
              </a:spcBef>
              <a:buFontTx/>
              <a:buNone/>
            </a:pPr>
            <a:r>
              <a:rPr lang="de-DE" sz="2000" b="0" dirty="0"/>
              <a:t>Die Physalis kommt aus Südamerika, wo auch heute noch ihr Hauptverbreitungsgebiet ist (Peru, Bolivien, Chile). Die Beeren schmecken sehr süß und fruchtig. Der Anbau ist sehr arbeitsintensiv. In Madagaskar wurde ein Projekt gegründet, das Kleinbäuerinnen und Kleinbauern den Anbau ermöglicht. Dadurch können sie ihre wirtschaftliche Lage verbessern.</a:t>
            </a:r>
            <a:endParaRPr lang="de-AT" altLang="de-DE" sz="2000" b="0" dirty="0"/>
          </a:p>
        </p:txBody>
      </p:sp>
      <p:pic>
        <p:nvPicPr>
          <p:cNvPr id="4" name="Grafik 3">
            <a:extLst>
              <a:ext uri="{FF2B5EF4-FFF2-40B4-BE49-F238E27FC236}">
                <a16:creationId xmlns:a16="http://schemas.microsoft.com/office/drawing/2014/main" id="{ED4E4BE7-937B-7021-F27D-DC853CED0777}"/>
              </a:ext>
            </a:extLst>
          </p:cNvPr>
          <p:cNvPicPr>
            <a:picLocks noChangeAspect="1"/>
          </p:cNvPicPr>
          <p:nvPr/>
        </p:nvPicPr>
        <p:blipFill>
          <a:blip r:embed="rId2"/>
          <a:stretch>
            <a:fillRect/>
          </a:stretch>
        </p:blipFill>
        <p:spPr>
          <a:xfrm>
            <a:off x="1811119" y="815344"/>
            <a:ext cx="5521759" cy="3672408"/>
          </a:xfrm>
          <a:prstGeom prst="rect">
            <a:avLst/>
          </a:prstGeom>
        </p:spPr>
      </p:pic>
    </p:spTree>
    <p:extLst>
      <p:ext uri="{BB962C8B-B14F-4D97-AF65-F5344CB8AC3E}">
        <p14:creationId xmlns:p14="http://schemas.microsoft.com/office/powerpoint/2010/main" val="3580050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199" y="4663008"/>
            <a:ext cx="8229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Drachenfrucht</a:t>
            </a:r>
          </a:p>
          <a:p>
            <a:pPr>
              <a:spcBef>
                <a:spcPct val="0"/>
              </a:spcBef>
              <a:buFontTx/>
              <a:buNone/>
            </a:pPr>
            <a:r>
              <a:rPr lang="de-DE" sz="2000" b="0" dirty="0"/>
              <a:t>Ursprünglich kommt die Drachenfrucht aus Mittelamerika. Heute wird sie vor allem in China, Sri Lanka und Thailand angebaut. Die Drachenfrucht schmeckt ähnlich wie eine Kiwi. Früchte aus Sri Lanka sind besonders teuer, weil sie dort nur von wenigen Bäuerinnen und Bauern angepflanzt werden.</a:t>
            </a:r>
            <a:endParaRPr lang="de-AT" altLang="de-DE" sz="2000" b="0" dirty="0"/>
          </a:p>
        </p:txBody>
      </p:sp>
      <p:pic>
        <p:nvPicPr>
          <p:cNvPr id="3" name="Grafik 2">
            <a:extLst>
              <a:ext uri="{FF2B5EF4-FFF2-40B4-BE49-F238E27FC236}">
                <a16:creationId xmlns:a16="http://schemas.microsoft.com/office/drawing/2014/main" id="{62D70A9D-04FB-45E7-E639-2FA8A2E141A2}"/>
              </a:ext>
            </a:extLst>
          </p:cNvPr>
          <p:cNvPicPr>
            <a:picLocks noChangeAspect="1"/>
          </p:cNvPicPr>
          <p:nvPr/>
        </p:nvPicPr>
        <p:blipFill rotWithShape="1">
          <a:blip r:embed="rId2"/>
          <a:srcRect l="3726"/>
          <a:stretch/>
        </p:blipFill>
        <p:spPr>
          <a:xfrm>
            <a:off x="1835696" y="770395"/>
            <a:ext cx="5580850" cy="4026757"/>
          </a:xfrm>
          <a:prstGeom prst="rect">
            <a:avLst/>
          </a:prstGeom>
        </p:spPr>
      </p:pic>
    </p:spTree>
    <p:extLst>
      <p:ext uri="{BB962C8B-B14F-4D97-AF65-F5344CB8AC3E}">
        <p14:creationId xmlns:p14="http://schemas.microsoft.com/office/powerpoint/2010/main" val="342281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199" y="450912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Guave</a:t>
            </a:r>
          </a:p>
          <a:p>
            <a:pPr>
              <a:spcBef>
                <a:spcPct val="0"/>
              </a:spcBef>
              <a:buFontTx/>
              <a:buNone/>
            </a:pPr>
            <a:r>
              <a:rPr lang="de-DE" sz="2000" b="0" dirty="0"/>
              <a:t>Die Guave stammt aus Mittelamerika und wird heute hauptsächlich in Mexiko und in den USA angebaut. Ihr Fruchtfleisch ist entweder rosa oder weiß. Die Früchte reifen drei bis vier Monate, können aber nur wenige Tage gelagert werden. Gekühlt sind sie zwei Wochen haltbar. In einigen Kulturen wird sie auch als Heilpflanze verwendet.</a:t>
            </a:r>
            <a:endParaRPr lang="de-AT" altLang="de-DE" sz="2000" b="0" dirty="0"/>
          </a:p>
        </p:txBody>
      </p:sp>
      <p:pic>
        <p:nvPicPr>
          <p:cNvPr id="4" name="Grafik 3">
            <a:extLst>
              <a:ext uri="{FF2B5EF4-FFF2-40B4-BE49-F238E27FC236}">
                <a16:creationId xmlns:a16="http://schemas.microsoft.com/office/drawing/2014/main" id="{39051F78-0B7A-0D3C-C3C7-F8B356A3DDFF}"/>
              </a:ext>
            </a:extLst>
          </p:cNvPr>
          <p:cNvPicPr>
            <a:picLocks noChangeAspect="1"/>
          </p:cNvPicPr>
          <p:nvPr/>
        </p:nvPicPr>
        <p:blipFill>
          <a:blip r:embed="rId2"/>
          <a:stretch>
            <a:fillRect/>
          </a:stretch>
        </p:blipFill>
        <p:spPr>
          <a:xfrm>
            <a:off x="1979712" y="692696"/>
            <a:ext cx="5391150" cy="4086225"/>
          </a:xfrm>
          <a:prstGeom prst="rect">
            <a:avLst/>
          </a:prstGeom>
        </p:spPr>
      </p:pic>
    </p:spTree>
    <p:extLst>
      <p:ext uri="{BB962C8B-B14F-4D97-AF65-F5344CB8AC3E}">
        <p14:creationId xmlns:p14="http://schemas.microsoft.com/office/powerpoint/2010/main" val="358339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E6C5449E-AB9F-A01F-C74F-931ED308B159}"/>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Die Bildergalerie bezieht sich auf das Thema „Tropische Früchte – fair handeln“ auf den Seiten 56 und 57 im Schulbuch </a:t>
            </a:r>
            <a:r>
              <a:rPr lang="de-DE" altLang="de-DE" sz="1200" i="1" kern="0" dirty="0">
                <a:latin typeface="Arial" pitchFamily="34" charset="0"/>
              </a:rPr>
              <a:t>unterwegs 1</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Sie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a:t>
            </a:r>
            <a:r>
              <a:rPr lang="de-DE" altLang="de-DE" sz="1200" kern="0">
                <a:solidFill>
                  <a:srgbClr val="000000"/>
                </a:solidFill>
                <a:latin typeface="Arial" pitchFamily="34" charset="0"/>
              </a:rPr>
              <a:t>wünschen einen </a:t>
            </a:r>
            <a:r>
              <a:rPr lang="de-DE" altLang="de-DE" sz="1200" kern="0" dirty="0">
                <a:solidFill>
                  <a:srgbClr val="000000"/>
                </a:solidFill>
                <a:latin typeface="Arial" pitchFamily="34" charset="0"/>
              </a:rPr>
              <a:t>erfolgreichen Unterricht!</a:t>
            </a:r>
          </a:p>
        </p:txBody>
      </p:sp>
      <p:sp>
        <p:nvSpPr>
          <p:cNvPr id="5" name="Rectangle 6">
            <a:extLst>
              <a:ext uri="{FF2B5EF4-FFF2-40B4-BE49-F238E27FC236}">
                <a16:creationId xmlns:a16="http://schemas.microsoft.com/office/drawing/2014/main" id="{E4F25A27-EDFD-0829-DF6A-4465956442FE}"/>
              </a:ext>
            </a:extLst>
          </p:cNvPr>
          <p:cNvSpPr>
            <a:spLocks noChangeArrowheads="1"/>
          </p:cNvSpPr>
          <p:nvPr/>
        </p:nvSpPr>
        <p:spPr bwMode="auto">
          <a:xfrm>
            <a:off x="4427538" y="692150"/>
            <a:ext cx="4465637" cy="597721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AT" sz="1200" kern="0" dirty="0"/>
              <a:t>Text: Bernhard Baldinger, Barbara Peintinger; </a:t>
            </a:r>
          </a:p>
          <a:p>
            <a:pPr eaLnBrk="1" fontAlgn="auto" hangingPunct="1">
              <a:spcBef>
                <a:spcPts val="0"/>
              </a:spcBef>
              <a:spcAft>
                <a:spcPts val="0"/>
              </a:spcAft>
              <a:defRPr/>
            </a:pPr>
            <a:r>
              <a:rPr lang="de-AT" sz="1200" kern="0" dirty="0"/>
              <a:t>Fotos: Getty Images - Brand X Pictures; </a:t>
            </a:r>
            <a:r>
              <a:rPr lang="de-AT" sz="1200" kern="0" dirty="0" err="1"/>
              <a:t>barmalini</a:t>
            </a:r>
            <a:r>
              <a:rPr lang="de-AT" sz="1200" kern="0" dirty="0"/>
              <a:t> / Getty Images – </a:t>
            </a:r>
            <a:r>
              <a:rPr lang="de-AT" sz="1200" kern="0" dirty="0" err="1"/>
              <a:t>iStockphoto</a:t>
            </a:r>
            <a:r>
              <a:rPr lang="de-AT" sz="1200" kern="0" dirty="0"/>
              <a:t>; </a:t>
            </a:r>
            <a:r>
              <a:rPr lang="de-AT" sz="1200" kern="0" dirty="0" err="1"/>
              <a:t>sonatali</a:t>
            </a:r>
            <a:r>
              <a:rPr lang="de-AT" sz="1200" kern="0" dirty="0"/>
              <a:t> / Getty Images – </a:t>
            </a:r>
            <a:r>
              <a:rPr lang="de-AT" sz="1200" kern="0" dirty="0" err="1"/>
              <a:t>iStockphoto</a:t>
            </a:r>
            <a:r>
              <a:rPr lang="de-AT" sz="1200" kern="0" dirty="0"/>
              <a:t>; </a:t>
            </a:r>
            <a:r>
              <a:rPr lang="de-AT" sz="1200" kern="0" dirty="0" err="1"/>
              <a:t>PauloVilela</a:t>
            </a:r>
            <a:r>
              <a:rPr lang="de-AT" sz="1200" kern="0" dirty="0"/>
              <a:t> / Getty Images – </a:t>
            </a:r>
            <a:r>
              <a:rPr lang="de-AT" sz="1200" kern="0" dirty="0" err="1"/>
              <a:t>iStockphoto</a:t>
            </a:r>
            <a:r>
              <a:rPr lang="de-AT" sz="1200" kern="0" dirty="0"/>
              <a:t>; tashka2000 / Getty Images – </a:t>
            </a:r>
            <a:r>
              <a:rPr lang="de-AT" sz="1200" kern="0" dirty="0" err="1"/>
              <a:t>iStockphoto</a:t>
            </a:r>
            <a:r>
              <a:rPr lang="de-AT" sz="1200" kern="0" dirty="0"/>
              <a:t>; </a:t>
            </a:r>
            <a:r>
              <a:rPr lang="de-AT" sz="1200" kern="0" dirty="0" err="1"/>
              <a:t>TiSanti</a:t>
            </a:r>
            <a:r>
              <a:rPr lang="de-AT" sz="1200" kern="0" dirty="0"/>
              <a:t> / Getty Images – </a:t>
            </a:r>
            <a:r>
              <a:rPr lang="de-AT" sz="1200" kern="0" dirty="0" err="1"/>
              <a:t>iStockphoto</a:t>
            </a:r>
            <a:r>
              <a:rPr lang="de-AT" sz="1200" kern="0" dirty="0"/>
              <a:t>; </a:t>
            </a:r>
            <a:r>
              <a:rPr lang="de-AT" sz="1200" kern="0" dirty="0" err="1"/>
              <a:t>kynny</a:t>
            </a:r>
            <a:r>
              <a:rPr lang="de-AT" sz="1200" kern="0" dirty="0"/>
              <a:t> / Getty Images – </a:t>
            </a:r>
            <a:r>
              <a:rPr lang="de-AT" sz="1200" kern="0" dirty="0" err="1"/>
              <a:t>iStockphoto</a:t>
            </a:r>
            <a:r>
              <a:rPr lang="de-AT" sz="1200" kern="0" dirty="0"/>
              <a:t>; </a:t>
            </a:r>
            <a:r>
              <a:rPr lang="de-AT" sz="1200" kern="0" dirty="0" err="1"/>
              <a:t>Viktar</a:t>
            </a:r>
            <a:r>
              <a:rPr lang="de-AT" sz="1200" kern="0" dirty="0"/>
              <a:t> / Getty Images – </a:t>
            </a:r>
            <a:r>
              <a:rPr lang="de-AT" sz="1200" kern="0" dirty="0" err="1"/>
              <a:t>iStockphoto</a:t>
            </a:r>
            <a:r>
              <a:rPr lang="de-AT" sz="1200" kern="0" dirty="0"/>
              <a:t>; </a:t>
            </a:r>
            <a:r>
              <a:rPr lang="de-AT" sz="1200" kern="0" dirty="0" err="1"/>
              <a:t>apichat_naweewong</a:t>
            </a:r>
            <a:r>
              <a:rPr lang="de-AT" sz="1200" kern="0" dirty="0"/>
              <a:t> / Getty Images – </a:t>
            </a:r>
            <a:r>
              <a:rPr lang="de-AT" sz="1200" kern="0" dirty="0" err="1"/>
              <a:t>iStockphoto</a:t>
            </a:r>
            <a:r>
              <a:rPr lang="de-AT" sz="1200" kern="0" dirty="0"/>
              <a:t>; 5second / Getty Images – </a:t>
            </a:r>
            <a:r>
              <a:rPr lang="de-AT" sz="1200" kern="0" dirty="0" err="1"/>
              <a:t>iStockphoto</a:t>
            </a:r>
            <a:r>
              <a:rPr lang="de-AT" sz="1200" kern="0" dirty="0"/>
              <a:t>; Puripat1981 / Getty Images – </a:t>
            </a:r>
            <a:r>
              <a:rPr lang="de-AT" sz="1200" kern="0" dirty="0" err="1"/>
              <a:t>iStockphoto</a:t>
            </a:r>
            <a:r>
              <a:rPr lang="de-AT" sz="1200" kern="0" dirty="0"/>
              <a:t>; </a:t>
            </a:r>
            <a:r>
              <a:rPr lang="de-AT" sz="1200" kern="0" dirty="0" err="1"/>
              <a:t>chengyuzheng</a:t>
            </a:r>
            <a:r>
              <a:rPr lang="de-AT" sz="1200" kern="0" dirty="0"/>
              <a:t> / Getty Images – </a:t>
            </a:r>
            <a:r>
              <a:rPr lang="de-AT" sz="1200" kern="0" dirty="0" err="1"/>
              <a:t>iStockphoto</a:t>
            </a:r>
            <a:endParaRPr lang="de-DE" altLang="de-DE" sz="1200" kern="0" dirty="0"/>
          </a:p>
          <a:p>
            <a:pPr eaLnBrk="1" fontAlgn="auto" hangingPunct="1">
              <a:spcBef>
                <a:spcPts val="0"/>
              </a:spcBef>
              <a:spcAft>
                <a:spcPts val="0"/>
              </a:spcAft>
              <a:defRPr/>
            </a:pP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4437112"/>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Papaya</a:t>
            </a:r>
          </a:p>
          <a:p>
            <a:pPr>
              <a:spcBef>
                <a:spcPct val="0"/>
              </a:spcBef>
              <a:buFontTx/>
              <a:buNone/>
            </a:pPr>
            <a:r>
              <a:rPr lang="de-DE" sz="2000" b="0" dirty="0"/>
              <a:t>Die Papaya wird hauptsächlich in Indien, Brasilien, Mexiko und Indonesien angebaut. Die Papaya ist sehr saftig und schmeckt süß. Auf Hawaii wurde der Anbau durch einen Pflanzenvirus stark gefährdet. Seit rund 20 Jahren werden daher gentechnisch veränderte Papayas angebaut, gegen die die Viren nichts ausrichten können.</a:t>
            </a:r>
            <a:endParaRPr lang="de-AT" altLang="de-DE" sz="2000" b="0" dirty="0"/>
          </a:p>
        </p:txBody>
      </p:sp>
      <p:pic>
        <p:nvPicPr>
          <p:cNvPr id="3" name="Grafik 2">
            <a:extLst>
              <a:ext uri="{FF2B5EF4-FFF2-40B4-BE49-F238E27FC236}">
                <a16:creationId xmlns:a16="http://schemas.microsoft.com/office/drawing/2014/main" id="{3BE0790D-F6E2-15D5-2BEA-70A9A5257684}"/>
              </a:ext>
            </a:extLst>
          </p:cNvPr>
          <p:cNvPicPr>
            <a:picLocks noChangeAspect="1"/>
          </p:cNvPicPr>
          <p:nvPr/>
        </p:nvPicPr>
        <p:blipFill>
          <a:blip r:embed="rId2"/>
          <a:stretch>
            <a:fillRect/>
          </a:stretch>
        </p:blipFill>
        <p:spPr>
          <a:xfrm>
            <a:off x="1657350" y="764704"/>
            <a:ext cx="5829300" cy="3933825"/>
          </a:xfrm>
          <a:prstGeom prst="rect">
            <a:avLst/>
          </a:prstGeom>
        </p:spPr>
      </p:pic>
    </p:spTree>
    <p:extLst>
      <p:ext uri="{BB962C8B-B14F-4D97-AF65-F5344CB8AC3E}">
        <p14:creationId xmlns:p14="http://schemas.microsoft.com/office/powerpoint/2010/main" val="250844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4653136"/>
            <a:ext cx="8229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Avocado</a:t>
            </a:r>
          </a:p>
          <a:p>
            <a:pPr>
              <a:spcBef>
                <a:spcPct val="0"/>
              </a:spcBef>
              <a:buFontTx/>
              <a:buNone/>
            </a:pPr>
            <a:r>
              <a:rPr lang="de-DE" sz="2000" b="0" dirty="0"/>
              <a:t>Ursprünglich kommt die Avocado aus Mittelamerika, sie wird mittlerweile aber auch rund ums Mittelmeer angebaut. Die größten Anbaugebiete sind aber weiterhin Mexiko und die Dominikanische Republik. Die schwierige Zucht lohnt sich oft nur für große Farmen.</a:t>
            </a:r>
            <a:endParaRPr lang="de-AT" altLang="de-DE" sz="2000" b="0" dirty="0"/>
          </a:p>
        </p:txBody>
      </p:sp>
      <p:pic>
        <p:nvPicPr>
          <p:cNvPr id="4" name="Grafik 3">
            <a:extLst>
              <a:ext uri="{FF2B5EF4-FFF2-40B4-BE49-F238E27FC236}">
                <a16:creationId xmlns:a16="http://schemas.microsoft.com/office/drawing/2014/main" id="{93436278-1F11-C685-FEA6-B7E37ABA345C}"/>
              </a:ext>
            </a:extLst>
          </p:cNvPr>
          <p:cNvPicPr>
            <a:picLocks noChangeAspect="1"/>
          </p:cNvPicPr>
          <p:nvPr/>
        </p:nvPicPr>
        <p:blipFill>
          <a:blip r:embed="rId2"/>
          <a:stretch>
            <a:fillRect/>
          </a:stretch>
        </p:blipFill>
        <p:spPr>
          <a:xfrm>
            <a:off x="1835696" y="908720"/>
            <a:ext cx="5191387" cy="3397548"/>
          </a:xfrm>
          <a:prstGeom prst="rect">
            <a:avLst/>
          </a:prstGeom>
        </p:spPr>
      </p:pic>
    </p:spTree>
    <p:extLst>
      <p:ext uri="{BB962C8B-B14F-4D97-AF65-F5344CB8AC3E}">
        <p14:creationId xmlns:p14="http://schemas.microsoft.com/office/powerpoint/2010/main" val="52473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4653136"/>
            <a:ext cx="8229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Kokosnuss</a:t>
            </a:r>
          </a:p>
          <a:p>
            <a:pPr>
              <a:spcBef>
                <a:spcPct val="0"/>
              </a:spcBef>
              <a:buFontTx/>
              <a:buNone/>
            </a:pPr>
            <a:r>
              <a:rPr lang="de-DE" sz="2000" b="0" dirty="0"/>
              <a:t>Die Kokosnuss wächst auf Palmen, vor allem in Indonesien und Sri Lanka. Neben dem Fruchtfleisch sind auch das Kokosöl oder die Kokosmilch äußerst beliebt. Die Anbauflächen in der Karibik sind wegen Stürmen, Dürren und einer Palmenkrankheit in den letzten Jahren stark geschrumpft.</a:t>
            </a:r>
            <a:endParaRPr lang="de-AT" altLang="de-DE" sz="2000" b="0" dirty="0"/>
          </a:p>
        </p:txBody>
      </p:sp>
      <p:pic>
        <p:nvPicPr>
          <p:cNvPr id="3" name="Grafik 2">
            <a:extLst>
              <a:ext uri="{FF2B5EF4-FFF2-40B4-BE49-F238E27FC236}">
                <a16:creationId xmlns:a16="http://schemas.microsoft.com/office/drawing/2014/main" id="{EF3D8A6B-336A-26A4-98C3-3882F8F0EC31}"/>
              </a:ext>
            </a:extLst>
          </p:cNvPr>
          <p:cNvPicPr>
            <a:picLocks noChangeAspect="1"/>
          </p:cNvPicPr>
          <p:nvPr/>
        </p:nvPicPr>
        <p:blipFill>
          <a:blip r:embed="rId2"/>
          <a:stretch>
            <a:fillRect/>
          </a:stretch>
        </p:blipFill>
        <p:spPr>
          <a:xfrm>
            <a:off x="1742045" y="836712"/>
            <a:ext cx="5659909" cy="3743278"/>
          </a:xfrm>
          <a:prstGeom prst="rect">
            <a:avLst/>
          </a:prstGeom>
        </p:spPr>
      </p:pic>
    </p:spTree>
    <p:extLst>
      <p:ext uri="{BB962C8B-B14F-4D97-AF65-F5344CB8AC3E}">
        <p14:creationId xmlns:p14="http://schemas.microsoft.com/office/powerpoint/2010/main" val="221932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4499248"/>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Maracuja</a:t>
            </a:r>
          </a:p>
          <a:p>
            <a:pPr>
              <a:spcBef>
                <a:spcPct val="0"/>
              </a:spcBef>
              <a:buFontTx/>
              <a:buNone/>
            </a:pPr>
            <a:r>
              <a:rPr lang="de-DE" sz="2000" b="0" dirty="0"/>
              <a:t>Die Maracuja stammt aus Brasilien, Paraguay oder Argentinien und wird häufig mit der Passionsfrucht verwechselt. Die Maracuja ist aber etwa doppelt so groß wie die Passionsfrucht und schmeckt säuerlich. In Ecuador zum Beispiel haben sich Kleinbäuerinnen und Kleinbauern organisiert und bauen die Frucht gemeinschaftlich an.</a:t>
            </a:r>
            <a:endParaRPr lang="de-AT" altLang="de-DE" sz="2000" b="0" dirty="0"/>
          </a:p>
        </p:txBody>
      </p:sp>
      <p:pic>
        <p:nvPicPr>
          <p:cNvPr id="4" name="Grafik 3">
            <a:extLst>
              <a:ext uri="{FF2B5EF4-FFF2-40B4-BE49-F238E27FC236}">
                <a16:creationId xmlns:a16="http://schemas.microsoft.com/office/drawing/2014/main" id="{CBC83A2D-3BE4-E1B5-D215-28C5095435D3}"/>
              </a:ext>
            </a:extLst>
          </p:cNvPr>
          <p:cNvPicPr>
            <a:picLocks noChangeAspect="1"/>
          </p:cNvPicPr>
          <p:nvPr/>
        </p:nvPicPr>
        <p:blipFill>
          <a:blip r:embed="rId2"/>
          <a:stretch>
            <a:fillRect/>
          </a:stretch>
        </p:blipFill>
        <p:spPr>
          <a:xfrm>
            <a:off x="1893898" y="836712"/>
            <a:ext cx="5356204" cy="3559395"/>
          </a:xfrm>
          <a:prstGeom prst="rect">
            <a:avLst/>
          </a:prstGeom>
        </p:spPr>
      </p:pic>
    </p:spTree>
    <p:extLst>
      <p:ext uri="{BB962C8B-B14F-4D97-AF65-F5344CB8AC3E}">
        <p14:creationId xmlns:p14="http://schemas.microsoft.com/office/powerpoint/2010/main" val="1065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5013176"/>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Passionsfrucht</a:t>
            </a:r>
          </a:p>
          <a:p>
            <a:pPr>
              <a:spcBef>
                <a:spcPct val="0"/>
              </a:spcBef>
              <a:buFontTx/>
              <a:buNone/>
            </a:pPr>
            <a:r>
              <a:rPr lang="de-DE" sz="2000" b="0" dirty="0"/>
              <a:t>Wie die verwandte Maracuja stammt sie aus Südamerika. Sie schmeckt sehr süßlich. In der Dominikanischen Republik trägt sie zur Verbesserung der wirtschaftlichen Lage der Bäuerinnen und Bauern bei.</a:t>
            </a:r>
            <a:endParaRPr lang="de-AT" altLang="de-DE" sz="2000" b="0" dirty="0"/>
          </a:p>
        </p:txBody>
      </p:sp>
      <p:pic>
        <p:nvPicPr>
          <p:cNvPr id="3" name="Grafik 2">
            <a:extLst>
              <a:ext uri="{FF2B5EF4-FFF2-40B4-BE49-F238E27FC236}">
                <a16:creationId xmlns:a16="http://schemas.microsoft.com/office/drawing/2014/main" id="{6E8308A0-3AA6-7C0B-D51C-66C83A162666}"/>
              </a:ext>
            </a:extLst>
          </p:cNvPr>
          <p:cNvPicPr>
            <a:picLocks noChangeAspect="1"/>
          </p:cNvPicPr>
          <p:nvPr/>
        </p:nvPicPr>
        <p:blipFill rotWithShape="1">
          <a:blip r:embed="rId2"/>
          <a:srcRect t="6888"/>
          <a:stretch/>
        </p:blipFill>
        <p:spPr>
          <a:xfrm>
            <a:off x="1388931" y="883568"/>
            <a:ext cx="6366138" cy="4104456"/>
          </a:xfrm>
          <a:prstGeom prst="rect">
            <a:avLst/>
          </a:prstGeom>
        </p:spPr>
      </p:pic>
    </p:spTree>
    <p:extLst>
      <p:ext uri="{BB962C8B-B14F-4D97-AF65-F5344CB8AC3E}">
        <p14:creationId xmlns:p14="http://schemas.microsoft.com/office/powerpoint/2010/main" val="293552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4859288"/>
            <a:ext cx="8229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Sternfrucht</a:t>
            </a:r>
          </a:p>
          <a:p>
            <a:pPr>
              <a:spcBef>
                <a:spcPct val="0"/>
              </a:spcBef>
              <a:buFontTx/>
              <a:buNone/>
            </a:pPr>
            <a:r>
              <a:rPr lang="de-DE" sz="2000" b="0" dirty="0"/>
              <a:t>Die Sternfrucht kommt aus Südostasien und wird hauptsächlich in Malaysia angebaut. Durch die wirtschaftliche Bedeutung wird sie heute jedoch auch in vielen anderen tropischen Gebieten gepflanzt. Die Früchte werden etwa 10 bis 15 cm lang und haben einen Durchmesser von 6 cm.</a:t>
            </a:r>
            <a:endParaRPr lang="de-AT" altLang="de-DE" sz="2000" b="0" dirty="0"/>
          </a:p>
        </p:txBody>
      </p:sp>
      <p:pic>
        <p:nvPicPr>
          <p:cNvPr id="4" name="Grafik 3">
            <a:extLst>
              <a:ext uri="{FF2B5EF4-FFF2-40B4-BE49-F238E27FC236}">
                <a16:creationId xmlns:a16="http://schemas.microsoft.com/office/drawing/2014/main" id="{E87320D3-3459-EEAF-2B3A-3E8BB11095CB}"/>
              </a:ext>
            </a:extLst>
          </p:cNvPr>
          <p:cNvPicPr>
            <a:picLocks noChangeAspect="1"/>
          </p:cNvPicPr>
          <p:nvPr/>
        </p:nvPicPr>
        <p:blipFill>
          <a:blip r:embed="rId2"/>
          <a:stretch>
            <a:fillRect/>
          </a:stretch>
        </p:blipFill>
        <p:spPr>
          <a:xfrm>
            <a:off x="1571625" y="836712"/>
            <a:ext cx="6000750" cy="3952875"/>
          </a:xfrm>
          <a:prstGeom prst="rect">
            <a:avLst/>
          </a:prstGeom>
        </p:spPr>
      </p:pic>
    </p:spTree>
    <p:extLst>
      <p:ext uri="{BB962C8B-B14F-4D97-AF65-F5344CB8AC3E}">
        <p14:creationId xmlns:p14="http://schemas.microsoft.com/office/powerpoint/2010/main" val="354109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47054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Ananas</a:t>
            </a:r>
          </a:p>
          <a:p>
            <a:pPr>
              <a:spcBef>
                <a:spcPct val="0"/>
              </a:spcBef>
              <a:buFontTx/>
              <a:buNone/>
            </a:pPr>
            <a:r>
              <a:rPr lang="de-DE" sz="2000" b="0" dirty="0"/>
              <a:t>Die Ananas kommt ursprünglich aus Südamerika. Heute sind Costa Rica, Brasilien und die Philippinnen die größten Produzenten. Für Ananas-Plantagen wurden große Flächen im Regenwald abgeholzt. Kleinbäuerlicher und kleinflächiger Anbau ist besser für die Umwelt als der Anbau in großen Monokulturen.</a:t>
            </a:r>
            <a:endParaRPr lang="de-AT" altLang="de-DE" sz="2000" b="0" dirty="0"/>
          </a:p>
        </p:txBody>
      </p:sp>
      <p:pic>
        <p:nvPicPr>
          <p:cNvPr id="3" name="Grafik 2">
            <a:extLst>
              <a:ext uri="{FF2B5EF4-FFF2-40B4-BE49-F238E27FC236}">
                <a16:creationId xmlns:a16="http://schemas.microsoft.com/office/drawing/2014/main" id="{8003322A-3D90-9BD7-C1C1-3FE84999AC7F}"/>
              </a:ext>
            </a:extLst>
          </p:cNvPr>
          <p:cNvPicPr>
            <a:picLocks noChangeAspect="1"/>
          </p:cNvPicPr>
          <p:nvPr/>
        </p:nvPicPr>
        <p:blipFill>
          <a:blip r:embed="rId2"/>
          <a:stretch>
            <a:fillRect/>
          </a:stretch>
        </p:blipFill>
        <p:spPr>
          <a:xfrm>
            <a:off x="1571625" y="764704"/>
            <a:ext cx="6000750" cy="3962400"/>
          </a:xfrm>
          <a:prstGeom prst="rect">
            <a:avLst/>
          </a:prstGeom>
        </p:spPr>
      </p:pic>
    </p:spTree>
    <p:extLst>
      <p:ext uri="{BB962C8B-B14F-4D97-AF65-F5344CB8AC3E}">
        <p14:creationId xmlns:p14="http://schemas.microsoft.com/office/powerpoint/2010/main" val="345816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F8F141B8-D9EE-77CC-6B69-12D9D693FA15}"/>
              </a:ext>
            </a:extLst>
          </p:cNvPr>
          <p:cNvSpPr txBox="1">
            <a:spLocks/>
          </p:cNvSpPr>
          <p:nvPr/>
        </p:nvSpPr>
        <p:spPr bwMode="auto">
          <a:xfrm>
            <a:off x="457200" y="4859288"/>
            <a:ext cx="8229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sz="2000" dirty="0"/>
              <a:t>Mango</a:t>
            </a:r>
          </a:p>
          <a:p>
            <a:pPr>
              <a:spcBef>
                <a:spcPct val="0"/>
              </a:spcBef>
              <a:buFontTx/>
              <a:buNone/>
            </a:pPr>
            <a:r>
              <a:rPr lang="de-DE" sz="2000" b="0" dirty="0"/>
              <a:t>Die Mango stammt ursprünglich aus Indien und Südostasien. Auch heute noch ist Indien der größte Produzent. Neben dem Fruchtfleisch wird aus der Mango auch Öl gewonnen. Mangos sind eine wichtige Einnahmequelle für Kleinbäuerinnen und Kleinbauern, da der Anbau sehr günstig ist.</a:t>
            </a:r>
            <a:endParaRPr lang="de-AT" altLang="de-DE" sz="2000" b="0" dirty="0"/>
          </a:p>
        </p:txBody>
      </p:sp>
      <p:pic>
        <p:nvPicPr>
          <p:cNvPr id="4" name="Grafik 3">
            <a:extLst>
              <a:ext uri="{FF2B5EF4-FFF2-40B4-BE49-F238E27FC236}">
                <a16:creationId xmlns:a16="http://schemas.microsoft.com/office/drawing/2014/main" id="{87561FF0-AA30-520C-FCB3-C3DBEA64BE7C}"/>
              </a:ext>
            </a:extLst>
          </p:cNvPr>
          <p:cNvPicPr>
            <a:picLocks noChangeAspect="1"/>
          </p:cNvPicPr>
          <p:nvPr/>
        </p:nvPicPr>
        <p:blipFill rotWithShape="1">
          <a:blip r:embed="rId2"/>
          <a:srcRect t="3445"/>
          <a:stretch/>
        </p:blipFill>
        <p:spPr>
          <a:xfrm>
            <a:off x="1691680" y="764704"/>
            <a:ext cx="5934075" cy="4037459"/>
          </a:xfrm>
          <a:prstGeom prst="rect">
            <a:avLst/>
          </a:prstGeom>
        </p:spPr>
      </p:pic>
    </p:spTree>
    <p:extLst>
      <p:ext uri="{BB962C8B-B14F-4D97-AF65-F5344CB8AC3E}">
        <p14:creationId xmlns:p14="http://schemas.microsoft.com/office/powerpoint/2010/main" val="4069270719"/>
      </p:ext>
    </p:extLst>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Bildschirmpräsentation (4:3)</PresentationFormat>
  <Paragraphs>43</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Syntax LT Std</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212</cp:revision>
  <dcterms:created xsi:type="dcterms:W3CDTF">2013-10-08T07:58:50Z</dcterms:created>
  <dcterms:modified xsi:type="dcterms:W3CDTF">2022-06-03T10:57:46Z</dcterms:modified>
</cp:coreProperties>
</file>