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164936" y="9500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Globalisierung – die Verlierer</a:t>
            </a:r>
          </a:p>
        </p:txBody>
      </p:sp>
      <p:sp>
        <p:nvSpPr>
          <p:cNvPr id="22" name="Text Box 10">
            <a:extLst>
              <a:ext uri="{FF2B5EF4-FFF2-40B4-BE49-F238E27FC236}">
                <a16:creationId xmlns:a16="http://schemas.microsoft.com/office/drawing/2014/main" id="{B253ED2C-5DFF-4702-94F3-F5C11F96B105}"/>
              </a:ext>
            </a:extLst>
          </p:cNvPr>
          <p:cNvSpPr txBox="1">
            <a:spLocks noChangeArrowheads="1"/>
          </p:cNvSpPr>
          <p:nvPr/>
        </p:nvSpPr>
        <p:spPr bwMode="auto">
          <a:xfrm>
            <a:off x="3492374" y="1671989"/>
            <a:ext cx="2159251" cy="461665"/>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große Armut</a:t>
            </a:r>
          </a:p>
        </p:txBody>
      </p:sp>
      <p:sp>
        <p:nvSpPr>
          <p:cNvPr id="24" name="Text Box 10">
            <a:extLst>
              <a:ext uri="{FF2B5EF4-FFF2-40B4-BE49-F238E27FC236}">
                <a16:creationId xmlns:a16="http://schemas.microsoft.com/office/drawing/2014/main" id="{57DBF2EF-1ABA-4965-A233-FD0AE34CBCBB}"/>
              </a:ext>
            </a:extLst>
          </p:cNvPr>
          <p:cNvSpPr txBox="1">
            <a:spLocks noChangeArrowheads="1"/>
          </p:cNvSpPr>
          <p:nvPr/>
        </p:nvSpPr>
        <p:spPr bwMode="auto">
          <a:xfrm>
            <a:off x="6242786" y="2459504"/>
            <a:ext cx="2665241" cy="1938992"/>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Verkauf billiger Rohstoffe und Halbfertig-produkte an reiche Industrieländer</a:t>
            </a:r>
          </a:p>
        </p:txBody>
      </p:sp>
      <p:sp>
        <p:nvSpPr>
          <p:cNvPr id="27" name="Text Box 10">
            <a:extLst>
              <a:ext uri="{FF2B5EF4-FFF2-40B4-BE49-F238E27FC236}">
                <a16:creationId xmlns:a16="http://schemas.microsoft.com/office/drawing/2014/main" id="{776A3C8C-AB51-44ED-9D14-5AD63116B2A3}"/>
              </a:ext>
            </a:extLst>
          </p:cNvPr>
          <p:cNvSpPr txBox="1">
            <a:spLocks noChangeArrowheads="1"/>
          </p:cNvSpPr>
          <p:nvPr/>
        </p:nvSpPr>
        <p:spPr bwMode="auto">
          <a:xfrm>
            <a:off x="6161222" y="4817437"/>
            <a:ext cx="2456305" cy="830997"/>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Einkauf teurer Fertigprodukte</a:t>
            </a:r>
          </a:p>
        </p:txBody>
      </p:sp>
      <p:sp>
        <p:nvSpPr>
          <p:cNvPr id="11" name="Text Box 10">
            <a:extLst>
              <a:ext uri="{FF2B5EF4-FFF2-40B4-BE49-F238E27FC236}">
                <a16:creationId xmlns:a16="http://schemas.microsoft.com/office/drawing/2014/main" id="{ACAF94B1-C5B7-4E04-BBC2-5900923F5C32}"/>
              </a:ext>
            </a:extLst>
          </p:cNvPr>
          <p:cNvSpPr txBox="1">
            <a:spLocks noChangeArrowheads="1"/>
          </p:cNvSpPr>
          <p:nvPr/>
        </p:nvSpPr>
        <p:spPr bwMode="auto">
          <a:xfrm>
            <a:off x="3697720" y="5732055"/>
            <a:ext cx="1959244" cy="830997"/>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Aufnahme von Krediten</a:t>
            </a:r>
          </a:p>
        </p:txBody>
      </p:sp>
      <p:sp>
        <p:nvSpPr>
          <p:cNvPr id="12" name="Text Box 10">
            <a:extLst>
              <a:ext uri="{FF2B5EF4-FFF2-40B4-BE49-F238E27FC236}">
                <a16:creationId xmlns:a16="http://schemas.microsoft.com/office/drawing/2014/main" id="{72497FD5-1F1B-444A-AAD1-398C0BE84EC9}"/>
              </a:ext>
            </a:extLst>
          </p:cNvPr>
          <p:cNvSpPr txBox="1">
            <a:spLocks noChangeArrowheads="1"/>
          </p:cNvSpPr>
          <p:nvPr/>
        </p:nvSpPr>
        <p:spPr bwMode="auto">
          <a:xfrm>
            <a:off x="957707" y="4709488"/>
            <a:ext cx="1816078" cy="830997"/>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hohe Schulden</a:t>
            </a:r>
          </a:p>
        </p:txBody>
      </p:sp>
      <p:sp>
        <p:nvSpPr>
          <p:cNvPr id="13" name="Text Box 10">
            <a:extLst>
              <a:ext uri="{FF2B5EF4-FFF2-40B4-BE49-F238E27FC236}">
                <a16:creationId xmlns:a16="http://schemas.microsoft.com/office/drawing/2014/main" id="{5EEF146F-43A1-489C-A9D6-8D09FA345B00}"/>
              </a:ext>
            </a:extLst>
          </p:cNvPr>
          <p:cNvSpPr txBox="1">
            <a:spLocks noChangeArrowheads="1"/>
          </p:cNvSpPr>
          <p:nvPr/>
        </p:nvSpPr>
        <p:spPr bwMode="auto">
          <a:xfrm>
            <a:off x="387928" y="2532411"/>
            <a:ext cx="2955636" cy="1569660"/>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kaum Geld für Bildung, Infrastruktur, Aufbau von Industrie …</a:t>
            </a:r>
          </a:p>
        </p:txBody>
      </p:sp>
      <p:sp>
        <p:nvSpPr>
          <p:cNvPr id="14" name="Text Box 10">
            <a:extLst>
              <a:ext uri="{FF2B5EF4-FFF2-40B4-BE49-F238E27FC236}">
                <a16:creationId xmlns:a16="http://schemas.microsoft.com/office/drawing/2014/main" id="{712E9303-6EA9-41A4-A214-AB7A9D5619BA}"/>
              </a:ext>
            </a:extLst>
          </p:cNvPr>
          <p:cNvSpPr txBox="1">
            <a:spLocks noChangeArrowheads="1"/>
          </p:cNvSpPr>
          <p:nvPr/>
        </p:nvSpPr>
        <p:spPr bwMode="auto">
          <a:xfrm>
            <a:off x="3597361" y="3082037"/>
            <a:ext cx="2159251" cy="1815882"/>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9999FF"/>
                </a:solidFill>
                <a:latin typeface="Calibri" panose="020F0502020204030204" pitchFamily="34" charset="0"/>
              </a:rPr>
              <a:t>Staaten</a:t>
            </a:r>
          </a:p>
          <a:p>
            <a:pPr algn="ctr" eaLnBrk="1" hangingPunct="1">
              <a:spcBef>
                <a:spcPts val="0"/>
              </a:spcBef>
            </a:pPr>
            <a:r>
              <a:rPr lang="de-DE" altLang="de-DE" sz="2800" dirty="0">
                <a:solidFill>
                  <a:srgbClr val="9999FF"/>
                </a:solidFill>
                <a:latin typeface="Calibri" panose="020F0502020204030204" pitchFamily="34" charset="0"/>
              </a:rPr>
              <a:t>des „Globalen Südens“</a:t>
            </a:r>
          </a:p>
        </p:txBody>
      </p:sp>
      <p:sp>
        <p:nvSpPr>
          <p:cNvPr id="2" name="Pfeil: gebogen 1">
            <a:extLst>
              <a:ext uri="{FF2B5EF4-FFF2-40B4-BE49-F238E27FC236}">
                <a16:creationId xmlns:a16="http://schemas.microsoft.com/office/drawing/2014/main" id="{AC8563C2-87E9-4B64-BECF-7DCB23FD3AA8}"/>
              </a:ext>
            </a:extLst>
          </p:cNvPr>
          <p:cNvSpPr/>
          <p:nvPr/>
        </p:nvSpPr>
        <p:spPr>
          <a:xfrm rot="5400000">
            <a:off x="6411050" y="1233655"/>
            <a:ext cx="677108" cy="1774589"/>
          </a:xfrm>
          <a:prstGeom prst="bentArrow">
            <a:avLst/>
          </a:prstGeom>
          <a:solidFill>
            <a:srgbClr val="9999FF"/>
          </a:solid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16" name="Pfeil: gebogen 15">
            <a:extLst>
              <a:ext uri="{FF2B5EF4-FFF2-40B4-BE49-F238E27FC236}">
                <a16:creationId xmlns:a16="http://schemas.microsoft.com/office/drawing/2014/main" id="{7FBDB210-F82A-48A3-A08C-55EC9E21C7F1}"/>
              </a:ext>
            </a:extLst>
          </p:cNvPr>
          <p:cNvSpPr/>
          <p:nvPr/>
        </p:nvSpPr>
        <p:spPr>
          <a:xfrm rot="16200000">
            <a:off x="2169942" y="5117932"/>
            <a:ext cx="747519" cy="1774588"/>
          </a:xfrm>
          <a:prstGeom prst="bentArrow">
            <a:avLst/>
          </a:prstGeom>
          <a:solidFill>
            <a:srgbClr val="9999FF"/>
          </a:solid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17" name="Pfeil: gebogen 16">
            <a:extLst>
              <a:ext uri="{FF2B5EF4-FFF2-40B4-BE49-F238E27FC236}">
                <a16:creationId xmlns:a16="http://schemas.microsoft.com/office/drawing/2014/main" id="{D23CD236-A87A-4704-884A-5E911BA4D676}"/>
              </a:ext>
            </a:extLst>
          </p:cNvPr>
          <p:cNvSpPr/>
          <p:nvPr/>
        </p:nvSpPr>
        <p:spPr>
          <a:xfrm rot="10800000">
            <a:off x="5898467" y="5626096"/>
            <a:ext cx="1693170" cy="830997"/>
          </a:xfrm>
          <a:prstGeom prst="bentArrow">
            <a:avLst/>
          </a:prstGeom>
          <a:solidFill>
            <a:srgbClr val="9999FF"/>
          </a:solid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18" name="Pfeil: gebogen 17">
            <a:extLst>
              <a:ext uri="{FF2B5EF4-FFF2-40B4-BE49-F238E27FC236}">
                <a16:creationId xmlns:a16="http://schemas.microsoft.com/office/drawing/2014/main" id="{212AD2F2-505E-4D52-BEA9-70A68D64BB05}"/>
              </a:ext>
            </a:extLst>
          </p:cNvPr>
          <p:cNvSpPr/>
          <p:nvPr/>
        </p:nvSpPr>
        <p:spPr>
          <a:xfrm>
            <a:off x="1697116" y="1671989"/>
            <a:ext cx="1693170" cy="830997"/>
          </a:xfrm>
          <a:prstGeom prst="bentArrow">
            <a:avLst/>
          </a:prstGeom>
          <a:solidFill>
            <a:srgbClr val="9999FF"/>
          </a:solid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3" name="Pfeil: nach unten 2">
            <a:extLst>
              <a:ext uri="{FF2B5EF4-FFF2-40B4-BE49-F238E27FC236}">
                <a16:creationId xmlns:a16="http://schemas.microsoft.com/office/drawing/2014/main" id="{4D4148C7-7CD2-4162-85F6-8A8B38CBBBB8}"/>
              </a:ext>
            </a:extLst>
          </p:cNvPr>
          <p:cNvSpPr/>
          <p:nvPr/>
        </p:nvSpPr>
        <p:spPr>
          <a:xfrm>
            <a:off x="7305964" y="4318015"/>
            <a:ext cx="330935" cy="579904"/>
          </a:xfrm>
          <a:prstGeom prst="downArrow">
            <a:avLst/>
          </a:prstGeom>
          <a:solidFill>
            <a:srgbClr val="9999FF"/>
          </a:solid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20" name="Pfeil: nach unten 19">
            <a:extLst>
              <a:ext uri="{FF2B5EF4-FFF2-40B4-BE49-F238E27FC236}">
                <a16:creationId xmlns:a16="http://schemas.microsoft.com/office/drawing/2014/main" id="{4C019169-5302-4DCD-8FC2-D7AF95CB0136}"/>
              </a:ext>
            </a:extLst>
          </p:cNvPr>
          <p:cNvSpPr/>
          <p:nvPr/>
        </p:nvSpPr>
        <p:spPr>
          <a:xfrm rot="10800000">
            <a:off x="1646365" y="4148858"/>
            <a:ext cx="330935" cy="579904"/>
          </a:xfrm>
          <a:prstGeom prst="downArrow">
            <a:avLst/>
          </a:prstGeom>
          <a:solidFill>
            <a:srgbClr val="9999FF"/>
          </a:solid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24"/>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wipe(up)">
                                      <p:cBhvr>
                                        <p:cTn id="20" dur="50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2"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wipe(right)">
                                      <p:cBhvr>
                                        <p:cTn id="29" dur="500"/>
                                        <p:tgtEl>
                                          <p:spTgt spid="17"/>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16"/>
                                        </p:tgtEl>
                                        <p:attrNameLst>
                                          <p:attrName>style.visibility</p:attrName>
                                        </p:attrNameLst>
                                      </p:cBhvr>
                                      <p:to>
                                        <p:strVal val="visible"/>
                                      </p:to>
                                    </p:set>
                                    <p:animEffect transition="in" filter="wipe(down)">
                                      <p:cBhvr>
                                        <p:cTn id="38" dur="500"/>
                                        <p:tgtEl>
                                          <p:spTgt spid="16"/>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wipe(down)">
                                      <p:cBhvr>
                                        <p:cTn id="47" dur="500"/>
                                        <p:tgtEl>
                                          <p:spTgt spid="20"/>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18"/>
                                        </p:tgtEl>
                                        <p:attrNameLst>
                                          <p:attrName>style.visibility</p:attrName>
                                        </p:attrNameLst>
                                      </p:cBhvr>
                                      <p:to>
                                        <p:strVal val="visible"/>
                                      </p:to>
                                    </p:set>
                                    <p:animEffect transition="in" filter="wipe(left)">
                                      <p:cBhvr>
                                        <p:cTn id="56"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4" grpId="0" animBg="1"/>
      <p:bldP spid="27" grpId="0" animBg="1"/>
      <p:bldP spid="11" grpId="0" animBg="1"/>
      <p:bldP spid="12" grpId="0" animBg="1"/>
      <p:bldP spid="13" grpId="0" animBg="1"/>
      <p:bldP spid="2" grpId="0" animBg="1"/>
      <p:bldP spid="16" grpId="0" animBg="1"/>
      <p:bldP spid="17" grpId="0" animBg="1"/>
      <p:bldP spid="18" grpId="0" animBg="1"/>
      <p:bldP spid="3" grpId="0" animBg="1"/>
      <p:bldP spid="2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„Globalisierung – wer verliert dabei?“ auf den Seiten 106 bis 107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Johannes Fuchsberger, Salzburg</a:t>
            </a:r>
          </a:p>
          <a:p>
            <a:pPr eaLnBrk="1" hangingPunct="1"/>
            <a:endParaRPr lang="de-DE" altLang="de-DE" sz="1200" b="0">
              <a:solidFill>
                <a:schemeClr val="tx1"/>
              </a:solidFill>
              <a:cs typeface="Arial" charset="0"/>
            </a:endParaRPr>
          </a:p>
          <a:p>
            <a:pPr eaLnBrk="1" hangingPunct="1"/>
            <a:r>
              <a:rPr lang="de-DE" altLang="de-DE" sz="1200" b="0">
                <a:solidFill>
                  <a:schemeClr val="tx1"/>
                </a:solidFill>
                <a:cs typeface="Arial" charset="0"/>
              </a:rPr>
              <a:t>Alle </a:t>
            </a:r>
            <a:r>
              <a:rPr lang="de-DE" altLang="de-DE" sz="1200" b="0" dirty="0">
                <a:solidFill>
                  <a:schemeClr val="tx1"/>
                </a:solidFill>
                <a:cs typeface="Arial" charset="0"/>
              </a:rPr>
              <a:t>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219</Words>
  <Application>Microsoft Office PowerPoint</Application>
  <PresentationFormat>Bildschirmpräsentation (4:3)</PresentationFormat>
  <Paragraphs>28</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53</cp:revision>
  <dcterms:created xsi:type="dcterms:W3CDTF">2020-01-22T09:57:49Z</dcterms:created>
  <dcterms:modified xsi:type="dcterms:W3CDTF">2020-03-13T14:26:55Z</dcterms:modified>
</cp:coreProperties>
</file>