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13.04.2025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Der Zweite Weltkrieg</a:t>
            </a:r>
          </a:p>
        </p:txBody>
      </p:sp>
      <p:sp>
        <p:nvSpPr>
          <p:cNvPr id="3" name="Text Box 10"/>
          <p:cNvSpPr txBox="1">
            <a:spLocks noChangeArrowheads="1"/>
          </p:cNvSpPr>
          <p:nvPr/>
        </p:nvSpPr>
        <p:spPr bwMode="auto">
          <a:xfrm>
            <a:off x="729456" y="1508011"/>
            <a:ext cx="32400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6600"/>
                </a:solidFill>
                <a:latin typeface="Calibri" panose="020F0502020204030204" pitchFamily="34" charset="0"/>
              </a:rPr>
              <a:t>Europa</a:t>
            </a:r>
          </a:p>
        </p:txBody>
      </p:sp>
      <p:sp>
        <p:nvSpPr>
          <p:cNvPr id="4" name="Text Box 10"/>
          <p:cNvSpPr txBox="1">
            <a:spLocks noChangeArrowheads="1"/>
          </p:cNvSpPr>
          <p:nvPr/>
        </p:nvSpPr>
        <p:spPr bwMode="auto">
          <a:xfrm>
            <a:off x="539750" y="1915634"/>
            <a:ext cx="36004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sym typeface="Wingdings" panose="05000000000000000000" pitchFamily="2" charset="2"/>
              </a:rPr>
              <a:t> </a:t>
            </a:r>
            <a:r>
              <a:rPr lang="de-DE" altLang="de-DE" sz="2800" dirty="0">
                <a:solidFill>
                  <a:srgbClr val="333333"/>
                </a:solidFill>
                <a:latin typeface="Calibri" panose="020F0502020204030204" pitchFamily="34" charset="0"/>
              </a:rPr>
              <a:t>Deutsche Expansion</a:t>
            </a:r>
          </a:p>
        </p:txBody>
      </p:sp>
      <p:sp>
        <p:nvSpPr>
          <p:cNvPr id="5" name="Text Box 10"/>
          <p:cNvSpPr txBox="1">
            <a:spLocks noChangeArrowheads="1"/>
          </p:cNvSpPr>
          <p:nvPr/>
        </p:nvSpPr>
        <p:spPr bwMode="auto">
          <a:xfrm>
            <a:off x="558800" y="2438854"/>
            <a:ext cx="36004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sym typeface="Wingdings" panose="05000000000000000000" pitchFamily="2" charset="2"/>
              </a:rPr>
              <a:t> </a:t>
            </a:r>
            <a:r>
              <a:rPr lang="de-DE" altLang="de-DE" sz="2800" dirty="0">
                <a:solidFill>
                  <a:srgbClr val="333333"/>
                </a:solidFill>
                <a:latin typeface="Calibri" panose="020F0502020204030204" pitchFamily="34" charset="0"/>
              </a:rPr>
              <a:t>Bruch des Vertrags  </a:t>
            </a:r>
          </a:p>
          <a:p>
            <a:pPr eaLnBrk="1" hangingPunct="1"/>
            <a:r>
              <a:rPr lang="de-DE" altLang="de-DE" sz="2800" dirty="0">
                <a:solidFill>
                  <a:srgbClr val="333333"/>
                </a:solidFill>
                <a:latin typeface="Calibri" panose="020F0502020204030204" pitchFamily="34" charset="0"/>
              </a:rPr>
              <a:t>     von Versailles</a:t>
            </a:r>
          </a:p>
        </p:txBody>
      </p:sp>
      <p:sp>
        <p:nvSpPr>
          <p:cNvPr id="6" name="Text Box 10"/>
          <p:cNvSpPr txBox="1">
            <a:spLocks noChangeArrowheads="1"/>
          </p:cNvSpPr>
          <p:nvPr/>
        </p:nvSpPr>
        <p:spPr bwMode="auto">
          <a:xfrm>
            <a:off x="5288946" y="1508011"/>
            <a:ext cx="32400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6600"/>
                </a:solidFill>
                <a:latin typeface="Calibri" panose="020F0502020204030204" pitchFamily="34" charset="0"/>
              </a:rPr>
              <a:t>Asien</a:t>
            </a:r>
          </a:p>
        </p:txBody>
      </p:sp>
      <p:sp>
        <p:nvSpPr>
          <p:cNvPr id="7" name="Rechteck 6"/>
          <p:cNvSpPr>
            <a:spLocks noChangeArrowheads="1"/>
          </p:cNvSpPr>
          <p:nvPr/>
        </p:nvSpPr>
        <p:spPr bwMode="auto">
          <a:xfrm>
            <a:off x="549275" y="1484312"/>
            <a:ext cx="3600450" cy="3780000"/>
          </a:xfrm>
          <a:prstGeom prst="rect">
            <a:avLst/>
          </a:prstGeom>
          <a:noFill/>
          <a:ln w="9525">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8" name="Rechteck 7"/>
          <p:cNvSpPr>
            <a:spLocks noChangeArrowheads="1"/>
          </p:cNvSpPr>
          <p:nvPr/>
        </p:nvSpPr>
        <p:spPr bwMode="auto">
          <a:xfrm>
            <a:off x="5026025" y="1485899"/>
            <a:ext cx="3600450" cy="3780000"/>
          </a:xfrm>
          <a:prstGeom prst="rect">
            <a:avLst/>
          </a:prstGeom>
          <a:noFill/>
          <a:ln w="9525">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Text Box 10"/>
          <p:cNvSpPr txBox="1">
            <a:spLocks noChangeArrowheads="1"/>
          </p:cNvSpPr>
          <p:nvPr/>
        </p:nvSpPr>
        <p:spPr bwMode="auto">
          <a:xfrm>
            <a:off x="517525" y="3350873"/>
            <a:ext cx="36004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sym typeface="Wingdings" panose="05000000000000000000" pitchFamily="2" charset="2"/>
              </a:rPr>
              <a:t> </a:t>
            </a:r>
            <a:r>
              <a:rPr lang="de-DE" altLang="de-DE" sz="2800" dirty="0">
                <a:solidFill>
                  <a:srgbClr val="333333"/>
                </a:solidFill>
                <a:latin typeface="Calibri" panose="020F0502020204030204" pitchFamily="34" charset="0"/>
              </a:rPr>
              <a:t>Überfall auf   </a:t>
            </a:r>
          </a:p>
          <a:p>
            <a:pPr eaLnBrk="1" hangingPunct="1"/>
            <a:r>
              <a:rPr lang="de-DE" altLang="de-DE" sz="2800" dirty="0">
                <a:solidFill>
                  <a:srgbClr val="333333"/>
                </a:solidFill>
                <a:latin typeface="Calibri" panose="020F0502020204030204" pitchFamily="34" charset="0"/>
              </a:rPr>
              <a:t>     Polen/Kriegsbeginn</a:t>
            </a:r>
          </a:p>
        </p:txBody>
      </p:sp>
      <p:sp>
        <p:nvSpPr>
          <p:cNvPr id="10" name="Text Box 10"/>
          <p:cNvSpPr txBox="1">
            <a:spLocks noChangeArrowheads="1"/>
          </p:cNvSpPr>
          <p:nvPr/>
        </p:nvSpPr>
        <p:spPr bwMode="auto">
          <a:xfrm>
            <a:off x="517525" y="4259263"/>
            <a:ext cx="36004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sym typeface="Wingdings" panose="05000000000000000000" pitchFamily="2" charset="2"/>
              </a:rPr>
              <a:t> </a:t>
            </a:r>
            <a:r>
              <a:rPr lang="de-DE" altLang="de-DE" sz="2800" dirty="0">
                <a:solidFill>
                  <a:srgbClr val="333333"/>
                </a:solidFill>
                <a:latin typeface="Calibri" panose="020F0502020204030204" pitchFamily="34" charset="0"/>
              </a:rPr>
              <a:t>„Blitzkriege“ und </a:t>
            </a:r>
          </a:p>
          <a:p>
            <a:pPr eaLnBrk="1" hangingPunct="1"/>
            <a:r>
              <a:rPr lang="de-DE" altLang="de-DE" sz="2800" dirty="0">
                <a:solidFill>
                  <a:srgbClr val="333333"/>
                </a:solidFill>
                <a:latin typeface="Calibri" panose="020F0502020204030204" pitchFamily="34" charset="0"/>
              </a:rPr>
              <a:t>     Luftkrieg gegen GB</a:t>
            </a:r>
          </a:p>
        </p:txBody>
      </p:sp>
      <p:sp>
        <p:nvSpPr>
          <p:cNvPr id="11" name="Text Box 10"/>
          <p:cNvSpPr txBox="1">
            <a:spLocks noChangeArrowheads="1"/>
          </p:cNvSpPr>
          <p:nvPr/>
        </p:nvSpPr>
        <p:spPr bwMode="auto">
          <a:xfrm>
            <a:off x="5026025" y="1979030"/>
            <a:ext cx="36004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sym typeface="Wingdings" panose="05000000000000000000" pitchFamily="2" charset="2"/>
              </a:rPr>
              <a:t> </a:t>
            </a:r>
            <a:r>
              <a:rPr lang="de-DE" altLang="de-DE" sz="2800" dirty="0">
                <a:solidFill>
                  <a:srgbClr val="333333"/>
                </a:solidFill>
                <a:latin typeface="Calibri" panose="020F0502020204030204" pitchFamily="34" charset="0"/>
              </a:rPr>
              <a:t>Japanische </a:t>
            </a:r>
          </a:p>
          <a:p>
            <a:pPr eaLnBrk="1" hangingPunct="1"/>
            <a:r>
              <a:rPr lang="de-DE" altLang="de-DE" sz="2800" dirty="0">
                <a:solidFill>
                  <a:srgbClr val="333333"/>
                </a:solidFill>
                <a:latin typeface="Calibri" panose="020F0502020204030204" pitchFamily="34" charset="0"/>
              </a:rPr>
              <a:t>     Expansion:</a:t>
            </a:r>
          </a:p>
        </p:txBody>
      </p:sp>
      <p:sp>
        <p:nvSpPr>
          <p:cNvPr id="12" name="Text Box 10"/>
          <p:cNvSpPr txBox="1">
            <a:spLocks noChangeArrowheads="1"/>
          </p:cNvSpPr>
          <p:nvPr/>
        </p:nvSpPr>
        <p:spPr bwMode="auto">
          <a:xfrm>
            <a:off x="5016500" y="2954338"/>
            <a:ext cx="36004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sym typeface="Wingdings" panose="05000000000000000000" pitchFamily="2" charset="2"/>
              </a:rPr>
              <a:t>      gegen China</a:t>
            </a:r>
            <a:endParaRPr lang="de-DE" altLang="de-DE" sz="2800" dirty="0">
              <a:solidFill>
                <a:srgbClr val="333333"/>
              </a:solidFill>
              <a:latin typeface="Calibri" panose="020F0502020204030204" pitchFamily="34" charset="0"/>
            </a:endParaRPr>
          </a:p>
        </p:txBody>
      </p:sp>
      <p:sp>
        <p:nvSpPr>
          <p:cNvPr id="13" name="Text Box 10"/>
          <p:cNvSpPr txBox="1">
            <a:spLocks noChangeArrowheads="1"/>
          </p:cNvSpPr>
          <p:nvPr/>
        </p:nvSpPr>
        <p:spPr bwMode="auto">
          <a:xfrm>
            <a:off x="5016500" y="3590925"/>
            <a:ext cx="373196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sym typeface="Wingdings" panose="05000000000000000000" pitchFamily="2" charset="2"/>
              </a:rPr>
              <a:t>      im </a:t>
            </a:r>
            <a:r>
              <a:rPr lang="de-DE" altLang="de-DE" sz="2800" dirty="0">
                <a:solidFill>
                  <a:srgbClr val="333333"/>
                </a:solidFill>
                <a:latin typeface="Calibri" panose="020F0502020204030204" pitchFamily="34" charset="0"/>
              </a:rPr>
              <a:t>pazifischen </a:t>
            </a:r>
          </a:p>
          <a:p>
            <a:pPr eaLnBrk="1" hangingPunct="1"/>
            <a:r>
              <a:rPr lang="de-DE" altLang="de-DE" sz="2800" dirty="0">
                <a:solidFill>
                  <a:srgbClr val="333333"/>
                </a:solidFill>
                <a:latin typeface="Calibri" panose="020F0502020204030204" pitchFamily="34" charset="0"/>
              </a:rPr>
              <a:t>          Raum</a:t>
            </a:r>
          </a:p>
        </p:txBody>
      </p:sp>
      <p:sp>
        <p:nvSpPr>
          <p:cNvPr id="14" name="Text Box 10"/>
          <p:cNvSpPr txBox="1">
            <a:spLocks noChangeArrowheads="1"/>
          </p:cNvSpPr>
          <p:nvPr/>
        </p:nvSpPr>
        <p:spPr bwMode="auto">
          <a:xfrm>
            <a:off x="5016500" y="4564061"/>
            <a:ext cx="36004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sym typeface="Wingdings" panose="05000000000000000000" pitchFamily="2" charset="2"/>
              </a:rPr>
              <a:t>      in </a:t>
            </a:r>
            <a:r>
              <a:rPr lang="de-DE" altLang="de-DE" sz="2800" dirty="0">
                <a:solidFill>
                  <a:srgbClr val="333333"/>
                </a:solidFill>
                <a:latin typeface="Calibri" panose="020F0502020204030204" pitchFamily="34" charset="0"/>
              </a:rPr>
              <a:t>Südostasien</a:t>
            </a:r>
          </a:p>
        </p:txBody>
      </p:sp>
      <p:sp>
        <p:nvSpPr>
          <p:cNvPr id="15" name="AutoShape 16"/>
          <p:cNvSpPr>
            <a:spLocks noChangeArrowheads="1"/>
          </p:cNvSpPr>
          <p:nvPr/>
        </p:nvSpPr>
        <p:spPr bwMode="auto">
          <a:xfrm flipH="1" flipV="1">
            <a:off x="6156176" y="5372101"/>
            <a:ext cx="1371600" cy="1096962"/>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1880 h 21600"/>
              <a:gd name="T14" fmla="*/ 16339 w 21600"/>
              <a:gd name="T15" fmla="*/ 10278 h 21600"/>
            </a:gdLst>
            <a:ahLst/>
            <a:cxnLst>
              <a:cxn ang="T8">
                <a:pos x="T0" y="T1"/>
              </a:cxn>
              <a:cxn ang="T9">
                <a:pos x="T2" y="T3"/>
              </a:cxn>
              <a:cxn ang="T10">
                <a:pos x="T4" y="T5"/>
              </a:cxn>
              <a:cxn ang="T11">
                <a:pos x="T6" y="T7"/>
              </a:cxn>
            </a:cxnLst>
            <a:rect l="T12" t="T13" r="T14" b="T15"/>
            <a:pathLst>
              <a:path w="21600" h="21600">
                <a:moveTo>
                  <a:pt x="21600" y="6079"/>
                </a:moveTo>
                <a:lnTo>
                  <a:pt x="13984" y="0"/>
                </a:lnTo>
                <a:lnTo>
                  <a:pt x="13984" y="1880"/>
                </a:lnTo>
                <a:lnTo>
                  <a:pt x="12427" y="1880"/>
                </a:lnTo>
                <a:cubicBezTo>
                  <a:pt x="5564" y="1880"/>
                  <a:pt x="0" y="6482"/>
                  <a:pt x="0" y="12158"/>
                </a:cubicBezTo>
                <a:lnTo>
                  <a:pt x="0" y="21600"/>
                </a:lnTo>
                <a:lnTo>
                  <a:pt x="8584" y="21600"/>
                </a:lnTo>
                <a:lnTo>
                  <a:pt x="8584" y="12158"/>
                </a:lnTo>
                <a:cubicBezTo>
                  <a:pt x="8584" y="11120"/>
                  <a:pt x="10305" y="10278"/>
                  <a:pt x="12427" y="10278"/>
                </a:cubicBezTo>
                <a:lnTo>
                  <a:pt x="13984" y="10278"/>
                </a:lnTo>
                <a:lnTo>
                  <a:pt x="13984" y="12158"/>
                </a:lnTo>
                <a:lnTo>
                  <a:pt x="21600" y="6079"/>
                </a:lnTo>
                <a:close/>
              </a:path>
            </a:pathLst>
          </a:custGeom>
          <a:solidFill>
            <a:srgbClr val="FF6600"/>
          </a:solidFill>
          <a:ln w="9525">
            <a:solidFill>
              <a:srgbClr val="FF6600"/>
            </a:solidFill>
            <a:miter lim="800000"/>
            <a:headEnd/>
            <a:tailEnd/>
          </a:ln>
        </p:spPr>
        <p:txBody>
          <a:bodyPr/>
          <a:lstStyle/>
          <a:p>
            <a:endParaRPr lang="de-AT"/>
          </a:p>
        </p:txBody>
      </p:sp>
      <p:sp>
        <p:nvSpPr>
          <p:cNvPr id="16" name="AutoShape 16"/>
          <p:cNvSpPr>
            <a:spLocks noChangeArrowheads="1"/>
          </p:cNvSpPr>
          <p:nvPr/>
        </p:nvSpPr>
        <p:spPr bwMode="auto">
          <a:xfrm flipV="1">
            <a:off x="1703432" y="5372101"/>
            <a:ext cx="1371600" cy="1096962"/>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1880 h 21600"/>
              <a:gd name="T14" fmla="*/ 16339 w 21600"/>
              <a:gd name="T15" fmla="*/ 10278 h 21600"/>
            </a:gdLst>
            <a:ahLst/>
            <a:cxnLst>
              <a:cxn ang="T8">
                <a:pos x="T0" y="T1"/>
              </a:cxn>
              <a:cxn ang="T9">
                <a:pos x="T2" y="T3"/>
              </a:cxn>
              <a:cxn ang="T10">
                <a:pos x="T4" y="T5"/>
              </a:cxn>
              <a:cxn ang="T11">
                <a:pos x="T6" y="T7"/>
              </a:cxn>
            </a:cxnLst>
            <a:rect l="T12" t="T13" r="T14" b="T15"/>
            <a:pathLst>
              <a:path w="21600" h="21600">
                <a:moveTo>
                  <a:pt x="21600" y="6079"/>
                </a:moveTo>
                <a:lnTo>
                  <a:pt x="13984" y="0"/>
                </a:lnTo>
                <a:lnTo>
                  <a:pt x="13984" y="1880"/>
                </a:lnTo>
                <a:lnTo>
                  <a:pt x="12427" y="1880"/>
                </a:lnTo>
                <a:cubicBezTo>
                  <a:pt x="5564" y="1880"/>
                  <a:pt x="0" y="6482"/>
                  <a:pt x="0" y="12158"/>
                </a:cubicBezTo>
                <a:lnTo>
                  <a:pt x="0" y="21600"/>
                </a:lnTo>
                <a:lnTo>
                  <a:pt x="8584" y="21600"/>
                </a:lnTo>
                <a:lnTo>
                  <a:pt x="8584" y="12158"/>
                </a:lnTo>
                <a:cubicBezTo>
                  <a:pt x="8584" y="11120"/>
                  <a:pt x="10305" y="10278"/>
                  <a:pt x="12427" y="10278"/>
                </a:cubicBezTo>
                <a:lnTo>
                  <a:pt x="13984" y="10278"/>
                </a:lnTo>
                <a:lnTo>
                  <a:pt x="13984" y="12158"/>
                </a:lnTo>
                <a:lnTo>
                  <a:pt x="21600" y="6079"/>
                </a:lnTo>
                <a:close/>
              </a:path>
            </a:pathLst>
          </a:custGeom>
          <a:solidFill>
            <a:srgbClr val="FF6600"/>
          </a:solidFill>
          <a:ln w="9525">
            <a:solidFill>
              <a:srgbClr val="FF6600"/>
            </a:solidFill>
            <a:miter lim="800000"/>
            <a:headEnd/>
            <a:tailEnd/>
          </a:ln>
        </p:spPr>
        <p:txBody>
          <a:bodyPr/>
          <a:lstStyle/>
          <a:p>
            <a:endParaRPr lang="de-AT"/>
          </a:p>
        </p:txBody>
      </p:sp>
      <p:sp>
        <p:nvSpPr>
          <p:cNvPr id="17" name="Text Box 10"/>
          <p:cNvSpPr txBox="1">
            <a:spLocks noChangeArrowheads="1"/>
          </p:cNvSpPr>
          <p:nvPr/>
        </p:nvSpPr>
        <p:spPr bwMode="auto">
          <a:xfrm>
            <a:off x="2419298" y="5869004"/>
            <a:ext cx="43926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6600"/>
                </a:solidFill>
                <a:latin typeface="Calibri" panose="020F0502020204030204" pitchFamily="34" charset="0"/>
              </a:rPr>
              <a:t>Zweiter Weltkrieg</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animBg="1"/>
      <p:bldP spid="8" grpId="0" animBg="1"/>
      <p:bldP spid="9" grpId="0"/>
      <p:bldP spid="10" grpId="0"/>
      <p:bldP spid="11" grpId="0"/>
      <p:bldP spid="12" grpId="0"/>
      <p:bldP spid="13" grpId="0"/>
      <p:bldP spid="14" grpId="0"/>
      <p:bldP spid="15" grpId="0" animBg="1"/>
      <p:bldP spid="16" grpId="0" animBg="1"/>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„Der Zweite Weltkrieg“ auf den Seiten 36 bis 37 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223</Words>
  <Application>Microsoft Office PowerPoint</Application>
  <PresentationFormat>Bildschirmpräsentation (4:3)</PresentationFormat>
  <Paragraphs>36</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2025-04-13T12:51:19Z</dcterms:modified>
</cp:coreProperties>
</file>