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10">
            <a:extLst>
              <a:ext uri="{FF2B5EF4-FFF2-40B4-BE49-F238E27FC236}">
                <a16:creationId xmlns:a16="http://schemas.microsoft.com/office/drawing/2014/main" id="{F3AFAA6E-F7EC-77EF-509A-4FD5A866F382}"/>
              </a:ext>
            </a:extLst>
          </p:cNvPr>
          <p:cNvSpPr txBox="1">
            <a:spLocks noChangeArrowheads="1"/>
          </p:cNvSpPr>
          <p:nvPr/>
        </p:nvSpPr>
        <p:spPr bwMode="auto">
          <a:xfrm>
            <a:off x="107504" y="3480706"/>
            <a:ext cx="3253523" cy="677108"/>
          </a:xfrm>
          <a:prstGeom prst="rect">
            <a:avLst/>
          </a:prstGeom>
          <a:noFill/>
          <a:ln w="28575" algn="ctr">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Erste Schriften</a:t>
            </a:r>
          </a:p>
        </p:txBody>
      </p:sp>
      <p:sp>
        <p:nvSpPr>
          <p:cNvPr id="5" name="Text Box 10">
            <a:extLst>
              <a:ext uri="{FF2B5EF4-FFF2-40B4-BE49-F238E27FC236}">
                <a16:creationId xmlns:a16="http://schemas.microsoft.com/office/drawing/2014/main" id="{73360843-75ED-DEA7-EA31-8E53956DCEC2}"/>
              </a:ext>
            </a:extLst>
          </p:cNvPr>
          <p:cNvSpPr txBox="1">
            <a:spLocks noChangeArrowheads="1"/>
          </p:cNvSpPr>
          <p:nvPr/>
        </p:nvSpPr>
        <p:spPr bwMode="auto">
          <a:xfrm>
            <a:off x="4080097" y="3201055"/>
            <a:ext cx="5107546" cy="1200329"/>
          </a:xfrm>
          <a:prstGeom prst="rect">
            <a:avLst/>
          </a:prstGeom>
          <a:noFill/>
          <a:ln w="9525" algn="ctr">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Chinesische Schriftzeichen</a:t>
            </a:r>
          </a:p>
          <a:p>
            <a:pPr marL="342900" indent="-342900" eaLnBrk="1" hangingPunct="1">
              <a:spcBef>
                <a:spcPts val="0"/>
              </a:spcBef>
              <a:buFont typeface="Arial" panose="020B0604020202020204" pitchFamily="34" charset="0"/>
              <a:buChar char="•"/>
            </a:pPr>
            <a:r>
              <a:rPr lang="de-DE" altLang="de-DE" sz="2200" dirty="0">
                <a:solidFill>
                  <a:srgbClr val="333333"/>
                </a:solidFill>
                <a:latin typeface="Calibri" panose="020F0502020204030204" pitchFamily="34" charset="0"/>
              </a:rPr>
              <a:t>im 2. Jahrtausend v. Chr. entwickelt</a:t>
            </a:r>
          </a:p>
          <a:p>
            <a:pPr marL="342900" indent="-342900" eaLnBrk="1" hangingPunct="1">
              <a:spcBef>
                <a:spcPts val="0"/>
              </a:spcBef>
              <a:buFont typeface="Arial" panose="020B0604020202020204" pitchFamily="34" charset="0"/>
              <a:buChar char="•"/>
            </a:pPr>
            <a:r>
              <a:rPr lang="de-DE" altLang="de-DE" sz="2200" dirty="0">
                <a:solidFill>
                  <a:srgbClr val="333333"/>
                </a:solidFill>
                <a:latin typeface="Calibri" panose="020F0502020204030204" pitchFamily="34" charset="0"/>
              </a:rPr>
              <a:t>ab 221 v. Chr. einheitliche Schreibweise</a:t>
            </a:r>
          </a:p>
        </p:txBody>
      </p:sp>
      <p:sp>
        <p:nvSpPr>
          <p:cNvPr id="6" name="Text Box 10">
            <a:extLst>
              <a:ext uri="{FF2B5EF4-FFF2-40B4-BE49-F238E27FC236}">
                <a16:creationId xmlns:a16="http://schemas.microsoft.com/office/drawing/2014/main" id="{4143E8DD-B7C0-7B3F-3864-CAB0345095A8}"/>
              </a:ext>
            </a:extLst>
          </p:cNvPr>
          <p:cNvSpPr txBox="1">
            <a:spLocks noChangeArrowheads="1"/>
          </p:cNvSpPr>
          <p:nvPr/>
        </p:nvSpPr>
        <p:spPr bwMode="auto">
          <a:xfrm>
            <a:off x="791580" y="725657"/>
            <a:ext cx="7560840" cy="1877437"/>
          </a:xfrm>
          <a:prstGeom prst="rect">
            <a:avLst/>
          </a:prstGeom>
          <a:noFill/>
          <a:ln w="9525" algn="ctr">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Hieroglyphen („heilige Zeichen“)</a:t>
            </a:r>
          </a:p>
          <a:p>
            <a:pPr marL="342900" indent="-342900" eaLnBrk="1" hangingPunct="1">
              <a:spcBef>
                <a:spcPts val="0"/>
              </a:spcBef>
              <a:buFont typeface="Arial" panose="020B0604020202020204" pitchFamily="34" charset="0"/>
              <a:buChar char="•"/>
            </a:pPr>
            <a:r>
              <a:rPr lang="de-DE" altLang="de-DE" sz="2200" dirty="0">
                <a:solidFill>
                  <a:srgbClr val="333333"/>
                </a:solidFill>
                <a:latin typeface="Calibri" panose="020F0502020204030204" pitchFamily="34" charset="0"/>
              </a:rPr>
              <a:t>Bilderschrift</a:t>
            </a:r>
          </a:p>
          <a:p>
            <a:pPr marL="342900" indent="-342900" eaLnBrk="1" hangingPunct="1">
              <a:spcBef>
                <a:spcPts val="0"/>
              </a:spcBef>
              <a:buFont typeface="Arial" panose="020B0604020202020204" pitchFamily="34" charset="0"/>
              <a:buChar char="•"/>
            </a:pPr>
            <a:r>
              <a:rPr lang="de-DE" altLang="de-DE" sz="2200" dirty="0">
                <a:solidFill>
                  <a:srgbClr val="333333"/>
                </a:solidFill>
                <a:latin typeface="Calibri" panose="020F0502020204030204" pitchFamily="34" charset="0"/>
              </a:rPr>
              <a:t>vor ca. 5 000 Jahren entwickelt</a:t>
            </a:r>
          </a:p>
          <a:p>
            <a:pPr marL="342900" indent="-342900" eaLnBrk="1" hangingPunct="1">
              <a:spcBef>
                <a:spcPts val="0"/>
              </a:spcBef>
              <a:buFont typeface="Arial" panose="020B0604020202020204" pitchFamily="34" charset="0"/>
              <a:buChar char="•"/>
            </a:pPr>
            <a:r>
              <a:rPr lang="de-DE" altLang="de-DE" sz="2200" dirty="0">
                <a:solidFill>
                  <a:srgbClr val="333333"/>
                </a:solidFill>
                <a:latin typeface="Calibri" panose="020F0502020204030204" pitchFamily="34" charset="0"/>
              </a:rPr>
              <a:t>Schreibmaterial: Papyrus, Pinsel und Schilfrohr</a:t>
            </a:r>
          </a:p>
          <a:p>
            <a:pPr marL="342900" indent="-342900" eaLnBrk="1" hangingPunct="1">
              <a:spcBef>
                <a:spcPts val="0"/>
              </a:spcBef>
              <a:buFont typeface="Arial" panose="020B0604020202020204" pitchFamily="34" charset="0"/>
              <a:buChar char="•"/>
            </a:pPr>
            <a:r>
              <a:rPr lang="de-DE" altLang="de-DE" sz="2200" dirty="0">
                <a:solidFill>
                  <a:srgbClr val="333333"/>
                </a:solidFill>
                <a:latin typeface="Calibri" panose="020F0502020204030204" pitchFamily="34" charset="0"/>
              </a:rPr>
              <a:t>Schreiberinnen und Schreiber hoch angesehen</a:t>
            </a:r>
          </a:p>
        </p:txBody>
      </p:sp>
      <p:sp>
        <p:nvSpPr>
          <p:cNvPr id="10" name="Pfeil nach unten 30">
            <a:extLst>
              <a:ext uri="{FF2B5EF4-FFF2-40B4-BE49-F238E27FC236}">
                <a16:creationId xmlns:a16="http://schemas.microsoft.com/office/drawing/2014/main" id="{EF743C42-C373-44D1-1593-7A5FBBF145F5}"/>
              </a:ext>
            </a:extLst>
          </p:cNvPr>
          <p:cNvSpPr>
            <a:spLocks noChangeArrowheads="1"/>
          </p:cNvSpPr>
          <p:nvPr/>
        </p:nvSpPr>
        <p:spPr bwMode="auto">
          <a:xfrm rot="10800000">
            <a:off x="1907705" y="2697817"/>
            <a:ext cx="288925" cy="503237"/>
          </a:xfrm>
          <a:prstGeom prst="downArrow">
            <a:avLst>
              <a:gd name="adj1" fmla="val 50000"/>
              <a:gd name="adj2" fmla="val 49761"/>
            </a:avLst>
          </a:prstGeom>
          <a:solidFill>
            <a:srgbClr val="669900"/>
          </a:solidFill>
          <a:ln w="9525" algn="ctr">
            <a:solidFill>
              <a:srgbClr val="669900"/>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Pfeil nach unten 32">
            <a:extLst>
              <a:ext uri="{FF2B5EF4-FFF2-40B4-BE49-F238E27FC236}">
                <a16:creationId xmlns:a16="http://schemas.microsoft.com/office/drawing/2014/main" id="{810BE9FD-1EEC-EB51-D5D1-453927F9A669}"/>
              </a:ext>
            </a:extLst>
          </p:cNvPr>
          <p:cNvSpPr>
            <a:spLocks noChangeArrowheads="1"/>
          </p:cNvSpPr>
          <p:nvPr/>
        </p:nvSpPr>
        <p:spPr bwMode="auto">
          <a:xfrm rot="16200000">
            <a:off x="3683221" y="3566847"/>
            <a:ext cx="288925" cy="504825"/>
          </a:xfrm>
          <a:prstGeom prst="downArrow">
            <a:avLst>
              <a:gd name="adj1" fmla="val 50000"/>
              <a:gd name="adj2" fmla="val 49918"/>
            </a:avLst>
          </a:prstGeom>
          <a:solidFill>
            <a:srgbClr val="669900"/>
          </a:solidFill>
          <a:ln w="9525" algn="ctr">
            <a:solidFill>
              <a:srgbClr val="669900"/>
            </a:solidFill>
            <a:round/>
            <a:headEnd/>
            <a:tailEnd/>
          </a:ln>
        </p:spPr>
        <p:txBody>
          <a:bodyPr vert="eaVert"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Pfeil nach unten 33">
            <a:extLst>
              <a:ext uri="{FF2B5EF4-FFF2-40B4-BE49-F238E27FC236}">
                <a16:creationId xmlns:a16="http://schemas.microsoft.com/office/drawing/2014/main" id="{7600483C-103E-B779-DA8A-6E0E9978AC9B}"/>
              </a:ext>
            </a:extLst>
          </p:cNvPr>
          <p:cNvSpPr>
            <a:spLocks noChangeArrowheads="1"/>
          </p:cNvSpPr>
          <p:nvPr/>
        </p:nvSpPr>
        <p:spPr bwMode="auto">
          <a:xfrm>
            <a:off x="1907704" y="4442096"/>
            <a:ext cx="288925" cy="503237"/>
          </a:xfrm>
          <a:prstGeom prst="downArrow">
            <a:avLst>
              <a:gd name="adj1" fmla="val 50000"/>
              <a:gd name="adj2" fmla="val 49761"/>
            </a:avLst>
          </a:prstGeom>
          <a:solidFill>
            <a:srgbClr val="669900"/>
          </a:solidFill>
          <a:ln w="9525" algn="ctr">
            <a:solidFill>
              <a:srgbClr val="669900"/>
            </a:solidFill>
            <a:round/>
            <a:headEnd/>
            <a:tailEnd/>
          </a:ln>
        </p:spPr>
        <p:txBody>
          <a:bodyPr rot="10800000" vert="eaVert"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Text Box 10">
            <a:extLst>
              <a:ext uri="{FF2B5EF4-FFF2-40B4-BE49-F238E27FC236}">
                <a16:creationId xmlns:a16="http://schemas.microsoft.com/office/drawing/2014/main" id="{89C8B326-5F8F-4D32-9A31-DE1A497EDD87}"/>
              </a:ext>
            </a:extLst>
          </p:cNvPr>
          <p:cNvSpPr txBox="1">
            <a:spLocks noChangeArrowheads="1"/>
          </p:cNvSpPr>
          <p:nvPr/>
        </p:nvSpPr>
        <p:spPr bwMode="auto">
          <a:xfrm>
            <a:off x="791580" y="5158537"/>
            <a:ext cx="7740860" cy="1200329"/>
          </a:xfrm>
          <a:prstGeom prst="rect">
            <a:avLst/>
          </a:prstGeom>
          <a:noFill/>
          <a:ln w="9525" algn="ctr">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Keilschrift</a:t>
            </a:r>
          </a:p>
          <a:p>
            <a:pPr marL="342900" indent="-342900" eaLnBrk="1" hangingPunct="1">
              <a:spcBef>
                <a:spcPts val="0"/>
              </a:spcBef>
              <a:buFont typeface="Arial" panose="020B0604020202020204" pitchFamily="34" charset="0"/>
              <a:buChar char="•"/>
            </a:pPr>
            <a:r>
              <a:rPr lang="de-DE" altLang="de-DE" sz="2200" dirty="0">
                <a:solidFill>
                  <a:srgbClr val="333333"/>
                </a:solidFill>
                <a:latin typeface="Calibri" panose="020F0502020204030204" pitchFamily="34" charset="0"/>
              </a:rPr>
              <a:t>etwa zeitgleich mit Hieroglyphen in Mesopotamien entwickelt</a:t>
            </a:r>
          </a:p>
          <a:p>
            <a:pPr marL="342900" indent="-342900" eaLnBrk="1" hangingPunct="1">
              <a:spcBef>
                <a:spcPts val="0"/>
              </a:spcBef>
              <a:buFont typeface="Arial" panose="020B0604020202020204" pitchFamily="34" charset="0"/>
              <a:buChar char="•"/>
            </a:pPr>
            <a:r>
              <a:rPr lang="de-DE" altLang="de-DE" sz="2200" dirty="0">
                <a:solidFill>
                  <a:srgbClr val="333333"/>
                </a:solidFill>
                <a:latin typeface="Calibri" panose="020F0502020204030204" pitchFamily="34" charset="0"/>
              </a:rPr>
              <a:t>Schreibmaterial: weiche Tontafeln und Griffeln aus Schilfrohr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animBg="1"/>
      <p:bldP spid="18" grpId="0" animBg="1"/>
      <p:bldP spid="19" grpId="0" animBg="1"/>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„Erste Schriften“ auf den Seiten 24 bis 25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Words>
  <Application>Microsoft Office PowerPoint</Application>
  <PresentationFormat>Bildschirmpräsentation (4:3)</PresentationFormat>
  <Paragraphs>32</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66</cp:revision>
  <dcterms:created xsi:type="dcterms:W3CDTF">2011-07-14T19:54:09Z</dcterms:created>
  <dcterms:modified xsi:type="dcterms:W3CDTF">2022-12-12T08:37:38Z</dcterms:modified>
</cp:coreProperties>
</file>