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93" r:id="rId2"/>
    <p:sldId id="294" r:id="rId3"/>
    <p:sldId id="295" r:id="rId4"/>
    <p:sldId id="296" r:id="rId5"/>
    <p:sldId id="292" r:id="rId6"/>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62" d="100"/>
          <a:sy n="62" d="100"/>
        </p:scale>
        <p:origin x="66" y="112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05.09.2023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05.09.2023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05.09.2023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05.09.2023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05.09.2023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05.09.2023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05.09.2023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05.09.2023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05.09.2023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05.09.2023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05.09.2023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05.09.2023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05.09.2023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7C7C9D-10EE-8005-30C2-E4EBCFC97525}"/>
              </a:ext>
            </a:extLst>
          </p:cNvPr>
          <p:cNvSpPr>
            <a:spLocks noGrp="1"/>
          </p:cNvSpPr>
          <p:nvPr>
            <p:ph type="title"/>
          </p:nvPr>
        </p:nvSpPr>
        <p:spPr>
          <a:xfrm>
            <a:off x="323850" y="2709863"/>
            <a:ext cx="8229600" cy="676275"/>
          </a:xfrm>
        </p:spPr>
        <p:txBody>
          <a:bodyPr/>
          <a:lstStyle/>
          <a:p>
            <a:r>
              <a:rPr lang="de-DE" altLang="de-DE" dirty="0"/>
              <a:t>Hochseeschifffahrt</a:t>
            </a:r>
            <a:endParaRPr lang="de-AT" altLang="de-D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fik 13">
            <a:extLst>
              <a:ext uri="{FF2B5EF4-FFF2-40B4-BE49-F238E27FC236}">
                <a16:creationId xmlns:a16="http://schemas.microsoft.com/office/drawing/2014/main" id="{784F3C29-B750-3710-FD09-226061144CA9}"/>
              </a:ext>
            </a:extLst>
          </p:cNvPr>
          <p:cNvPicPr>
            <a:picLocks noChangeAspect="1"/>
          </p:cNvPicPr>
          <p:nvPr/>
        </p:nvPicPr>
        <p:blipFill>
          <a:blip r:embed="rId2"/>
          <a:stretch>
            <a:fillRect/>
          </a:stretch>
        </p:blipFill>
        <p:spPr>
          <a:xfrm>
            <a:off x="531505" y="1732071"/>
            <a:ext cx="8072943" cy="4073193"/>
          </a:xfrm>
          <a:prstGeom prst="rect">
            <a:avLst/>
          </a:prstGeom>
        </p:spPr>
      </p:pic>
      <p:sp>
        <p:nvSpPr>
          <p:cNvPr id="2" name="Textfeld 43">
            <a:extLst>
              <a:ext uri="{FF2B5EF4-FFF2-40B4-BE49-F238E27FC236}">
                <a16:creationId xmlns:a16="http://schemas.microsoft.com/office/drawing/2014/main" id="{4631755F-D319-6D96-500F-467795C63307}"/>
              </a:ext>
            </a:extLst>
          </p:cNvPr>
          <p:cNvSpPr txBox="1">
            <a:spLocks noChangeArrowheads="1"/>
          </p:cNvSpPr>
          <p:nvPr/>
        </p:nvSpPr>
        <p:spPr bwMode="auto">
          <a:xfrm>
            <a:off x="533400" y="6185619"/>
            <a:ext cx="131445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600" b="0" dirty="0">
                <a:solidFill>
                  <a:srgbClr val="000000"/>
                </a:solidFill>
                <a:latin typeface="Arial" panose="020B0604020202020204" pitchFamily="34" charset="0"/>
              </a:rPr>
              <a:t>1 Rotterdam</a:t>
            </a:r>
          </a:p>
        </p:txBody>
      </p:sp>
      <p:sp>
        <p:nvSpPr>
          <p:cNvPr id="3" name="Textfeld 44">
            <a:extLst>
              <a:ext uri="{FF2B5EF4-FFF2-40B4-BE49-F238E27FC236}">
                <a16:creationId xmlns:a16="http://schemas.microsoft.com/office/drawing/2014/main" id="{EFB32CF1-0BD1-6F5A-6CC3-84A090778460}"/>
              </a:ext>
            </a:extLst>
          </p:cNvPr>
          <p:cNvSpPr txBox="1">
            <a:spLocks noChangeArrowheads="1"/>
          </p:cNvSpPr>
          <p:nvPr/>
        </p:nvSpPr>
        <p:spPr bwMode="auto">
          <a:xfrm>
            <a:off x="2386711" y="6185619"/>
            <a:ext cx="88900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600" b="0">
                <a:solidFill>
                  <a:srgbClr val="000000"/>
                </a:solidFill>
                <a:latin typeface="Arial" panose="020B0604020202020204" pitchFamily="34" charset="0"/>
              </a:rPr>
              <a:t>2 Dubai</a:t>
            </a:r>
          </a:p>
        </p:txBody>
      </p:sp>
      <p:sp>
        <p:nvSpPr>
          <p:cNvPr id="4" name="Textfeld 56">
            <a:extLst>
              <a:ext uri="{FF2B5EF4-FFF2-40B4-BE49-F238E27FC236}">
                <a16:creationId xmlns:a16="http://schemas.microsoft.com/office/drawing/2014/main" id="{B2B48273-52D1-939B-2E1A-ECBD7A806F13}"/>
              </a:ext>
            </a:extLst>
          </p:cNvPr>
          <p:cNvSpPr txBox="1">
            <a:spLocks noChangeArrowheads="1"/>
          </p:cNvSpPr>
          <p:nvPr/>
        </p:nvSpPr>
        <p:spPr bwMode="auto">
          <a:xfrm>
            <a:off x="3814572" y="6185619"/>
            <a:ext cx="117475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600" b="0">
                <a:solidFill>
                  <a:srgbClr val="000000"/>
                </a:solidFill>
                <a:latin typeface="Arial" panose="020B0604020202020204" pitchFamily="34" charset="0"/>
              </a:rPr>
              <a:t>3 Singapur</a:t>
            </a:r>
          </a:p>
        </p:txBody>
      </p:sp>
      <p:sp>
        <p:nvSpPr>
          <p:cNvPr id="5" name="Textfeld 57">
            <a:extLst>
              <a:ext uri="{FF2B5EF4-FFF2-40B4-BE49-F238E27FC236}">
                <a16:creationId xmlns:a16="http://schemas.microsoft.com/office/drawing/2014/main" id="{E849CFD3-07C0-7D48-36D4-301FA976F946}"/>
              </a:ext>
            </a:extLst>
          </p:cNvPr>
          <p:cNvSpPr txBox="1">
            <a:spLocks noChangeArrowheads="1"/>
          </p:cNvSpPr>
          <p:nvPr/>
        </p:nvSpPr>
        <p:spPr bwMode="auto">
          <a:xfrm>
            <a:off x="5528183" y="6185619"/>
            <a:ext cx="1289050" cy="3381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600" b="0">
                <a:solidFill>
                  <a:srgbClr val="000000"/>
                </a:solidFill>
                <a:latin typeface="Arial" panose="020B0604020202020204" pitchFamily="34" charset="0"/>
              </a:rPr>
              <a:t>4 Hongkong</a:t>
            </a:r>
          </a:p>
        </p:txBody>
      </p:sp>
      <p:sp>
        <p:nvSpPr>
          <p:cNvPr id="6" name="Textfeld 58">
            <a:extLst>
              <a:ext uri="{FF2B5EF4-FFF2-40B4-BE49-F238E27FC236}">
                <a16:creationId xmlns:a16="http://schemas.microsoft.com/office/drawing/2014/main" id="{D57743F4-46D3-82CF-8016-22DC8A2BFB64}"/>
              </a:ext>
            </a:extLst>
          </p:cNvPr>
          <p:cNvSpPr txBox="1">
            <a:spLocks noChangeArrowheads="1"/>
          </p:cNvSpPr>
          <p:nvPr/>
        </p:nvSpPr>
        <p:spPr bwMode="auto">
          <a:xfrm>
            <a:off x="7356094" y="6185619"/>
            <a:ext cx="1219200" cy="339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600" b="0" dirty="0">
                <a:solidFill>
                  <a:srgbClr val="000000"/>
                </a:solidFill>
                <a:latin typeface="Arial" panose="020B0604020202020204" pitchFamily="34" charset="0"/>
              </a:rPr>
              <a:t>5 Shanghai</a:t>
            </a:r>
          </a:p>
        </p:txBody>
      </p:sp>
      <p:sp>
        <p:nvSpPr>
          <p:cNvPr id="8" name="Ellipse 7">
            <a:extLst>
              <a:ext uri="{FF2B5EF4-FFF2-40B4-BE49-F238E27FC236}">
                <a16:creationId xmlns:a16="http://schemas.microsoft.com/office/drawing/2014/main" id="{9D23CD36-3838-5AAE-ABFB-FD2EDCE8479E}"/>
              </a:ext>
            </a:extLst>
          </p:cNvPr>
          <p:cNvSpPr/>
          <p:nvPr/>
        </p:nvSpPr>
        <p:spPr>
          <a:xfrm>
            <a:off x="4302125" y="2636912"/>
            <a:ext cx="287338" cy="21590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rPr>
              <a:t>1</a:t>
            </a:r>
            <a:endParaRPr lang="de-AT" dirty="0">
              <a:solidFill>
                <a:schemeClr val="tx1"/>
              </a:solidFill>
            </a:endParaRPr>
          </a:p>
        </p:txBody>
      </p:sp>
      <p:sp>
        <p:nvSpPr>
          <p:cNvPr id="9" name="Ellipse 8">
            <a:extLst>
              <a:ext uri="{FF2B5EF4-FFF2-40B4-BE49-F238E27FC236}">
                <a16:creationId xmlns:a16="http://schemas.microsoft.com/office/drawing/2014/main" id="{7248A7E3-2D74-C9CA-AE7F-1FB052595C82}"/>
              </a:ext>
            </a:extLst>
          </p:cNvPr>
          <p:cNvSpPr/>
          <p:nvPr/>
        </p:nvSpPr>
        <p:spPr>
          <a:xfrm>
            <a:off x="7013575" y="3155081"/>
            <a:ext cx="287338" cy="21590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rPr>
              <a:t>5</a:t>
            </a:r>
            <a:endParaRPr lang="de-AT" dirty="0">
              <a:solidFill>
                <a:schemeClr val="tx1"/>
              </a:solidFill>
            </a:endParaRPr>
          </a:p>
        </p:txBody>
      </p:sp>
      <p:sp>
        <p:nvSpPr>
          <p:cNvPr id="10" name="Ellipse 9">
            <a:extLst>
              <a:ext uri="{FF2B5EF4-FFF2-40B4-BE49-F238E27FC236}">
                <a16:creationId xmlns:a16="http://schemas.microsoft.com/office/drawing/2014/main" id="{0DFB77FF-7394-A011-EB5D-A0DFD7991D24}"/>
              </a:ext>
            </a:extLst>
          </p:cNvPr>
          <p:cNvSpPr/>
          <p:nvPr/>
        </p:nvSpPr>
        <p:spPr>
          <a:xfrm>
            <a:off x="5508625" y="3357116"/>
            <a:ext cx="287338" cy="21590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rPr>
              <a:t>2</a:t>
            </a:r>
            <a:endParaRPr lang="de-AT" dirty="0">
              <a:solidFill>
                <a:schemeClr val="tx1"/>
              </a:solidFill>
            </a:endParaRPr>
          </a:p>
        </p:txBody>
      </p:sp>
      <p:sp>
        <p:nvSpPr>
          <p:cNvPr id="11" name="Ellipse 10">
            <a:extLst>
              <a:ext uri="{FF2B5EF4-FFF2-40B4-BE49-F238E27FC236}">
                <a16:creationId xmlns:a16="http://schemas.microsoft.com/office/drawing/2014/main" id="{6019D11F-FAE6-0D5F-FD5E-BAE96711CBDF}"/>
              </a:ext>
            </a:extLst>
          </p:cNvPr>
          <p:cNvSpPr/>
          <p:nvPr/>
        </p:nvSpPr>
        <p:spPr>
          <a:xfrm>
            <a:off x="6807200" y="3347169"/>
            <a:ext cx="287338" cy="21590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rPr>
              <a:t>4</a:t>
            </a:r>
            <a:endParaRPr lang="de-AT" dirty="0">
              <a:solidFill>
                <a:schemeClr val="tx1"/>
              </a:solidFill>
            </a:endParaRPr>
          </a:p>
        </p:txBody>
      </p:sp>
      <p:sp>
        <p:nvSpPr>
          <p:cNvPr id="12" name="Ellipse 11">
            <a:extLst>
              <a:ext uri="{FF2B5EF4-FFF2-40B4-BE49-F238E27FC236}">
                <a16:creationId xmlns:a16="http://schemas.microsoft.com/office/drawing/2014/main" id="{28FD3C32-CCF3-A7C1-7C30-68DCDFD35A30}"/>
              </a:ext>
            </a:extLst>
          </p:cNvPr>
          <p:cNvSpPr/>
          <p:nvPr/>
        </p:nvSpPr>
        <p:spPr>
          <a:xfrm>
            <a:off x="6724650" y="3933180"/>
            <a:ext cx="288925" cy="21590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dirty="0">
                <a:solidFill>
                  <a:schemeClr val="tx1"/>
                </a:solidFill>
              </a:rPr>
              <a:t>3</a:t>
            </a:r>
            <a:endParaRPr lang="de-AT" dirty="0">
              <a:solidFill>
                <a:schemeClr val="tx1"/>
              </a:solidFill>
            </a:endParaRPr>
          </a:p>
        </p:txBody>
      </p:sp>
      <p:sp>
        <p:nvSpPr>
          <p:cNvPr id="7" name="Titel 1">
            <a:extLst>
              <a:ext uri="{FF2B5EF4-FFF2-40B4-BE49-F238E27FC236}">
                <a16:creationId xmlns:a16="http://schemas.microsoft.com/office/drawing/2014/main" id="{93180A5C-8A9B-703F-AD25-3E85AD32E436}"/>
              </a:ext>
            </a:extLst>
          </p:cNvPr>
          <p:cNvSpPr>
            <a:spLocks noGrp="1"/>
          </p:cNvSpPr>
          <p:nvPr>
            <p:ph type="title"/>
          </p:nvPr>
        </p:nvSpPr>
        <p:spPr>
          <a:xfrm>
            <a:off x="453176" y="922833"/>
            <a:ext cx="8229600" cy="676275"/>
          </a:xfrm>
        </p:spPr>
        <p:txBody>
          <a:bodyPr/>
          <a:lstStyle/>
          <a:p>
            <a:r>
              <a:rPr lang="de-DE" altLang="de-DE" dirty="0"/>
              <a:t>Hauptschifffahrtsrouten</a:t>
            </a:r>
            <a:endParaRPr lang="de-AT" altLang="de-DE" dirty="0"/>
          </a:p>
        </p:txBody>
      </p:sp>
    </p:spTree>
    <p:extLst>
      <p:ext uri="{BB962C8B-B14F-4D97-AF65-F5344CB8AC3E}">
        <p14:creationId xmlns:p14="http://schemas.microsoft.com/office/powerpoint/2010/main" val="333962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4E3F285-4334-F3D2-59F5-2B3E84CB6B72}"/>
              </a:ext>
            </a:extLst>
          </p:cNvPr>
          <p:cNvSpPr txBox="1"/>
          <p:nvPr/>
        </p:nvSpPr>
        <p:spPr>
          <a:xfrm>
            <a:off x="3276600" y="1397000"/>
            <a:ext cx="2386013" cy="584200"/>
          </a:xfrm>
          <a:prstGeom prst="rect">
            <a:avLst/>
          </a:prstGeom>
          <a:solidFill>
            <a:schemeClr val="accent2">
              <a:lumMod val="40000"/>
              <a:lumOff val="60000"/>
            </a:schemeClr>
          </a:solidFill>
          <a:ln>
            <a:solidFill>
              <a:schemeClr val="tx1"/>
            </a:solidFill>
          </a:ln>
        </p:spPr>
        <p:txBody>
          <a:bodyPr wrap="none">
            <a:spAutoFit/>
          </a:bodyPr>
          <a:lstStyle/>
          <a:p>
            <a:pPr>
              <a:defRPr/>
            </a:pPr>
            <a:r>
              <a:rPr lang="de-DE" sz="3200" b="1" spc="300" dirty="0">
                <a:cs typeface="Arial" charset="0"/>
              </a:rPr>
              <a:t>Schifffahrt</a:t>
            </a:r>
            <a:endParaRPr lang="de-AT" sz="3200" b="1" spc="300" dirty="0">
              <a:cs typeface="Arial" charset="0"/>
            </a:endParaRPr>
          </a:p>
        </p:txBody>
      </p:sp>
      <p:cxnSp>
        <p:nvCxnSpPr>
          <p:cNvPr id="3" name="Gerade Verbindung mit Pfeil 2">
            <a:extLst>
              <a:ext uri="{FF2B5EF4-FFF2-40B4-BE49-F238E27FC236}">
                <a16:creationId xmlns:a16="http://schemas.microsoft.com/office/drawing/2014/main" id="{EA638F17-8DFA-85A9-6789-B05D889ADCF4}"/>
              </a:ext>
            </a:extLst>
          </p:cNvPr>
          <p:cNvCxnSpPr/>
          <p:nvPr/>
        </p:nvCxnSpPr>
        <p:spPr>
          <a:xfrm flipH="1">
            <a:off x="2916238" y="2133600"/>
            <a:ext cx="503237" cy="431800"/>
          </a:xfrm>
          <a:prstGeom prst="straightConnector1">
            <a:avLst/>
          </a:prstGeom>
          <a:ln w="50800">
            <a:solidFill>
              <a:schemeClr val="accent2">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 name="Gerade Verbindung mit Pfeil 3">
            <a:extLst>
              <a:ext uri="{FF2B5EF4-FFF2-40B4-BE49-F238E27FC236}">
                <a16:creationId xmlns:a16="http://schemas.microsoft.com/office/drawing/2014/main" id="{19F5FA11-2DEB-ACFD-C0E5-3E300B7D17E7}"/>
              </a:ext>
            </a:extLst>
          </p:cNvPr>
          <p:cNvCxnSpPr>
            <a:cxnSpLocks/>
          </p:cNvCxnSpPr>
          <p:nvPr/>
        </p:nvCxnSpPr>
        <p:spPr>
          <a:xfrm>
            <a:off x="5497587" y="2133600"/>
            <a:ext cx="514276" cy="431800"/>
          </a:xfrm>
          <a:prstGeom prst="straightConnector1">
            <a:avLst/>
          </a:prstGeom>
          <a:ln w="50800">
            <a:solidFill>
              <a:schemeClr val="accent2">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feld 4">
            <a:extLst>
              <a:ext uri="{FF2B5EF4-FFF2-40B4-BE49-F238E27FC236}">
                <a16:creationId xmlns:a16="http://schemas.microsoft.com/office/drawing/2014/main" id="{A17A0AF1-C52A-E9E6-923F-787BA6EB78BD}"/>
              </a:ext>
            </a:extLst>
          </p:cNvPr>
          <p:cNvSpPr txBox="1">
            <a:spLocks noChangeArrowheads="1"/>
          </p:cNvSpPr>
          <p:nvPr/>
        </p:nvSpPr>
        <p:spPr bwMode="auto">
          <a:xfrm>
            <a:off x="1590675" y="2708275"/>
            <a:ext cx="15224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auf dem Meer</a:t>
            </a:r>
            <a:endParaRPr lang="de-AT" altLang="de-DE" sz="1800" b="0">
              <a:solidFill>
                <a:schemeClr val="tx1"/>
              </a:solidFill>
              <a:latin typeface="Calibri" panose="020F0502020204030204" pitchFamily="34" charset="0"/>
            </a:endParaRPr>
          </a:p>
        </p:txBody>
      </p:sp>
      <p:sp>
        <p:nvSpPr>
          <p:cNvPr id="6" name="Textfeld 5">
            <a:extLst>
              <a:ext uri="{FF2B5EF4-FFF2-40B4-BE49-F238E27FC236}">
                <a16:creationId xmlns:a16="http://schemas.microsoft.com/office/drawing/2014/main" id="{503622A1-4646-844A-8C7C-C418BC4C5AE3}"/>
              </a:ext>
            </a:extLst>
          </p:cNvPr>
          <p:cNvSpPr txBox="1">
            <a:spLocks noChangeArrowheads="1"/>
          </p:cNvSpPr>
          <p:nvPr/>
        </p:nvSpPr>
        <p:spPr bwMode="auto">
          <a:xfrm>
            <a:off x="5435600" y="2709863"/>
            <a:ext cx="24590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1800" b="0">
                <a:solidFill>
                  <a:schemeClr val="tx1"/>
                </a:solidFill>
                <a:latin typeface="Calibri" panose="020F0502020204030204" pitchFamily="34" charset="0"/>
              </a:rPr>
              <a:t>auf Flüssen und Kanälen</a:t>
            </a:r>
            <a:endParaRPr lang="de-AT" altLang="de-DE" sz="1800" b="0">
              <a:solidFill>
                <a:schemeClr val="tx1"/>
              </a:solidFill>
              <a:latin typeface="Calibri" panose="020F0502020204030204" pitchFamily="34" charset="0"/>
            </a:endParaRPr>
          </a:p>
        </p:txBody>
      </p:sp>
      <p:cxnSp>
        <p:nvCxnSpPr>
          <p:cNvPr id="7" name="Gerade Verbindung mit Pfeil 6">
            <a:extLst>
              <a:ext uri="{FF2B5EF4-FFF2-40B4-BE49-F238E27FC236}">
                <a16:creationId xmlns:a16="http://schemas.microsoft.com/office/drawing/2014/main" id="{D2D04F22-0FB1-5195-775B-F99293B72414}"/>
              </a:ext>
            </a:extLst>
          </p:cNvPr>
          <p:cNvCxnSpPr/>
          <p:nvPr/>
        </p:nvCxnSpPr>
        <p:spPr>
          <a:xfrm>
            <a:off x="2268637" y="3286571"/>
            <a:ext cx="0" cy="576263"/>
          </a:xfrm>
          <a:prstGeom prst="straightConnector1">
            <a:avLst/>
          </a:prstGeom>
          <a:ln w="50800">
            <a:solidFill>
              <a:schemeClr val="accent2">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4CEF3AF5-840E-9532-DC31-B3DDC17E0BD4}"/>
              </a:ext>
            </a:extLst>
          </p:cNvPr>
          <p:cNvCxnSpPr/>
          <p:nvPr/>
        </p:nvCxnSpPr>
        <p:spPr>
          <a:xfrm>
            <a:off x="6588224" y="3284984"/>
            <a:ext cx="0" cy="576262"/>
          </a:xfrm>
          <a:prstGeom prst="straightConnector1">
            <a:avLst/>
          </a:prstGeom>
          <a:ln w="50800">
            <a:solidFill>
              <a:schemeClr val="accent2">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9" name="Textfeld 8">
            <a:extLst>
              <a:ext uri="{FF2B5EF4-FFF2-40B4-BE49-F238E27FC236}">
                <a16:creationId xmlns:a16="http://schemas.microsoft.com/office/drawing/2014/main" id="{3A3959F0-6F96-F2BF-4E74-3BBA98EFDB8F}"/>
              </a:ext>
            </a:extLst>
          </p:cNvPr>
          <p:cNvSpPr txBox="1">
            <a:spLocks noChangeArrowheads="1"/>
          </p:cNvSpPr>
          <p:nvPr/>
        </p:nvSpPr>
        <p:spPr bwMode="auto">
          <a:xfrm>
            <a:off x="1001812" y="4061619"/>
            <a:ext cx="2533650" cy="4619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400" b="0" dirty="0">
                <a:solidFill>
                  <a:schemeClr val="tx1"/>
                </a:solidFill>
                <a:latin typeface="Calibri" panose="020F0502020204030204" pitchFamily="34" charset="0"/>
              </a:rPr>
              <a:t>Hochseeschifffahrt</a:t>
            </a:r>
            <a:endParaRPr lang="de-AT" altLang="de-DE" sz="2400" b="0" dirty="0">
              <a:solidFill>
                <a:schemeClr val="tx1"/>
              </a:solidFill>
              <a:latin typeface="Calibri" panose="020F0502020204030204" pitchFamily="34" charset="0"/>
            </a:endParaRPr>
          </a:p>
        </p:txBody>
      </p:sp>
      <p:sp>
        <p:nvSpPr>
          <p:cNvPr id="10" name="Textfeld 9">
            <a:extLst>
              <a:ext uri="{FF2B5EF4-FFF2-40B4-BE49-F238E27FC236}">
                <a16:creationId xmlns:a16="http://schemas.microsoft.com/office/drawing/2014/main" id="{4C45D9B1-4D24-6498-9561-F7E6CF201F20}"/>
              </a:ext>
            </a:extLst>
          </p:cNvPr>
          <p:cNvSpPr txBox="1">
            <a:spLocks noChangeArrowheads="1"/>
          </p:cNvSpPr>
          <p:nvPr/>
        </p:nvSpPr>
        <p:spPr bwMode="auto">
          <a:xfrm>
            <a:off x="5497587" y="4081867"/>
            <a:ext cx="2335063"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400" b="0" dirty="0">
                <a:solidFill>
                  <a:schemeClr val="tx1"/>
                </a:solidFill>
                <a:latin typeface="Calibri" panose="020F0502020204030204" pitchFamily="34" charset="0"/>
              </a:rPr>
              <a:t>Binnenschifffahrt</a:t>
            </a:r>
            <a:endParaRPr lang="de-AT" altLang="de-DE" sz="24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70443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6" grpId="0"/>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F579AEE7-A8F0-4A64-348C-435207592539}"/>
              </a:ext>
            </a:extLst>
          </p:cNvPr>
          <p:cNvSpPr txBox="1"/>
          <p:nvPr/>
        </p:nvSpPr>
        <p:spPr>
          <a:xfrm>
            <a:off x="971550" y="1557338"/>
            <a:ext cx="3582988" cy="460375"/>
          </a:xfrm>
          <a:prstGeom prst="rect">
            <a:avLst/>
          </a:prstGeom>
          <a:solidFill>
            <a:schemeClr val="accent1">
              <a:lumMod val="20000"/>
              <a:lumOff val="80000"/>
            </a:schemeClr>
          </a:solidFill>
          <a:ln>
            <a:solidFill>
              <a:schemeClr val="tx1"/>
            </a:solidFill>
          </a:ln>
        </p:spPr>
        <p:txBody>
          <a:bodyPr>
            <a:spAutoFit/>
          </a:bodyPr>
          <a:lstStyle/>
          <a:p>
            <a:pPr algn="ctr">
              <a:defRPr/>
            </a:pPr>
            <a:r>
              <a:rPr lang="de-DE" sz="2400" dirty="0">
                <a:cs typeface="Arial" charset="0"/>
              </a:rPr>
              <a:t>Stückgut</a:t>
            </a:r>
            <a:endParaRPr lang="de-AT" sz="2400" dirty="0">
              <a:cs typeface="Arial" charset="0"/>
            </a:endParaRPr>
          </a:p>
        </p:txBody>
      </p:sp>
      <p:sp>
        <p:nvSpPr>
          <p:cNvPr id="3" name="Textfeld 2">
            <a:extLst>
              <a:ext uri="{FF2B5EF4-FFF2-40B4-BE49-F238E27FC236}">
                <a16:creationId xmlns:a16="http://schemas.microsoft.com/office/drawing/2014/main" id="{2BD9542D-CCCE-7362-2196-C65E14BDF9AB}"/>
              </a:ext>
            </a:extLst>
          </p:cNvPr>
          <p:cNvSpPr txBox="1"/>
          <p:nvPr/>
        </p:nvSpPr>
        <p:spPr>
          <a:xfrm>
            <a:off x="4554538" y="1557338"/>
            <a:ext cx="3617912" cy="460375"/>
          </a:xfrm>
          <a:prstGeom prst="rect">
            <a:avLst/>
          </a:prstGeom>
          <a:solidFill>
            <a:schemeClr val="accent2">
              <a:lumMod val="20000"/>
              <a:lumOff val="80000"/>
            </a:schemeClr>
          </a:solidFill>
          <a:ln>
            <a:solidFill>
              <a:schemeClr val="tx1"/>
            </a:solidFill>
          </a:ln>
        </p:spPr>
        <p:txBody>
          <a:bodyPr>
            <a:spAutoFit/>
          </a:bodyPr>
          <a:lstStyle/>
          <a:p>
            <a:pPr algn="ctr">
              <a:defRPr/>
            </a:pPr>
            <a:r>
              <a:rPr lang="de-DE" sz="2400" dirty="0">
                <a:cs typeface="Arial" charset="0"/>
              </a:rPr>
              <a:t>Massengut</a:t>
            </a:r>
            <a:endParaRPr lang="de-AT" sz="2400" dirty="0">
              <a:cs typeface="Arial" charset="0"/>
            </a:endParaRPr>
          </a:p>
        </p:txBody>
      </p:sp>
      <p:sp>
        <p:nvSpPr>
          <p:cNvPr id="4" name="Textfeld 3">
            <a:extLst>
              <a:ext uri="{FF2B5EF4-FFF2-40B4-BE49-F238E27FC236}">
                <a16:creationId xmlns:a16="http://schemas.microsoft.com/office/drawing/2014/main" id="{88C5039E-4669-8D22-C435-CB0DDBCE239C}"/>
              </a:ext>
            </a:extLst>
          </p:cNvPr>
          <p:cNvSpPr txBox="1">
            <a:spLocks noChangeArrowheads="1"/>
          </p:cNvSpPr>
          <p:nvPr/>
        </p:nvSpPr>
        <p:spPr bwMode="auto">
          <a:xfrm>
            <a:off x="971550" y="2020888"/>
            <a:ext cx="3582988" cy="70788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DE" altLang="de-DE" sz="2000" b="0" dirty="0">
                <a:solidFill>
                  <a:schemeClr val="tx1"/>
                </a:solidFill>
                <a:latin typeface="Calibri" panose="020F0502020204030204" pitchFamily="34" charset="0"/>
              </a:rPr>
              <a:t>oft in Containern transportiert</a:t>
            </a:r>
          </a:p>
          <a:p>
            <a:pPr eaLnBrk="1" hangingPunct="1">
              <a:spcBef>
                <a:spcPct val="0"/>
              </a:spcBef>
              <a:buFontTx/>
              <a:buNone/>
            </a:pPr>
            <a:endParaRPr lang="de-AT" altLang="de-DE" sz="2000" b="0" dirty="0">
              <a:solidFill>
                <a:schemeClr val="tx1"/>
              </a:solidFill>
              <a:latin typeface="Calibri" panose="020F0502020204030204" pitchFamily="34" charset="0"/>
            </a:endParaRPr>
          </a:p>
        </p:txBody>
      </p:sp>
      <p:sp>
        <p:nvSpPr>
          <p:cNvPr id="5" name="Textfeld 4">
            <a:extLst>
              <a:ext uri="{FF2B5EF4-FFF2-40B4-BE49-F238E27FC236}">
                <a16:creationId xmlns:a16="http://schemas.microsoft.com/office/drawing/2014/main" id="{79368997-4A46-0E77-6D94-FEE486631BC7}"/>
              </a:ext>
            </a:extLst>
          </p:cNvPr>
          <p:cNvSpPr txBox="1">
            <a:spLocks noChangeArrowheads="1"/>
          </p:cNvSpPr>
          <p:nvPr/>
        </p:nvSpPr>
        <p:spPr bwMode="auto">
          <a:xfrm>
            <a:off x="4554538" y="2014538"/>
            <a:ext cx="3617912" cy="70788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DE" altLang="de-DE" sz="2000" b="0" dirty="0">
                <a:solidFill>
                  <a:schemeClr val="tx1"/>
                </a:solidFill>
                <a:latin typeface="Calibri" panose="020F0502020204030204" pitchFamily="34" charset="0"/>
              </a:rPr>
              <a:t>nicht einzeln verpackt oder flüssig</a:t>
            </a:r>
            <a:endParaRPr lang="de-AT" altLang="de-DE" sz="2000" b="0" dirty="0">
              <a:solidFill>
                <a:schemeClr val="tx1"/>
              </a:solidFill>
              <a:latin typeface="Calibri" panose="020F0502020204030204" pitchFamily="34" charset="0"/>
            </a:endParaRPr>
          </a:p>
        </p:txBody>
      </p:sp>
      <p:sp>
        <p:nvSpPr>
          <p:cNvPr id="6" name="Textfeld 5">
            <a:extLst>
              <a:ext uri="{FF2B5EF4-FFF2-40B4-BE49-F238E27FC236}">
                <a16:creationId xmlns:a16="http://schemas.microsoft.com/office/drawing/2014/main" id="{F1997F4B-7B3A-83F9-B21F-4761D5D09A08}"/>
              </a:ext>
            </a:extLst>
          </p:cNvPr>
          <p:cNvSpPr txBox="1">
            <a:spLocks noChangeArrowheads="1"/>
          </p:cNvSpPr>
          <p:nvPr/>
        </p:nvSpPr>
        <p:spPr bwMode="auto">
          <a:xfrm>
            <a:off x="971550" y="2728774"/>
            <a:ext cx="3582988" cy="2586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Obstkisten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Gemüsekisten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Kaffeesäcke</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Maschinen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Motorräder</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Baumwollballen</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Textilien</a:t>
            </a:r>
            <a:br>
              <a:rPr lang="de-DE" altLang="de-DE" sz="1800" b="0" dirty="0">
                <a:solidFill>
                  <a:schemeClr val="tx1"/>
                </a:solidFill>
                <a:latin typeface="Calibri" panose="020F0502020204030204" pitchFamily="34" charset="0"/>
              </a:rPr>
            </a:br>
            <a:endParaRPr lang="de-AT" altLang="de-DE" sz="1800" b="0" dirty="0">
              <a:solidFill>
                <a:schemeClr val="tx1"/>
              </a:solidFill>
              <a:latin typeface="Calibri" panose="020F0502020204030204" pitchFamily="34" charset="0"/>
            </a:endParaRPr>
          </a:p>
        </p:txBody>
      </p:sp>
      <p:sp>
        <p:nvSpPr>
          <p:cNvPr id="7" name="Textfeld 6">
            <a:extLst>
              <a:ext uri="{FF2B5EF4-FFF2-40B4-BE49-F238E27FC236}">
                <a16:creationId xmlns:a16="http://schemas.microsoft.com/office/drawing/2014/main" id="{33632368-0EF4-C80A-25E7-B2604EEFC0F9}"/>
              </a:ext>
            </a:extLst>
          </p:cNvPr>
          <p:cNvSpPr txBox="1">
            <a:spLocks noChangeArrowheads="1"/>
          </p:cNvSpPr>
          <p:nvPr/>
        </p:nvSpPr>
        <p:spPr bwMode="auto">
          <a:xfrm>
            <a:off x="4554538" y="2723433"/>
            <a:ext cx="3617912" cy="25860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de-DE" altLang="de-DE" sz="1800" b="0" dirty="0">
              <a:solidFill>
                <a:schemeClr val="tx1"/>
              </a:solidFill>
              <a:latin typeface="Calibri" panose="020F0502020204030204" pitchFamily="34" charset="0"/>
            </a:endParaRPr>
          </a:p>
          <a:p>
            <a:pPr algn="ctr" eaLnBrk="1" hangingPunct="1">
              <a:spcBef>
                <a:spcPct val="0"/>
              </a:spcBef>
              <a:buFontTx/>
              <a:buNone/>
            </a:pPr>
            <a:r>
              <a:rPr lang="de-DE" altLang="de-DE" sz="1800" b="0" dirty="0">
                <a:solidFill>
                  <a:schemeClr val="tx1"/>
                </a:solidFill>
                <a:latin typeface="Calibri" panose="020F0502020204030204" pitchFamily="34" charset="0"/>
              </a:rPr>
              <a:t>Erdöl</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Kohle</a:t>
            </a:r>
          </a:p>
          <a:p>
            <a:pPr algn="ctr" eaLnBrk="1" hangingPunct="1">
              <a:spcBef>
                <a:spcPct val="0"/>
              </a:spcBef>
              <a:buFontTx/>
              <a:buNone/>
            </a:pPr>
            <a:r>
              <a:rPr lang="de-DE" altLang="de-DE" sz="1800" b="0" dirty="0">
                <a:solidFill>
                  <a:schemeClr val="tx1"/>
                </a:solidFill>
                <a:latin typeface="Calibri" panose="020F0502020204030204" pitchFamily="34" charset="0"/>
              </a:rPr>
              <a:t>Eisenerz</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Sand</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Schotter</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Getreide</a:t>
            </a:r>
            <a:br>
              <a:rPr lang="de-DE" altLang="de-DE" sz="1800" b="0" dirty="0">
                <a:solidFill>
                  <a:schemeClr val="tx1"/>
                </a:solidFill>
                <a:latin typeface="Calibri" panose="020F0502020204030204" pitchFamily="34" charset="0"/>
              </a:rPr>
            </a:br>
            <a:r>
              <a:rPr lang="de-DE" altLang="de-DE" sz="1800" b="0" dirty="0">
                <a:solidFill>
                  <a:schemeClr val="tx1"/>
                </a:solidFill>
                <a:latin typeface="Calibri" panose="020F0502020204030204" pitchFamily="34" charset="0"/>
              </a:rPr>
              <a:t>Futtermittel</a:t>
            </a:r>
            <a:br>
              <a:rPr lang="de-DE" altLang="de-DE" sz="1800" b="0" dirty="0">
                <a:solidFill>
                  <a:schemeClr val="tx1"/>
                </a:solidFill>
                <a:latin typeface="Calibri" panose="020F0502020204030204" pitchFamily="34" charset="0"/>
              </a:rPr>
            </a:br>
            <a:endParaRPr lang="de-AT" altLang="de-DE" sz="1800" b="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36841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a:t>
            </a:r>
            <a:r>
              <a:rPr lang="de-DE" altLang="de-DE" sz="1200" kern="0" dirty="0">
                <a:latin typeface="Arial" pitchFamily="34" charset="0"/>
              </a:rPr>
              <a:t>Thema „Schiffstransporte sind auch Dienstleistungen“ auf den Seiten 84 und 85 im Schulbuch </a:t>
            </a:r>
            <a:r>
              <a:rPr lang="de-DE" altLang="de-DE" sz="1200" i="1" kern="0" dirty="0">
                <a:latin typeface="Arial" pitchFamily="34" charset="0"/>
              </a:rPr>
              <a:t>unterwegs 2</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Angelika Leitner</a:t>
            </a:r>
            <a:br>
              <a:rPr lang="de-DE" altLang="de-DE" sz="1200" kern="0" dirty="0"/>
            </a:br>
            <a:br>
              <a:rPr lang="de-DE" altLang="de-DE" sz="1200" kern="0" dirty="0"/>
            </a:br>
            <a:r>
              <a:rPr lang="de-DE" altLang="de-DE" sz="1200" kern="0" dirty="0"/>
              <a:t>Kartographie: Freytag-Bernd und </a:t>
            </a:r>
            <a:r>
              <a:rPr lang="de-DE" altLang="de-DE" sz="1200" kern="0" dirty="0" err="1"/>
              <a:t>Artaria</a:t>
            </a:r>
            <a:r>
              <a:rPr lang="de-DE" altLang="de-DE" sz="1200" kern="0" dirty="0"/>
              <a:t> KG, Wien</a:t>
            </a:r>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266</Words>
  <Application>Microsoft Office PowerPoint</Application>
  <PresentationFormat>Bildschirmpräsentation (4:3)</PresentationFormat>
  <Paragraphs>43</Paragraphs>
  <Slides>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Arial</vt:lpstr>
      <vt:lpstr>Calibri</vt:lpstr>
      <vt:lpstr>PoloBasisTB</vt:lpstr>
      <vt:lpstr>Syntax LT Std</vt:lpstr>
      <vt:lpstr>Wingdings</vt:lpstr>
      <vt:lpstr>Larissa</vt:lpstr>
      <vt:lpstr>Hochseeschifffahrt</vt:lpstr>
      <vt:lpstr>Hauptschifffahrtsrouten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207</cp:revision>
  <dcterms:created xsi:type="dcterms:W3CDTF">2013-10-08T07:58:50Z</dcterms:created>
  <dcterms:modified xsi:type="dcterms:W3CDTF">2023-09-05T08:14:52Z</dcterms:modified>
</cp:coreProperties>
</file>