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00454" y="826680"/>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UNO</a:t>
            </a:r>
          </a:p>
        </p:txBody>
      </p:sp>
      <p:sp>
        <p:nvSpPr>
          <p:cNvPr id="15" name="Text Box 10">
            <a:extLst>
              <a:ext uri="{FF2B5EF4-FFF2-40B4-BE49-F238E27FC236}">
                <a16:creationId xmlns:a16="http://schemas.microsoft.com/office/drawing/2014/main" id="{14EEFE61-9DC1-470A-8869-07919C62D12B}"/>
              </a:ext>
            </a:extLst>
          </p:cNvPr>
          <p:cNvSpPr>
            <a:spLocks noChangeArrowheads="1"/>
          </p:cNvSpPr>
          <p:nvPr/>
        </p:nvSpPr>
        <p:spPr bwMode="auto">
          <a:xfrm>
            <a:off x="3243263" y="1491236"/>
            <a:ext cx="2736850" cy="578882"/>
          </a:xfrm>
          <a:prstGeom prst="roundRect">
            <a:avLst>
              <a:gd name="adj" fmla="val 16667"/>
            </a:avLst>
          </a:prstGeom>
          <a:solidFill>
            <a:srgbClr val="9999FF"/>
          </a:solidFill>
          <a:ln w="9525" algn="ctr">
            <a:solidFill>
              <a:srgbClr val="9999FF"/>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sym typeface="Wingdings" panose="05000000000000000000" pitchFamily="2" charset="2"/>
              </a:rPr>
              <a:t>Hauptorgane</a:t>
            </a:r>
          </a:p>
        </p:txBody>
      </p:sp>
      <p:cxnSp>
        <p:nvCxnSpPr>
          <p:cNvPr id="16" name="Gerade Verbindung mit Pfeil 15">
            <a:extLst>
              <a:ext uri="{FF2B5EF4-FFF2-40B4-BE49-F238E27FC236}">
                <a16:creationId xmlns:a16="http://schemas.microsoft.com/office/drawing/2014/main" id="{C1F40CE3-FDBA-4DE6-A883-A3F90E355E5A}"/>
              </a:ext>
            </a:extLst>
          </p:cNvPr>
          <p:cNvCxnSpPr>
            <a:cxnSpLocks noChangeShapeType="1"/>
          </p:cNvCxnSpPr>
          <p:nvPr/>
        </p:nvCxnSpPr>
        <p:spPr bwMode="auto">
          <a:xfrm flipH="1">
            <a:off x="2411413" y="1789590"/>
            <a:ext cx="792162" cy="431800"/>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sp>
        <p:nvSpPr>
          <p:cNvPr id="18" name="Text Box 10">
            <a:extLst>
              <a:ext uri="{FF2B5EF4-FFF2-40B4-BE49-F238E27FC236}">
                <a16:creationId xmlns:a16="http://schemas.microsoft.com/office/drawing/2014/main" id="{EC3EF6D9-12D8-4D53-AACF-7E71623F0560}"/>
              </a:ext>
            </a:extLst>
          </p:cNvPr>
          <p:cNvSpPr>
            <a:spLocks noChangeArrowheads="1"/>
          </p:cNvSpPr>
          <p:nvPr/>
        </p:nvSpPr>
        <p:spPr bwMode="auto">
          <a:xfrm>
            <a:off x="179388" y="2272381"/>
            <a:ext cx="2736850" cy="578882"/>
          </a:xfrm>
          <a:prstGeom prst="roundRect">
            <a:avLst>
              <a:gd name="adj" fmla="val 16667"/>
            </a:avLst>
          </a:prstGeom>
          <a:noFill/>
          <a:ln w="9525" algn="ctr">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sym typeface="Wingdings" panose="05000000000000000000" pitchFamily="2" charset="2"/>
              </a:rPr>
              <a:t>Sicherheitsrat</a:t>
            </a:r>
          </a:p>
        </p:txBody>
      </p:sp>
      <p:sp>
        <p:nvSpPr>
          <p:cNvPr id="20" name="Text Box 10">
            <a:extLst>
              <a:ext uri="{FF2B5EF4-FFF2-40B4-BE49-F238E27FC236}">
                <a16:creationId xmlns:a16="http://schemas.microsoft.com/office/drawing/2014/main" id="{75AAAE61-9C79-4D89-A6FF-D970240C40E9}"/>
              </a:ext>
            </a:extLst>
          </p:cNvPr>
          <p:cNvSpPr>
            <a:spLocks noChangeArrowheads="1"/>
          </p:cNvSpPr>
          <p:nvPr/>
        </p:nvSpPr>
        <p:spPr bwMode="auto">
          <a:xfrm>
            <a:off x="501018" y="2909064"/>
            <a:ext cx="2736850" cy="1055608"/>
          </a:xfrm>
          <a:prstGeom prst="roundRect">
            <a:avLst>
              <a:gd name="adj" fmla="val 16667"/>
            </a:avLst>
          </a:prstGeom>
          <a:noFill/>
          <a:ln w="9525" algn="ctr">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a:solidFill>
                  <a:srgbClr val="333333"/>
                </a:solidFill>
                <a:latin typeface="Calibri" panose="020F0502020204030204" pitchFamily="34" charset="0"/>
                <a:sym typeface="Wingdings" panose="05000000000000000000" pitchFamily="2" charset="2"/>
              </a:rPr>
              <a:t>Internationaler Gerichtshof</a:t>
            </a:r>
          </a:p>
        </p:txBody>
      </p:sp>
      <p:sp>
        <p:nvSpPr>
          <p:cNvPr id="23" name="Text Box 10">
            <a:extLst>
              <a:ext uri="{FF2B5EF4-FFF2-40B4-BE49-F238E27FC236}">
                <a16:creationId xmlns:a16="http://schemas.microsoft.com/office/drawing/2014/main" id="{44CFCBD9-C9B1-416E-AC31-EB07F3948C2D}"/>
              </a:ext>
            </a:extLst>
          </p:cNvPr>
          <p:cNvSpPr>
            <a:spLocks noChangeArrowheads="1"/>
          </p:cNvSpPr>
          <p:nvPr/>
        </p:nvSpPr>
        <p:spPr bwMode="auto">
          <a:xfrm>
            <a:off x="1115616" y="4005263"/>
            <a:ext cx="3456384" cy="578882"/>
          </a:xfrm>
          <a:prstGeom prst="roundRect">
            <a:avLst>
              <a:gd name="adj" fmla="val 16667"/>
            </a:avLst>
          </a:prstGeom>
          <a:noFill/>
          <a:ln w="9525" algn="ctr">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sym typeface="Wingdings" panose="05000000000000000000" pitchFamily="2" charset="2"/>
              </a:rPr>
              <a:t>Generalversammlung</a:t>
            </a:r>
          </a:p>
        </p:txBody>
      </p:sp>
      <p:sp>
        <p:nvSpPr>
          <p:cNvPr id="24" name="Text Box 10">
            <a:extLst>
              <a:ext uri="{FF2B5EF4-FFF2-40B4-BE49-F238E27FC236}">
                <a16:creationId xmlns:a16="http://schemas.microsoft.com/office/drawing/2014/main" id="{674C6E4E-E9C6-4396-B933-D305F7D6A177}"/>
              </a:ext>
            </a:extLst>
          </p:cNvPr>
          <p:cNvSpPr>
            <a:spLocks noChangeArrowheads="1"/>
          </p:cNvSpPr>
          <p:nvPr/>
        </p:nvSpPr>
        <p:spPr bwMode="auto">
          <a:xfrm>
            <a:off x="5940425" y="2909064"/>
            <a:ext cx="2735263" cy="1055608"/>
          </a:xfrm>
          <a:prstGeom prst="roundRect">
            <a:avLst>
              <a:gd name="adj" fmla="val 16667"/>
            </a:avLst>
          </a:prstGeom>
          <a:noFill/>
          <a:ln w="9525" algn="ctr">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a:solidFill>
                  <a:srgbClr val="333333"/>
                </a:solidFill>
                <a:latin typeface="Calibri" panose="020F0502020204030204" pitchFamily="34" charset="0"/>
                <a:sym typeface="Wingdings" panose="05000000000000000000" pitchFamily="2" charset="2"/>
              </a:rPr>
              <a:t>Wirtschafts- und Sozialrat</a:t>
            </a:r>
          </a:p>
        </p:txBody>
      </p:sp>
      <p:sp>
        <p:nvSpPr>
          <p:cNvPr id="25" name="Text Box 10">
            <a:extLst>
              <a:ext uri="{FF2B5EF4-FFF2-40B4-BE49-F238E27FC236}">
                <a16:creationId xmlns:a16="http://schemas.microsoft.com/office/drawing/2014/main" id="{D33C1208-6912-4609-A531-127FF2F8D39A}"/>
              </a:ext>
            </a:extLst>
          </p:cNvPr>
          <p:cNvSpPr>
            <a:spLocks noChangeArrowheads="1"/>
          </p:cNvSpPr>
          <p:nvPr/>
        </p:nvSpPr>
        <p:spPr bwMode="auto">
          <a:xfrm>
            <a:off x="4643438" y="4006850"/>
            <a:ext cx="3456000" cy="578882"/>
          </a:xfrm>
          <a:prstGeom prst="roundRect">
            <a:avLst>
              <a:gd name="adj" fmla="val 16667"/>
            </a:avLst>
          </a:prstGeom>
          <a:noFill/>
          <a:ln w="9525" algn="ctr">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a:solidFill>
                  <a:srgbClr val="333333"/>
                </a:solidFill>
                <a:latin typeface="Calibri" panose="020F0502020204030204" pitchFamily="34" charset="0"/>
                <a:sym typeface="Wingdings" panose="05000000000000000000" pitchFamily="2" charset="2"/>
              </a:rPr>
              <a:t>Sekretariat</a:t>
            </a:r>
          </a:p>
        </p:txBody>
      </p:sp>
      <p:sp>
        <p:nvSpPr>
          <p:cNvPr id="26" name="Text Box 10">
            <a:extLst>
              <a:ext uri="{FF2B5EF4-FFF2-40B4-BE49-F238E27FC236}">
                <a16:creationId xmlns:a16="http://schemas.microsoft.com/office/drawing/2014/main" id="{7528C24C-AAD7-4B63-BBF6-AF9342995158}"/>
              </a:ext>
            </a:extLst>
          </p:cNvPr>
          <p:cNvSpPr>
            <a:spLocks noChangeArrowheads="1"/>
          </p:cNvSpPr>
          <p:nvPr/>
        </p:nvSpPr>
        <p:spPr bwMode="auto">
          <a:xfrm>
            <a:off x="6227763" y="2272381"/>
            <a:ext cx="2736850" cy="578882"/>
          </a:xfrm>
          <a:prstGeom prst="roundRect">
            <a:avLst>
              <a:gd name="adj" fmla="val 16667"/>
            </a:avLst>
          </a:prstGeom>
          <a:noFill/>
          <a:ln w="9525" algn="ctr">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sym typeface="Wingdings" panose="05000000000000000000" pitchFamily="2" charset="2"/>
              </a:rPr>
              <a:t>Treuhandrat</a:t>
            </a:r>
          </a:p>
        </p:txBody>
      </p:sp>
      <p:cxnSp>
        <p:nvCxnSpPr>
          <p:cNvPr id="27" name="Gerade Verbindung mit Pfeil 26">
            <a:extLst>
              <a:ext uri="{FF2B5EF4-FFF2-40B4-BE49-F238E27FC236}">
                <a16:creationId xmlns:a16="http://schemas.microsoft.com/office/drawing/2014/main" id="{D2C30DD5-7FCD-4091-8CFA-F8673B260295}"/>
              </a:ext>
            </a:extLst>
          </p:cNvPr>
          <p:cNvCxnSpPr>
            <a:cxnSpLocks noChangeShapeType="1"/>
          </p:cNvCxnSpPr>
          <p:nvPr/>
        </p:nvCxnSpPr>
        <p:spPr bwMode="auto">
          <a:xfrm flipH="1">
            <a:off x="3203575" y="2133600"/>
            <a:ext cx="720725" cy="790575"/>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cxnSp>
        <p:nvCxnSpPr>
          <p:cNvPr id="28" name="Gerade Verbindung mit Pfeil 27">
            <a:extLst>
              <a:ext uri="{FF2B5EF4-FFF2-40B4-BE49-F238E27FC236}">
                <a16:creationId xmlns:a16="http://schemas.microsoft.com/office/drawing/2014/main" id="{DED5D0AE-3CC9-428C-9A26-69E3D244EF91}"/>
              </a:ext>
            </a:extLst>
          </p:cNvPr>
          <p:cNvCxnSpPr>
            <a:cxnSpLocks noChangeShapeType="1"/>
          </p:cNvCxnSpPr>
          <p:nvPr/>
        </p:nvCxnSpPr>
        <p:spPr bwMode="auto">
          <a:xfrm flipH="1">
            <a:off x="3816350" y="2133600"/>
            <a:ext cx="504825" cy="1727200"/>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cxnSp>
        <p:nvCxnSpPr>
          <p:cNvPr id="29" name="Gerade Verbindung mit Pfeil 28">
            <a:extLst>
              <a:ext uri="{FF2B5EF4-FFF2-40B4-BE49-F238E27FC236}">
                <a16:creationId xmlns:a16="http://schemas.microsoft.com/office/drawing/2014/main" id="{48FE6104-946C-4DAF-9B67-7F639E6B1B4B}"/>
              </a:ext>
            </a:extLst>
          </p:cNvPr>
          <p:cNvCxnSpPr>
            <a:cxnSpLocks noChangeShapeType="1"/>
          </p:cNvCxnSpPr>
          <p:nvPr/>
        </p:nvCxnSpPr>
        <p:spPr bwMode="auto">
          <a:xfrm>
            <a:off x="4679950" y="2133600"/>
            <a:ext cx="503238" cy="1727200"/>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cxnSp>
        <p:nvCxnSpPr>
          <p:cNvPr id="37" name="Gerade Verbindung mit Pfeil 36">
            <a:extLst>
              <a:ext uri="{FF2B5EF4-FFF2-40B4-BE49-F238E27FC236}">
                <a16:creationId xmlns:a16="http://schemas.microsoft.com/office/drawing/2014/main" id="{59C70D40-424F-47A5-B81B-7E1792B6C808}"/>
              </a:ext>
            </a:extLst>
          </p:cNvPr>
          <p:cNvCxnSpPr>
            <a:cxnSpLocks noChangeShapeType="1"/>
          </p:cNvCxnSpPr>
          <p:nvPr/>
        </p:nvCxnSpPr>
        <p:spPr bwMode="auto">
          <a:xfrm>
            <a:off x="5076825" y="2133600"/>
            <a:ext cx="719138" cy="790575"/>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cxnSp>
        <p:nvCxnSpPr>
          <p:cNvPr id="38" name="Gerade Verbindung mit Pfeil 37">
            <a:extLst>
              <a:ext uri="{FF2B5EF4-FFF2-40B4-BE49-F238E27FC236}">
                <a16:creationId xmlns:a16="http://schemas.microsoft.com/office/drawing/2014/main" id="{63BEF92F-15FF-4F62-A167-9C7C648D1EF9}"/>
              </a:ext>
            </a:extLst>
          </p:cNvPr>
          <p:cNvCxnSpPr>
            <a:cxnSpLocks noChangeShapeType="1"/>
          </p:cNvCxnSpPr>
          <p:nvPr/>
        </p:nvCxnSpPr>
        <p:spPr bwMode="auto">
          <a:xfrm>
            <a:off x="6011863" y="1789590"/>
            <a:ext cx="792162" cy="431800"/>
          </a:xfrm>
          <a:prstGeom prst="straightConnector1">
            <a:avLst/>
          </a:prstGeom>
          <a:noFill/>
          <a:ln w="38100">
            <a:solidFill>
              <a:srgbClr val="9999FF"/>
            </a:solidFill>
            <a:round/>
            <a:headEnd/>
            <a:tailEnd type="arrow" w="med" len="med"/>
          </a:ln>
          <a:extLst>
            <a:ext uri="{909E8E84-426E-40DD-AFC4-6F175D3DCCD1}">
              <a14:hiddenFill xmlns:a14="http://schemas.microsoft.com/office/drawing/2010/main">
                <a:noFill/>
              </a14:hiddenFill>
            </a:ext>
          </a:extLst>
        </p:spPr>
      </p:cxnSp>
      <p:sp>
        <p:nvSpPr>
          <p:cNvPr id="39" name="Pfeil nach unten 15">
            <a:extLst>
              <a:ext uri="{FF2B5EF4-FFF2-40B4-BE49-F238E27FC236}">
                <a16:creationId xmlns:a16="http://schemas.microsoft.com/office/drawing/2014/main" id="{76C5FA21-39C4-47EF-96A1-72AD526B87D3}"/>
              </a:ext>
            </a:extLst>
          </p:cNvPr>
          <p:cNvSpPr>
            <a:spLocks noChangeArrowheads="1"/>
          </p:cNvSpPr>
          <p:nvPr/>
        </p:nvSpPr>
        <p:spPr bwMode="auto">
          <a:xfrm>
            <a:off x="1868488" y="4632325"/>
            <a:ext cx="5545137" cy="863600"/>
          </a:xfrm>
          <a:prstGeom prst="downArrow">
            <a:avLst>
              <a:gd name="adj1" fmla="val 50000"/>
              <a:gd name="adj2" fmla="val 49787"/>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0" name="Text Box 10">
            <a:extLst>
              <a:ext uri="{FF2B5EF4-FFF2-40B4-BE49-F238E27FC236}">
                <a16:creationId xmlns:a16="http://schemas.microsoft.com/office/drawing/2014/main" id="{3A6B192B-9977-451B-BB61-15701F9F818F}"/>
              </a:ext>
            </a:extLst>
          </p:cNvPr>
          <p:cNvSpPr txBox="1">
            <a:spLocks noChangeArrowheads="1"/>
          </p:cNvSpPr>
          <p:nvPr/>
        </p:nvSpPr>
        <p:spPr bwMode="auto">
          <a:xfrm>
            <a:off x="3154363" y="4767263"/>
            <a:ext cx="29527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Aufgaben</a:t>
            </a:r>
          </a:p>
        </p:txBody>
      </p:sp>
      <p:sp>
        <p:nvSpPr>
          <p:cNvPr id="41" name="Text Box 10">
            <a:extLst>
              <a:ext uri="{FF2B5EF4-FFF2-40B4-BE49-F238E27FC236}">
                <a16:creationId xmlns:a16="http://schemas.microsoft.com/office/drawing/2014/main" id="{07C94203-E3E3-45A0-AC03-0CBD19BF5572}"/>
              </a:ext>
            </a:extLst>
          </p:cNvPr>
          <p:cNvSpPr txBox="1">
            <a:spLocks noChangeArrowheads="1"/>
          </p:cNvSpPr>
          <p:nvPr/>
        </p:nvSpPr>
        <p:spPr bwMode="auto">
          <a:xfrm>
            <a:off x="3132138" y="5411883"/>
            <a:ext cx="29527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Weltfriede</a:t>
            </a:r>
          </a:p>
        </p:txBody>
      </p:sp>
      <p:sp>
        <p:nvSpPr>
          <p:cNvPr id="42" name="Text Box 10">
            <a:extLst>
              <a:ext uri="{FF2B5EF4-FFF2-40B4-BE49-F238E27FC236}">
                <a16:creationId xmlns:a16="http://schemas.microsoft.com/office/drawing/2014/main" id="{52AF62EA-8674-48D5-9888-642B5A17345D}"/>
              </a:ext>
            </a:extLst>
          </p:cNvPr>
          <p:cNvSpPr txBox="1">
            <a:spLocks noChangeArrowheads="1"/>
          </p:cNvSpPr>
          <p:nvPr/>
        </p:nvSpPr>
        <p:spPr bwMode="auto">
          <a:xfrm>
            <a:off x="3133725" y="5748433"/>
            <a:ext cx="29527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Menschenrechte</a:t>
            </a:r>
          </a:p>
        </p:txBody>
      </p:sp>
      <p:sp>
        <p:nvSpPr>
          <p:cNvPr id="43" name="Text Box 10">
            <a:extLst>
              <a:ext uri="{FF2B5EF4-FFF2-40B4-BE49-F238E27FC236}">
                <a16:creationId xmlns:a16="http://schemas.microsoft.com/office/drawing/2014/main" id="{8E575F94-D825-4F05-985B-D70FF7966807}"/>
              </a:ext>
            </a:extLst>
          </p:cNvPr>
          <p:cNvSpPr txBox="1">
            <a:spLocks noChangeArrowheads="1"/>
          </p:cNvSpPr>
          <p:nvPr/>
        </p:nvSpPr>
        <p:spPr bwMode="auto">
          <a:xfrm>
            <a:off x="2987675" y="6113463"/>
            <a:ext cx="33131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rPr>
              <a:t>Gleichberechtigung</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4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42"/>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8" grpId="0" animBg="1"/>
      <p:bldP spid="20" grpId="0" animBg="1"/>
      <p:bldP spid="23" grpId="0" animBg="1"/>
      <p:bldP spid="24" grpId="0" animBg="1"/>
      <p:bldP spid="25" grpId="0" animBg="1"/>
      <p:bldP spid="26" grpId="0" animBg="1"/>
      <p:bldP spid="39" grpId="0" animBg="1"/>
      <p:bldP spid="40" grpId="0"/>
      <p:bldP spid="41" grpId="0"/>
      <p:bldP spid="42" grpId="0"/>
      <p:bldP spid="4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„Kann es Frieden geben?“ auf den Seiten 74 bis 75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195</Words>
  <Application>Microsoft Office PowerPoint</Application>
  <PresentationFormat>Bildschirmpräsentation (4:3)</PresentationFormat>
  <Paragraphs>31</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27</cp:revision>
  <dcterms:created xsi:type="dcterms:W3CDTF">2020-01-22T09:57:49Z</dcterms:created>
  <dcterms:modified xsi:type="dcterms:W3CDTF">2020-03-13T14:24:58Z</dcterms:modified>
</cp:coreProperties>
</file>