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29.03.2025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0" y="746330"/>
            <a:ext cx="91440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Österreich – eine repräsentative Demokratie</a:t>
            </a:r>
          </a:p>
        </p:txBody>
      </p:sp>
      <p:sp>
        <p:nvSpPr>
          <p:cNvPr id="3" name="Text Box 10"/>
          <p:cNvSpPr txBox="1">
            <a:spLocks noChangeArrowheads="1"/>
          </p:cNvSpPr>
          <p:nvPr/>
        </p:nvSpPr>
        <p:spPr bwMode="auto">
          <a:xfrm>
            <a:off x="213358" y="6010874"/>
            <a:ext cx="8640960" cy="46166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österreichischer Staatsbürgerinnen und Staatsbürger ab 16 Jahren</a:t>
            </a:r>
          </a:p>
        </p:txBody>
      </p:sp>
      <p:sp>
        <p:nvSpPr>
          <p:cNvPr id="4" name="Pfeil nach unten 3"/>
          <p:cNvSpPr>
            <a:spLocks noChangeArrowheads="1"/>
          </p:cNvSpPr>
          <p:nvPr/>
        </p:nvSpPr>
        <p:spPr bwMode="auto">
          <a:xfrm rot="10800000">
            <a:off x="5829982" y="5017421"/>
            <a:ext cx="2880320" cy="894731"/>
          </a:xfrm>
          <a:prstGeom prst="downArrow">
            <a:avLst>
              <a:gd name="adj1" fmla="val 50233"/>
              <a:gd name="adj2" fmla="val 38662"/>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5" name="Text Box 10"/>
          <p:cNvSpPr txBox="1">
            <a:spLocks noChangeArrowheads="1"/>
          </p:cNvSpPr>
          <p:nvPr/>
        </p:nvSpPr>
        <p:spPr bwMode="auto">
          <a:xfrm>
            <a:off x="5685966" y="3693829"/>
            <a:ext cx="3168352" cy="1200329"/>
          </a:xfrm>
          <a:prstGeom prst="rect">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FF6600"/>
                </a:solidFill>
                <a:latin typeface="Calibri" panose="020F0502020204030204" pitchFamily="34" charset="0"/>
              </a:rPr>
              <a:t>Nationalrat</a:t>
            </a:r>
          </a:p>
          <a:p>
            <a:pPr eaLnBrk="1" hangingPunct="1">
              <a:spcBef>
                <a:spcPts val="0"/>
              </a:spcBef>
            </a:pPr>
            <a:r>
              <a:rPr lang="de-DE" altLang="de-DE" sz="2400" dirty="0">
                <a:solidFill>
                  <a:srgbClr val="333333"/>
                </a:solidFill>
                <a:latin typeface="Calibri" panose="020F0502020204030204" pitchFamily="34" charset="0"/>
                <a:sym typeface="Wingdings" panose="05000000000000000000" pitchFamily="2" charset="2"/>
              </a:rPr>
              <a:t> </a:t>
            </a:r>
            <a:r>
              <a:rPr lang="de-DE" altLang="de-DE" sz="2400" dirty="0">
                <a:solidFill>
                  <a:srgbClr val="333333"/>
                </a:solidFill>
                <a:latin typeface="Calibri" panose="020F0502020204030204" pitchFamily="34" charset="0"/>
              </a:rPr>
              <a:t>183 Abgeordnete</a:t>
            </a:r>
          </a:p>
          <a:p>
            <a:pPr eaLnBrk="1" hangingPunct="1">
              <a:spcBef>
                <a:spcPts val="0"/>
              </a:spcBef>
            </a:pPr>
            <a:r>
              <a:rPr lang="de-DE" altLang="de-DE" sz="2400" dirty="0">
                <a:solidFill>
                  <a:srgbClr val="333333"/>
                </a:solidFill>
                <a:latin typeface="Calibri" panose="020F0502020204030204" pitchFamily="34" charset="0"/>
                <a:sym typeface="Wingdings" panose="05000000000000000000" pitchFamily="2" charset="2"/>
              </a:rPr>
              <a:t> </a:t>
            </a:r>
            <a:r>
              <a:rPr lang="de-DE" altLang="de-DE" sz="2400" dirty="0">
                <a:solidFill>
                  <a:srgbClr val="333333"/>
                </a:solidFill>
                <a:latin typeface="Calibri" panose="020F0502020204030204" pitchFamily="34" charset="0"/>
              </a:rPr>
              <a:t>beschließt Gesetze</a:t>
            </a:r>
          </a:p>
        </p:txBody>
      </p:sp>
      <p:sp>
        <p:nvSpPr>
          <p:cNvPr id="6" name="Text Box 10"/>
          <p:cNvSpPr txBox="1">
            <a:spLocks noChangeArrowheads="1"/>
          </p:cNvSpPr>
          <p:nvPr/>
        </p:nvSpPr>
        <p:spPr bwMode="auto">
          <a:xfrm>
            <a:off x="3211274" y="1487498"/>
            <a:ext cx="3168000" cy="1200329"/>
          </a:xfrm>
          <a:prstGeom prst="rect">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FF6600"/>
                </a:solidFill>
                <a:latin typeface="Calibri" panose="020F0502020204030204" pitchFamily="34" charset="0"/>
              </a:rPr>
              <a:t>Bundesregierung</a:t>
            </a:r>
          </a:p>
          <a:p>
            <a:pPr eaLnBrk="1" hangingPunct="1">
              <a:spcBef>
                <a:spcPts val="0"/>
              </a:spcBef>
            </a:pPr>
            <a:r>
              <a:rPr lang="de-DE" altLang="de-DE" sz="2400" dirty="0">
                <a:solidFill>
                  <a:srgbClr val="333333"/>
                </a:solidFill>
                <a:latin typeface="Calibri" panose="020F0502020204030204" pitchFamily="34" charset="0"/>
                <a:sym typeface="Wingdings" panose="05000000000000000000" pitchFamily="2" charset="2"/>
              </a:rPr>
              <a:t> </a:t>
            </a:r>
            <a:r>
              <a:rPr lang="de-DE" altLang="de-DE" sz="2400" dirty="0">
                <a:solidFill>
                  <a:srgbClr val="333333"/>
                </a:solidFill>
                <a:latin typeface="Calibri" panose="020F0502020204030204" pitchFamily="34" charset="0"/>
              </a:rPr>
              <a:t>verwaltet den Staat</a:t>
            </a:r>
          </a:p>
          <a:p>
            <a:pPr eaLnBrk="1" hangingPunct="1">
              <a:spcBef>
                <a:spcPts val="0"/>
              </a:spcBef>
            </a:pPr>
            <a:r>
              <a:rPr lang="de-DE" altLang="de-DE" sz="2400" dirty="0">
                <a:solidFill>
                  <a:srgbClr val="333333"/>
                </a:solidFill>
                <a:latin typeface="Calibri" panose="020F0502020204030204" pitchFamily="34" charset="0"/>
                <a:sym typeface="Wingdings" panose="05000000000000000000" pitchFamily="2" charset="2"/>
              </a:rPr>
              <a:t> </a:t>
            </a:r>
            <a:r>
              <a:rPr lang="de-DE" altLang="de-DE" sz="2400" dirty="0">
                <a:solidFill>
                  <a:srgbClr val="333333"/>
                </a:solidFill>
                <a:latin typeface="Calibri" panose="020F0502020204030204" pitchFamily="34" charset="0"/>
              </a:rPr>
              <a:t>bereitet Gesetze vor</a:t>
            </a:r>
          </a:p>
        </p:txBody>
      </p:sp>
      <p:sp>
        <p:nvSpPr>
          <p:cNvPr id="8" name="Rechteckiger Pfeil 7"/>
          <p:cNvSpPr/>
          <p:nvPr/>
        </p:nvSpPr>
        <p:spPr bwMode="auto">
          <a:xfrm flipH="1">
            <a:off x="6444208" y="1500942"/>
            <a:ext cx="2410106" cy="2094166"/>
          </a:xfrm>
          <a:prstGeom prst="bentArrow">
            <a:avLst>
              <a:gd name="adj1" fmla="val 29718"/>
              <a:gd name="adj2" fmla="val 26580"/>
              <a:gd name="adj3" fmla="val 25000"/>
              <a:gd name="adj4" fmla="val 26527"/>
            </a:avLst>
          </a:prstGeom>
          <a:solidFill>
            <a:srgbClr val="FF6600"/>
          </a:solidFill>
          <a:ln w="9525" cap="flat" cmpd="sng" algn="ctr">
            <a:solidFill>
              <a:srgbClr val="FF66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9" name="Text Box 10"/>
          <p:cNvSpPr txBox="1">
            <a:spLocks noChangeArrowheads="1"/>
          </p:cNvSpPr>
          <p:nvPr/>
        </p:nvSpPr>
        <p:spPr bwMode="auto">
          <a:xfrm>
            <a:off x="6605296" y="5081156"/>
            <a:ext cx="132969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alle</a:t>
            </a:r>
          </a:p>
          <a:p>
            <a:pPr algn="ctr" eaLnBrk="1" hangingPunct="1">
              <a:spcBef>
                <a:spcPts val="0"/>
              </a:spcBef>
            </a:pPr>
            <a:r>
              <a:rPr lang="de-DE" altLang="de-DE" sz="2400" dirty="0">
                <a:solidFill>
                  <a:srgbClr val="333333"/>
                </a:solidFill>
                <a:latin typeface="Calibri" panose="020F0502020204030204" pitchFamily="34" charset="0"/>
              </a:rPr>
              <a:t>5 Jahre</a:t>
            </a:r>
          </a:p>
        </p:txBody>
      </p:sp>
      <p:sp>
        <p:nvSpPr>
          <p:cNvPr id="11" name="Text Box 10"/>
          <p:cNvSpPr txBox="1">
            <a:spLocks noChangeArrowheads="1"/>
          </p:cNvSpPr>
          <p:nvPr/>
        </p:nvSpPr>
        <p:spPr bwMode="auto">
          <a:xfrm>
            <a:off x="6834139" y="1816614"/>
            <a:ext cx="163024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kontrolliert</a:t>
            </a:r>
          </a:p>
        </p:txBody>
      </p:sp>
      <p:sp>
        <p:nvSpPr>
          <p:cNvPr id="12" name="Text Box 10"/>
          <p:cNvSpPr txBox="1">
            <a:spLocks noChangeArrowheads="1"/>
          </p:cNvSpPr>
          <p:nvPr/>
        </p:nvSpPr>
        <p:spPr bwMode="auto">
          <a:xfrm>
            <a:off x="265255" y="3693829"/>
            <a:ext cx="3672408" cy="1200329"/>
          </a:xfrm>
          <a:prstGeom prst="rect">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FF6600"/>
                </a:solidFill>
                <a:latin typeface="Calibri" panose="020F0502020204030204" pitchFamily="34" charset="0"/>
              </a:rPr>
              <a:t>Bundesrat</a:t>
            </a:r>
          </a:p>
          <a:p>
            <a:pPr eaLnBrk="1" hangingPunct="1">
              <a:spcBef>
                <a:spcPts val="0"/>
              </a:spcBef>
            </a:pPr>
            <a:r>
              <a:rPr lang="de-DE" altLang="de-DE" sz="2400" dirty="0">
                <a:solidFill>
                  <a:srgbClr val="333333"/>
                </a:solidFill>
                <a:latin typeface="Calibri" panose="020F0502020204030204" pitchFamily="34" charset="0"/>
                <a:sym typeface="Wingdings" panose="05000000000000000000" pitchFamily="2" charset="2"/>
              </a:rPr>
              <a:t> </a:t>
            </a:r>
            <a:r>
              <a:rPr lang="de-DE" altLang="de-DE" sz="2400" dirty="0">
                <a:solidFill>
                  <a:srgbClr val="333333"/>
                </a:solidFill>
                <a:latin typeface="Calibri" panose="020F0502020204030204" pitchFamily="34" charset="0"/>
              </a:rPr>
              <a:t>62 Abgeordnete</a:t>
            </a:r>
          </a:p>
          <a:p>
            <a:pPr eaLnBrk="1" hangingPunct="1">
              <a:spcBef>
                <a:spcPts val="0"/>
              </a:spcBef>
            </a:pPr>
            <a:r>
              <a:rPr lang="de-DE" altLang="de-DE" sz="2400" dirty="0">
                <a:solidFill>
                  <a:srgbClr val="333333"/>
                </a:solidFill>
                <a:latin typeface="Calibri" panose="020F0502020204030204" pitchFamily="34" charset="0"/>
                <a:sym typeface="Wingdings" panose="05000000000000000000" pitchFamily="2" charset="2"/>
              </a:rPr>
              <a:t> </a:t>
            </a:r>
            <a:r>
              <a:rPr lang="de-DE" altLang="de-DE" sz="2400" dirty="0">
                <a:solidFill>
                  <a:srgbClr val="333333"/>
                </a:solidFill>
                <a:latin typeface="Calibri" panose="020F0502020204030204" pitchFamily="34" charset="0"/>
              </a:rPr>
              <a:t>von Landtagen entsandt</a:t>
            </a:r>
          </a:p>
        </p:txBody>
      </p:sp>
      <p:sp>
        <p:nvSpPr>
          <p:cNvPr id="13" name="Pfeil nach unten 12"/>
          <p:cNvSpPr>
            <a:spLocks noChangeArrowheads="1"/>
          </p:cNvSpPr>
          <p:nvPr/>
        </p:nvSpPr>
        <p:spPr bwMode="auto">
          <a:xfrm rot="16200000">
            <a:off x="4401183" y="3502576"/>
            <a:ext cx="769366" cy="1512168"/>
          </a:xfrm>
          <a:prstGeom prst="downArrow">
            <a:avLst>
              <a:gd name="adj1" fmla="val 50233"/>
              <a:gd name="adj2" fmla="val 38662"/>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4" name="Text Box 10"/>
          <p:cNvSpPr txBox="1">
            <a:spLocks noChangeArrowheads="1"/>
          </p:cNvSpPr>
          <p:nvPr/>
        </p:nvSpPr>
        <p:spPr bwMode="auto">
          <a:xfrm>
            <a:off x="3937663" y="4027826"/>
            <a:ext cx="163024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kontrolliert</a:t>
            </a:r>
          </a:p>
        </p:txBody>
      </p:sp>
      <p:sp>
        <p:nvSpPr>
          <p:cNvPr id="15" name="Rechteck 14"/>
          <p:cNvSpPr/>
          <p:nvPr/>
        </p:nvSpPr>
        <p:spPr bwMode="auto">
          <a:xfrm>
            <a:off x="107504" y="2996952"/>
            <a:ext cx="8928992" cy="2808312"/>
          </a:xfrm>
          <a:prstGeom prst="rect">
            <a:avLst/>
          </a:prstGeom>
          <a:noFill/>
          <a:ln w="9525" cap="flat" cmpd="sng" algn="ctr">
            <a:solidFill>
              <a:srgbClr val="FF66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16" name="Text Box 10"/>
          <p:cNvSpPr txBox="1">
            <a:spLocks noChangeArrowheads="1"/>
          </p:cNvSpPr>
          <p:nvPr/>
        </p:nvSpPr>
        <p:spPr bwMode="auto">
          <a:xfrm>
            <a:off x="3937663" y="3099300"/>
            <a:ext cx="171522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FF6600"/>
                </a:solidFill>
                <a:latin typeface="Calibri" panose="020F0502020204030204" pitchFamily="34" charset="0"/>
              </a:rPr>
              <a:t>Parlament</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750"/>
                                        <p:tgtEl>
                                          <p:spTgt spid="9"/>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75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750"/>
                                        <p:tgtEl>
                                          <p:spTgt spid="8"/>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down)">
                                      <p:cBhvr>
                                        <p:cTn id="26" dur="75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par>
                                <p:cTn id="35" presetID="22" presetClass="entr" presetSubtype="8"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left)">
                                      <p:cBhvr>
                                        <p:cTn id="37" dur="750"/>
                                        <p:tgtEl>
                                          <p:spTgt spid="13"/>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down)">
                                      <p:cBhvr>
                                        <p:cTn id="40"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animBg="1"/>
      <p:bldP spid="8" grpId="0" animBg="1"/>
      <p:bldP spid="9" grpId="0"/>
      <p:bldP spid="11" grpId="0"/>
      <p:bldP spid="12" grpId="0" animBg="1"/>
      <p:bldP spid="13" grpId="0" animBg="1"/>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„Räume für Demokratie“ auf den Seiten 114 </a:t>
            </a:r>
            <a:r>
              <a:rPr lang="de-DE" altLang="de-DE" sz="1100" b="0">
                <a:solidFill>
                  <a:schemeClr val="tx1"/>
                </a:solidFill>
                <a:latin typeface="Arial" charset="0"/>
                <a:cs typeface="Arial" charset="0"/>
              </a:rPr>
              <a:t>bis 115 </a:t>
            </a:r>
            <a:r>
              <a:rPr lang="de-DE" altLang="de-DE" sz="1100" b="0" dirty="0">
                <a:solidFill>
                  <a:schemeClr val="tx1"/>
                </a:solidFill>
                <a:latin typeface="Arial" charset="0"/>
                <a:cs typeface="Arial" charset="0"/>
              </a:rPr>
              <a:t>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213</Words>
  <Application>Microsoft Office PowerPoint</Application>
  <PresentationFormat>Bildschirmpräsentation (4:3)</PresentationFormat>
  <Paragraphs>35</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58</cp:revision>
  <dcterms:created xsi:type="dcterms:W3CDTF">2011-07-14T19:54:09Z</dcterms:created>
  <dcterms:modified xsi:type="dcterms:W3CDTF">2025-03-29T17:42:53Z</dcterms:modified>
</cp:coreProperties>
</file>