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20.10.2023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Ritter und Edelfrauen</a:t>
            </a:r>
          </a:p>
        </p:txBody>
      </p:sp>
      <p:sp>
        <p:nvSpPr>
          <p:cNvPr id="3" name="Text Box 10">
            <a:extLst>
              <a:ext uri="{FF2B5EF4-FFF2-40B4-BE49-F238E27FC236}">
                <a16:creationId xmlns:a16="http://schemas.microsoft.com/office/drawing/2014/main" id="{897DCCCB-A159-8779-0E4C-A9C6FAE11A01}"/>
              </a:ext>
            </a:extLst>
          </p:cNvPr>
          <p:cNvSpPr txBox="1">
            <a:spLocks noChangeArrowheads="1"/>
          </p:cNvSpPr>
          <p:nvPr/>
        </p:nvSpPr>
        <p:spPr bwMode="auto">
          <a:xfrm>
            <a:off x="238060" y="1528523"/>
            <a:ext cx="3529012" cy="52228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Ritter</a:t>
            </a:r>
          </a:p>
        </p:txBody>
      </p:sp>
      <p:sp>
        <p:nvSpPr>
          <p:cNvPr id="4" name="Pfeil nach unten 6">
            <a:extLst>
              <a:ext uri="{FF2B5EF4-FFF2-40B4-BE49-F238E27FC236}">
                <a16:creationId xmlns:a16="http://schemas.microsoft.com/office/drawing/2014/main" id="{C3AB2A6D-70D3-2020-6E37-57BDFC85363C}"/>
              </a:ext>
            </a:extLst>
          </p:cNvPr>
          <p:cNvSpPr>
            <a:spLocks noChangeArrowheads="1"/>
          </p:cNvSpPr>
          <p:nvPr/>
        </p:nvSpPr>
        <p:spPr bwMode="auto">
          <a:xfrm>
            <a:off x="1822385" y="2119073"/>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192DACFB-7829-88AB-B68C-478BDC99363A}"/>
              </a:ext>
            </a:extLst>
          </p:cNvPr>
          <p:cNvSpPr txBox="1">
            <a:spLocks noChangeArrowheads="1"/>
          </p:cNvSpPr>
          <p:nvPr/>
        </p:nvSpPr>
        <p:spPr bwMode="auto">
          <a:xfrm>
            <a:off x="244410" y="2554048"/>
            <a:ext cx="3529012" cy="52228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Reiter</a:t>
            </a:r>
          </a:p>
        </p:txBody>
      </p:sp>
      <p:sp>
        <p:nvSpPr>
          <p:cNvPr id="6" name="Text Box 10">
            <a:extLst>
              <a:ext uri="{FF2B5EF4-FFF2-40B4-BE49-F238E27FC236}">
                <a16:creationId xmlns:a16="http://schemas.microsoft.com/office/drawing/2014/main" id="{E36E8DD8-F11F-2F92-3F5A-C65A4FFE2294}"/>
              </a:ext>
            </a:extLst>
          </p:cNvPr>
          <p:cNvSpPr txBox="1">
            <a:spLocks noChangeArrowheads="1"/>
          </p:cNvSpPr>
          <p:nvPr/>
        </p:nvSpPr>
        <p:spPr bwMode="auto">
          <a:xfrm>
            <a:off x="244410" y="3158944"/>
            <a:ext cx="3529012" cy="522288"/>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Rüstungen</a:t>
            </a:r>
          </a:p>
        </p:txBody>
      </p:sp>
      <p:sp>
        <p:nvSpPr>
          <p:cNvPr id="7" name="Text Box 10">
            <a:extLst>
              <a:ext uri="{FF2B5EF4-FFF2-40B4-BE49-F238E27FC236}">
                <a16:creationId xmlns:a16="http://schemas.microsoft.com/office/drawing/2014/main" id="{D50D4FE3-3677-BE87-B990-85F800A5389C}"/>
              </a:ext>
            </a:extLst>
          </p:cNvPr>
          <p:cNvSpPr txBox="1">
            <a:spLocks noChangeArrowheads="1"/>
          </p:cNvSpPr>
          <p:nvPr/>
        </p:nvSpPr>
        <p:spPr bwMode="auto">
          <a:xfrm>
            <a:off x="186961" y="4248347"/>
            <a:ext cx="3448935" cy="95410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Aufgabe: Schutz der Bevölkerung</a:t>
            </a:r>
          </a:p>
        </p:txBody>
      </p:sp>
      <p:pic>
        <p:nvPicPr>
          <p:cNvPr id="8" name="Picture 15">
            <a:extLst>
              <a:ext uri="{FF2B5EF4-FFF2-40B4-BE49-F238E27FC236}">
                <a16:creationId xmlns:a16="http://schemas.microsoft.com/office/drawing/2014/main" id="{1BA172F1-511F-51EA-9759-4ACB877F7A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2968" y="2714021"/>
            <a:ext cx="2520280" cy="2585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9" name="Text Box 10">
            <a:extLst>
              <a:ext uri="{FF2B5EF4-FFF2-40B4-BE49-F238E27FC236}">
                <a16:creationId xmlns:a16="http://schemas.microsoft.com/office/drawing/2014/main" id="{A6ECB270-8A68-D71E-9133-DDF686868183}"/>
              </a:ext>
            </a:extLst>
          </p:cNvPr>
          <p:cNvSpPr txBox="1">
            <a:spLocks noChangeArrowheads="1"/>
          </p:cNvSpPr>
          <p:nvPr/>
        </p:nvSpPr>
        <p:spPr bwMode="auto">
          <a:xfrm>
            <a:off x="151561" y="5574940"/>
            <a:ext cx="3529012" cy="95410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später</a:t>
            </a:r>
            <a:r>
              <a:rPr lang="de-DE" altLang="de-DE" sz="2800">
                <a:solidFill>
                  <a:srgbClr val="333333"/>
                </a:solidFill>
                <a:latin typeface="Calibri" panose="020F0502020204030204" pitchFamily="34" charset="0"/>
              </a:rPr>
              <a:t>: manchmal Raubritter</a:t>
            </a:r>
            <a:endParaRPr lang="de-DE" altLang="de-DE" sz="2800" dirty="0">
              <a:solidFill>
                <a:srgbClr val="333333"/>
              </a:solidFill>
              <a:latin typeface="Calibri" panose="020F0502020204030204" pitchFamily="34" charset="0"/>
            </a:endParaRPr>
          </a:p>
        </p:txBody>
      </p:sp>
      <p:sp>
        <p:nvSpPr>
          <p:cNvPr id="19" name="Text Box 10">
            <a:extLst>
              <a:ext uri="{FF2B5EF4-FFF2-40B4-BE49-F238E27FC236}">
                <a16:creationId xmlns:a16="http://schemas.microsoft.com/office/drawing/2014/main" id="{DFA8AA22-9B73-B04D-579C-C0604BD2CC7E}"/>
              </a:ext>
            </a:extLst>
          </p:cNvPr>
          <p:cNvSpPr txBox="1">
            <a:spLocks noChangeArrowheads="1"/>
          </p:cNvSpPr>
          <p:nvPr/>
        </p:nvSpPr>
        <p:spPr bwMode="auto">
          <a:xfrm>
            <a:off x="3820508" y="3298173"/>
            <a:ext cx="1800200" cy="52228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Burgen</a:t>
            </a:r>
          </a:p>
        </p:txBody>
      </p:sp>
      <p:sp>
        <p:nvSpPr>
          <p:cNvPr id="20" name="Text Box 10">
            <a:extLst>
              <a:ext uri="{FF2B5EF4-FFF2-40B4-BE49-F238E27FC236}">
                <a16:creationId xmlns:a16="http://schemas.microsoft.com/office/drawing/2014/main" id="{94C88446-4596-56CD-4DD5-6F0028F651B1}"/>
              </a:ext>
            </a:extLst>
          </p:cNvPr>
          <p:cNvSpPr txBox="1">
            <a:spLocks noChangeArrowheads="1"/>
          </p:cNvSpPr>
          <p:nvPr/>
        </p:nvSpPr>
        <p:spPr bwMode="auto">
          <a:xfrm>
            <a:off x="3842542" y="4221098"/>
            <a:ext cx="1800200" cy="52228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Wohnsitz</a:t>
            </a:r>
          </a:p>
        </p:txBody>
      </p:sp>
      <p:sp>
        <p:nvSpPr>
          <p:cNvPr id="21" name="Text Box 10">
            <a:extLst>
              <a:ext uri="{FF2B5EF4-FFF2-40B4-BE49-F238E27FC236}">
                <a16:creationId xmlns:a16="http://schemas.microsoft.com/office/drawing/2014/main" id="{4AFD28A7-B382-F799-8251-BB6D9F766235}"/>
              </a:ext>
            </a:extLst>
          </p:cNvPr>
          <p:cNvSpPr txBox="1">
            <a:spLocks noChangeArrowheads="1"/>
          </p:cNvSpPr>
          <p:nvPr/>
        </p:nvSpPr>
        <p:spPr bwMode="auto">
          <a:xfrm>
            <a:off x="3803203" y="4675970"/>
            <a:ext cx="1800200" cy="52228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Schutz</a:t>
            </a:r>
          </a:p>
        </p:txBody>
      </p:sp>
      <p:sp>
        <p:nvSpPr>
          <p:cNvPr id="22" name="Text Box 10">
            <a:extLst>
              <a:ext uri="{FF2B5EF4-FFF2-40B4-BE49-F238E27FC236}">
                <a16:creationId xmlns:a16="http://schemas.microsoft.com/office/drawing/2014/main" id="{E470D193-7B32-FCF6-2451-A904132DE9B1}"/>
              </a:ext>
            </a:extLst>
          </p:cNvPr>
          <p:cNvSpPr txBox="1">
            <a:spLocks noChangeArrowheads="1"/>
          </p:cNvSpPr>
          <p:nvPr/>
        </p:nvSpPr>
        <p:spPr bwMode="auto">
          <a:xfrm>
            <a:off x="5508104" y="1528523"/>
            <a:ext cx="3529012" cy="52228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Edelfrauen</a:t>
            </a:r>
          </a:p>
        </p:txBody>
      </p:sp>
      <p:sp>
        <p:nvSpPr>
          <p:cNvPr id="23" name="Text Box 10">
            <a:extLst>
              <a:ext uri="{FF2B5EF4-FFF2-40B4-BE49-F238E27FC236}">
                <a16:creationId xmlns:a16="http://schemas.microsoft.com/office/drawing/2014/main" id="{BA3A6C49-C952-41E8-804D-9828B9561A59}"/>
              </a:ext>
            </a:extLst>
          </p:cNvPr>
          <p:cNvSpPr txBox="1">
            <a:spLocks noChangeArrowheads="1"/>
          </p:cNvSpPr>
          <p:nvPr/>
        </p:nvSpPr>
        <p:spPr bwMode="auto">
          <a:xfrm>
            <a:off x="5514454" y="2554048"/>
            <a:ext cx="3529012" cy="52228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gute Ausbildung</a:t>
            </a:r>
          </a:p>
        </p:txBody>
      </p:sp>
      <p:sp>
        <p:nvSpPr>
          <p:cNvPr id="24" name="Text Box 10">
            <a:extLst>
              <a:ext uri="{FF2B5EF4-FFF2-40B4-BE49-F238E27FC236}">
                <a16:creationId xmlns:a16="http://schemas.microsoft.com/office/drawing/2014/main" id="{D75FD694-73DA-1D7E-D1FD-5E40C463A08E}"/>
              </a:ext>
            </a:extLst>
          </p:cNvPr>
          <p:cNvSpPr txBox="1">
            <a:spLocks noChangeArrowheads="1"/>
          </p:cNvSpPr>
          <p:nvPr/>
        </p:nvSpPr>
        <p:spPr bwMode="auto">
          <a:xfrm>
            <a:off x="5514454" y="3158944"/>
            <a:ext cx="3529012" cy="522288"/>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vertreten Männer</a:t>
            </a:r>
          </a:p>
        </p:txBody>
      </p:sp>
      <p:sp>
        <p:nvSpPr>
          <p:cNvPr id="25" name="Text Box 10">
            <a:extLst>
              <a:ext uri="{FF2B5EF4-FFF2-40B4-BE49-F238E27FC236}">
                <a16:creationId xmlns:a16="http://schemas.microsoft.com/office/drawing/2014/main" id="{B750A836-898D-8EAC-F355-E7B3BEB9936B}"/>
              </a:ext>
            </a:extLst>
          </p:cNvPr>
          <p:cNvSpPr txBox="1">
            <a:spLocks noChangeArrowheads="1"/>
          </p:cNvSpPr>
          <p:nvPr/>
        </p:nvSpPr>
        <p:spPr bwMode="auto">
          <a:xfrm>
            <a:off x="5508104" y="3789278"/>
            <a:ext cx="3508572" cy="954107"/>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Verehrung im Minnesang</a:t>
            </a:r>
          </a:p>
        </p:txBody>
      </p:sp>
      <p:sp>
        <p:nvSpPr>
          <p:cNvPr id="26" name="Pfeil nach unten 21">
            <a:extLst>
              <a:ext uri="{FF2B5EF4-FFF2-40B4-BE49-F238E27FC236}">
                <a16:creationId xmlns:a16="http://schemas.microsoft.com/office/drawing/2014/main" id="{5F4C44DE-77B9-C928-8BF8-8000235A04B6}"/>
              </a:ext>
            </a:extLst>
          </p:cNvPr>
          <p:cNvSpPr>
            <a:spLocks noChangeArrowheads="1"/>
          </p:cNvSpPr>
          <p:nvPr/>
        </p:nvSpPr>
        <p:spPr bwMode="auto">
          <a:xfrm>
            <a:off x="7092429" y="2119073"/>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Text Box 10">
            <a:extLst>
              <a:ext uri="{FF2B5EF4-FFF2-40B4-BE49-F238E27FC236}">
                <a16:creationId xmlns:a16="http://schemas.microsoft.com/office/drawing/2014/main" id="{00819CE5-84FF-F4F8-4896-84B211DB2A84}"/>
              </a:ext>
            </a:extLst>
          </p:cNvPr>
          <p:cNvSpPr txBox="1">
            <a:spLocks noChangeArrowheads="1"/>
          </p:cNvSpPr>
          <p:nvPr/>
        </p:nvSpPr>
        <p:spPr bwMode="auto">
          <a:xfrm>
            <a:off x="238060" y="3613006"/>
            <a:ext cx="3508572" cy="523875"/>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Schilder mit Wappen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P spid="19" grpId="0"/>
      <p:bldP spid="20" grpId="0"/>
      <p:bldP spid="21" grpId="0"/>
      <p:bldP spid="22" grpId="0" animBg="1"/>
      <p:bldP spid="23" grpId="0" animBg="1"/>
      <p:bldP spid="24" grpId="0" animBg="1"/>
      <p:bldP spid="25" grpId="0" animBg="1"/>
      <p:bldP spid="26"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„Burgen, Ritter, edle Frauen“ auf den Seiten 58 bis 59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a:t>
            </a:r>
            <a:r>
              <a:rPr lang="de-DE" altLang="de-DE" sz="1200" b="0">
                <a:solidFill>
                  <a:schemeClr val="tx1"/>
                </a:solidFill>
                <a:cs typeface="Arial" charset="0"/>
              </a:rPr>
              <a:t>, Bürmoos</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205</Words>
  <Application>Microsoft Office PowerPoint</Application>
  <PresentationFormat>Bildschirmpräsentation (4:3)</PresentationFormat>
  <Paragraphs>34</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81</cp:revision>
  <dcterms:created xsi:type="dcterms:W3CDTF">2011-07-14T19:54:09Z</dcterms:created>
  <dcterms:modified xsi:type="dcterms:W3CDTF">2023-10-20T13:37:48Z</dcterms:modified>
</cp:coreProperties>
</file>