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941"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A04F4F8E-39BB-AC07-FB15-F6F34EEAF1D6}"/>
              </a:ext>
            </a:extLst>
          </p:cNvPr>
          <p:cNvSpPr txBox="1">
            <a:spLocks noChangeArrowheads="1"/>
          </p:cNvSpPr>
          <p:nvPr/>
        </p:nvSpPr>
        <p:spPr bwMode="auto">
          <a:xfrm>
            <a:off x="791368" y="602135"/>
            <a:ext cx="7561263"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3800" dirty="0">
                <a:solidFill>
                  <a:srgbClr val="333333"/>
                </a:solidFill>
                <a:latin typeface="Calibri" panose="020F0502020204030204" pitchFamily="34" charset="0"/>
              </a:rPr>
              <a:t>Humanismus und Renaissance</a:t>
            </a:r>
          </a:p>
        </p:txBody>
      </p:sp>
      <p:sp>
        <p:nvSpPr>
          <p:cNvPr id="5" name="Text Box 10">
            <a:extLst>
              <a:ext uri="{FF2B5EF4-FFF2-40B4-BE49-F238E27FC236}">
                <a16:creationId xmlns:a16="http://schemas.microsoft.com/office/drawing/2014/main" id="{7C965723-D86B-C930-00F6-D4E8580A8833}"/>
              </a:ext>
            </a:extLst>
          </p:cNvPr>
          <p:cNvSpPr txBox="1">
            <a:spLocks noChangeArrowheads="1"/>
          </p:cNvSpPr>
          <p:nvPr/>
        </p:nvSpPr>
        <p:spPr bwMode="auto">
          <a:xfrm>
            <a:off x="1600707" y="1321192"/>
            <a:ext cx="3529013" cy="677863"/>
          </a:xfrm>
          <a:prstGeom prst="rect">
            <a:avLst/>
          </a:prstGeom>
          <a:solidFill>
            <a:schemeClr val="accent6">
              <a:lumMod val="40000"/>
              <a:lumOff val="60000"/>
            </a:schemeClr>
          </a:solidFill>
          <a:ln w="9525" algn="ctr">
            <a:noFill/>
            <a:miter lim="800000"/>
            <a:headEnd/>
            <a:tailEnd/>
          </a:ln>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3800" dirty="0">
                <a:solidFill>
                  <a:srgbClr val="333333"/>
                </a:solidFill>
                <a:latin typeface="Calibri" panose="020F0502020204030204" pitchFamily="34" charset="0"/>
              </a:rPr>
              <a:t>Gotik</a:t>
            </a:r>
          </a:p>
        </p:txBody>
      </p:sp>
      <p:sp>
        <p:nvSpPr>
          <p:cNvPr id="6" name="Pfeil nach unten 3">
            <a:extLst>
              <a:ext uri="{FF2B5EF4-FFF2-40B4-BE49-F238E27FC236}">
                <a16:creationId xmlns:a16="http://schemas.microsoft.com/office/drawing/2014/main" id="{A4D8C0DA-7753-E3AC-FE7E-57B4792BF1C8}"/>
              </a:ext>
            </a:extLst>
          </p:cNvPr>
          <p:cNvSpPr>
            <a:spLocks noChangeArrowheads="1"/>
          </p:cNvSpPr>
          <p:nvPr/>
        </p:nvSpPr>
        <p:spPr bwMode="auto">
          <a:xfrm>
            <a:off x="3185032" y="2041917"/>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eaLnBrk="1" hangingPunct="1"/>
            <a:endParaRPr lang="de-AT" altLang="de-DE"/>
          </a:p>
        </p:txBody>
      </p:sp>
      <p:sp>
        <p:nvSpPr>
          <p:cNvPr id="7" name="Pfeil nach unten 8">
            <a:extLst>
              <a:ext uri="{FF2B5EF4-FFF2-40B4-BE49-F238E27FC236}">
                <a16:creationId xmlns:a16="http://schemas.microsoft.com/office/drawing/2014/main" id="{83BACE83-7534-8141-10A7-2AF4C2FA70A2}"/>
              </a:ext>
            </a:extLst>
          </p:cNvPr>
          <p:cNvSpPr>
            <a:spLocks noChangeArrowheads="1"/>
          </p:cNvSpPr>
          <p:nvPr/>
        </p:nvSpPr>
        <p:spPr bwMode="auto">
          <a:xfrm>
            <a:off x="7074407" y="2041917"/>
            <a:ext cx="287338" cy="431800"/>
          </a:xfrm>
          <a:prstGeom prst="downArrow">
            <a:avLst>
              <a:gd name="adj1" fmla="val 50000"/>
              <a:gd name="adj2" fmla="val 50092"/>
            </a:avLst>
          </a:prstGeom>
          <a:solidFill>
            <a:schemeClr val="accent6">
              <a:lumMod val="40000"/>
              <a:lumOff val="60000"/>
            </a:schemeClr>
          </a:solidFill>
          <a:ln w="9525" algn="ctr">
            <a:noFill/>
            <a:round/>
            <a:headEnd/>
            <a:tailEnd/>
          </a:ln>
        </p:spPr>
        <p:txBody>
          <a:bodyPr anchor="ct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eaLnBrk="1" hangingPunct="1"/>
            <a:endParaRPr lang="de-AT" altLang="de-DE"/>
          </a:p>
        </p:txBody>
      </p:sp>
      <p:cxnSp>
        <p:nvCxnSpPr>
          <p:cNvPr id="8" name="Gerade Verbindung 13">
            <a:extLst>
              <a:ext uri="{FF2B5EF4-FFF2-40B4-BE49-F238E27FC236}">
                <a16:creationId xmlns:a16="http://schemas.microsoft.com/office/drawing/2014/main" id="{FC1B4C94-EFD7-D262-DAC8-58AF922D5FEB}"/>
              </a:ext>
            </a:extLst>
          </p:cNvPr>
          <p:cNvCxnSpPr>
            <a:cxnSpLocks noChangeShapeType="1"/>
          </p:cNvCxnSpPr>
          <p:nvPr/>
        </p:nvCxnSpPr>
        <p:spPr bwMode="auto">
          <a:xfrm rot="5400000">
            <a:off x="3114181" y="4327251"/>
            <a:ext cx="4320000" cy="0"/>
          </a:xfrm>
          <a:prstGeom prst="line">
            <a:avLst/>
          </a:prstGeom>
          <a:noFill/>
          <a:ln w="76200" algn="ctr">
            <a:solidFill>
              <a:schemeClr val="accent6">
                <a:lumMod val="40000"/>
                <a:lumOff val="60000"/>
              </a:schemeClr>
            </a:solidFill>
            <a:round/>
            <a:headEnd/>
            <a:tailEnd/>
          </a:ln>
          <a:extLst>
            <a:ext uri="{909E8E84-426E-40DD-AFC4-6F175D3DCCD1}">
              <a14:hiddenFill xmlns:a14="http://schemas.microsoft.com/office/drawing/2010/main">
                <a:noFill/>
              </a14:hiddenFill>
            </a:ext>
          </a:extLst>
        </p:spPr>
      </p:cxnSp>
      <p:sp>
        <p:nvSpPr>
          <p:cNvPr id="9" name="Text Box 10">
            <a:extLst>
              <a:ext uri="{FF2B5EF4-FFF2-40B4-BE49-F238E27FC236}">
                <a16:creationId xmlns:a16="http://schemas.microsoft.com/office/drawing/2014/main" id="{12037386-6AA1-C1E7-A6BF-0244E1443C2E}"/>
              </a:ext>
            </a:extLst>
          </p:cNvPr>
          <p:cNvSpPr txBox="1">
            <a:spLocks noChangeArrowheads="1"/>
          </p:cNvSpPr>
          <p:nvPr/>
        </p:nvSpPr>
        <p:spPr bwMode="auto">
          <a:xfrm>
            <a:off x="5417057" y="1321192"/>
            <a:ext cx="3529013" cy="677863"/>
          </a:xfrm>
          <a:prstGeom prst="rect">
            <a:avLst/>
          </a:prstGeom>
          <a:solidFill>
            <a:schemeClr val="accent6">
              <a:lumMod val="40000"/>
              <a:lumOff val="60000"/>
            </a:schemeClr>
          </a:solidFill>
          <a:ln w="9525" algn="ctr">
            <a:noFill/>
            <a:miter lim="800000"/>
            <a:headEnd/>
            <a:tailEnd/>
          </a:ln>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3800" dirty="0">
                <a:solidFill>
                  <a:srgbClr val="333333"/>
                </a:solidFill>
                <a:latin typeface="Calibri" panose="020F0502020204030204" pitchFamily="34" charset="0"/>
              </a:rPr>
              <a:t>Renaissance</a:t>
            </a:r>
          </a:p>
        </p:txBody>
      </p:sp>
      <p:sp>
        <p:nvSpPr>
          <p:cNvPr id="10" name="Text Box 10">
            <a:extLst>
              <a:ext uri="{FF2B5EF4-FFF2-40B4-BE49-F238E27FC236}">
                <a16:creationId xmlns:a16="http://schemas.microsoft.com/office/drawing/2014/main" id="{1F70EDA0-7439-8428-CC8F-0FB6EAE7F3DD}"/>
              </a:ext>
            </a:extLst>
          </p:cNvPr>
          <p:cNvSpPr txBox="1">
            <a:spLocks noChangeArrowheads="1"/>
          </p:cNvSpPr>
          <p:nvPr/>
        </p:nvSpPr>
        <p:spPr bwMode="auto">
          <a:xfrm>
            <a:off x="36914" y="2677515"/>
            <a:ext cx="1584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eaLnBrk="1" hangingPunct="1">
              <a:spcBef>
                <a:spcPct val="50000"/>
              </a:spcBef>
            </a:pPr>
            <a:r>
              <a:rPr lang="de-DE" altLang="de-DE" sz="2800" dirty="0">
                <a:solidFill>
                  <a:srgbClr val="333333"/>
                </a:solidFill>
                <a:latin typeface="Calibri" panose="020F0502020204030204" pitchFamily="34" charset="0"/>
              </a:rPr>
              <a:t>Baukunst</a:t>
            </a:r>
          </a:p>
        </p:txBody>
      </p:sp>
      <p:sp>
        <p:nvSpPr>
          <p:cNvPr id="11" name="Text Box 10">
            <a:extLst>
              <a:ext uri="{FF2B5EF4-FFF2-40B4-BE49-F238E27FC236}">
                <a16:creationId xmlns:a16="http://schemas.microsoft.com/office/drawing/2014/main" id="{DADE1887-EA12-CAA8-8C93-87A5D6BCA875}"/>
              </a:ext>
            </a:extLst>
          </p:cNvPr>
          <p:cNvSpPr txBox="1">
            <a:spLocks noChangeArrowheads="1"/>
          </p:cNvSpPr>
          <p:nvPr/>
        </p:nvSpPr>
        <p:spPr bwMode="auto">
          <a:xfrm>
            <a:off x="16382" y="4112681"/>
            <a:ext cx="1584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eaLnBrk="1" hangingPunct="1">
              <a:spcBef>
                <a:spcPct val="50000"/>
              </a:spcBef>
            </a:pPr>
            <a:r>
              <a:rPr lang="de-DE" altLang="de-DE" sz="2800" dirty="0">
                <a:solidFill>
                  <a:srgbClr val="333333"/>
                </a:solidFill>
                <a:latin typeface="Calibri" panose="020F0502020204030204" pitchFamily="34" charset="0"/>
              </a:rPr>
              <a:t>Malerei</a:t>
            </a:r>
          </a:p>
        </p:txBody>
      </p:sp>
      <p:sp>
        <p:nvSpPr>
          <p:cNvPr id="12" name="Text Box 10">
            <a:extLst>
              <a:ext uri="{FF2B5EF4-FFF2-40B4-BE49-F238E27FC236}">
                <a16:creationId xmlns:a16="http://schemas.microsoft.com/office/drawing/2014/main" id="{F63CE41A-854B-5026-E032-07527A821EFA}"/>
              </a:ext>
            </a:extLst>
          </p:cNvPr>
          <p:cNvSpPr txBox="1">
            <a:spLocks noChangeArrowheads="1"/>
          </p:cNvSpPr>
          <p:nvPr/>
        </p:nvSpPr>
        <p:spPr bwMode="auto">
          <a:xfrm>
            <a:off x="4474" y="5383089"/>
            <a:ext cx="18764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eaLnBrk="1" hangingPunct="1">
              <a:spcBef>
                <a:spcPct val="50000"/>
              </a:spcBef>
            </a:pPr>
            <a:r>
              <a:rPr lang="de-DE" altLang="de-DE" sz="2800" dirty="0">
                <a:solidFill>
                  <a:srgbClr val="333333"/>
                </a:solidFill>
                <a:latin typeface="Calibri" panose="020F0502020204030204" pitchFamily="34" charset="0"/>
              </a:rPr>
              <a:t>Bildhauerei</a:t>
            </a:r>
          </a:p>
        </p:txBody>
      </p:sp>
      <p:sp>
        <p:nvSpPr>
          <p:cNvPr id="13" name="Text Box 10">
            <a:extLst>
              <a:ext uri="{FF2B5EF4-FFF2-40B4-BE49-F238E27FC236}">
                <a16:creationId xmlns:a16="http://schemas.microsoft.com/office/drawing/2014/main" id="{F61E4353-A231-141A-BA62-C59D0FCBB653}"/>
              </a:ext>
            </a:extLst>
          </p:cNvPr>
          <p:cNvSpPr txBox="1">
            <a:spLocks noChangeArrowheads="1"/>
          </p:cNvSpPr>
          <p:nvPr/>
        </p:nvSpPr>
        <p:spPr bwMode="auto">
          <a:xfrm>
            <a:off x="1890424" y="2474418"/>
            <a:ext cx="309562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2800" dirty="0">
                <a:solidFill>
                  <a:srgbClr val="333333"/>
                </a:solidFill>
                <a:latin typeface="Calibri" panose="020F0502020204030204" pitchFamily="34" charset="0"/>
              </a:rPr>
              <a:t>hohe Türme, Spitzbögen</a:t>
            </a:r>
          </a:p>
        </p:txBody>
      </p:sp>
      <p:sp>
        <p:nvSpPr>
          <p:cNvPr id="14" name="Text Box 10">
            <a:extLst>
              <a:ext uri="{FF2B5EF4-FFF2-40B4-BE49-F238E27FC236}">
                <a16:creationId xmlns:a16="http://schemas.microsoft.com/office/drawing/2014/main" id="{4F6954DB-B619-8238-275C-FD603A1689A4}"/>
              </a:ext>
            </a:extLst>
          </p:cNvPr>
          <p:cNvSpPr txBox="1">
            <a:spLocks noChangeArrowheads="1"/>
          </p:cNvSpPr>
          <p:nvPr/>
        </p:nvSpPr>
        <p:spPr bwMode="auto">
          <a:xfrm>
            <a:off x="5670261" y="2474418"/>
            <a:ext cx="309721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2800" dirty="0">
                <a:solidFill>
                  <a:srgbClr val="333333"/>
                </a:solidFill>
                <a:latin typeface="Calibri" panose="020F0502020204030204" pitchFamily="34" charset="0"/>
              </a:rPr>
              <a:t>runde Bögen, Kuppeln, Säulen</a:t>
            </a:r>
          </a:p>
        </p:txBody>
      </p:sp>
      <p:sp>
        <p:nvSpPr>
          <p:cNvPr id="15" name="Text Box 10">
            <a:extLst>
              <a:ext uri="{FF2B5EF4-FFF2-40B4-BE49-F238E27FC236}">
                <a16:creationId xmlns:a16="http://schemas.microsoft.com/office/drawing/2014/main" id="{43EB0AEE-3B50-34ED-868B-55A6107DDE32}"/>
              </a:ext>
            </a:extLst>
          </p:cNvPr>
          <p:cNvSpPr txBox="1">
            <a:spLocks noChangeArrowheads="1"/>
          </p:cNvSpPr>
          <p:nvPr/>
        </p:nvSpPr>
        <p:spPr bwMode="auto">
          <a:xfrm>
            <a:off x="1842798" y="5160399"/>
            <a:ext cx="309562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2800" dirty="0">
                <a:solidFill>
                  <a:srgbClr val="333333"/>
                </a:solidFill>
                <a:latin typeface="Calibri" panose="020F0502020204030204" pitchFamily="34" charset="0"/>
              </a:rPr>
              <a:t>Figuren steif oder leicht bewegt</a:t>
            </a:r>
          </a:p>
        </p:txBody>
      </p:sp>
      <p:sp>
        <p:nvSpPr>
          <p:cNvPr id="16" name="Text Box 10">
            <a:extLst>
              <a:ext uri="{FF2B5EF4-FFF2-40B4-BE49-F238E27FC236}">
                <a16:creationId xmlns:a16="http://schemas.microsoft.com/office/drawing/2014/main" id="{09AE0E2C-79DF-0DA4-317C-79E507979AC4}"/>
              </a:ext>
            </a:extLst>
          </p:cNvPr>
          <p:cNvSpPr txBox="1">
            <a:spLocks noChangeArrowheads="1"/>
          </p:cNvSpPr>
          <p:nvPr/>
        </p:nvSpPr>
        <p:spPr bwMode="auto">
          <a:xfrm>
            <a:off x="5341236" y="5156866"/>
            <a:ext cx="3708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2800" dirty="0">
                <a:solidFill>
                  <a:srgbClr val="333333"/>
                </a:solidFill>
                <a:latin typeface="Calibri" panose="020F0502020204030204" pitchFamily="34" charset="0"/>
              </a:rPr>
              <a:t>genaue Darstellung des menschlichen (nackten) Körpers</a:t>
            </a:r>
          </a:p>
        </p:txBody>
      </p:sp>
      <p:sp>
        <p:nvSpPr>
          <p:cNvPr id="17" name="Text Box 10">
            <a:extLst>
              <a:ext uri="{FF2B5EF4-FFF2-40B4-BE49-F238E27FC236}">
                <a16:creationId xmlns:a16="http://schemas.microsoft.com/office/drawing/2014/main" id="{9C53F105-C065-E625-5A3A-7FE253AFD9DF}"/>
              </a:ext>
            </a:extLst>
          </p:cNvPr>
          <p:cNvSpPr txBox="1">
            <a:spLocks noChangeArrowheads="1"/>
          </p:cNvSpPr>
          <p:nvPr/>
        </p:nvSpPr>
        <p:spPr bwMode="auto">
          <a:xfrm>
            <a:off x="1507462" y="3610813"/>
            <a:ext cx="374491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2800" dirty="0">
                <a:solidFill>
                  <a:srgbClr val="333333"/>
                </a:solidFill>
                <a:latin typeface="Calibri" panose="020F0502020204030204" pitchFamily="34" charset="0"/>
              </a:rPr>
              <a:t>wichtige Figuren größer, erfundene Landschaft, unbekannte Künstler</a:t>
            </a:r>
          </a:p>
        </p:txBody>
      </p:sp>
      <p:sp>
        <p:nvSpPr>
          <p:cNvPr id="18" name="Text Box 10">
            <a:extLst>
              <a:ext uri="{FF2B5EF4-FFF2-40B4-BE49-F238E27FC236}">
                <a16:creationId xmlns:a16="http://schemas.microsoft.com/office/drawing/2014/main" id="{5765D67E-FF79-ED6B-1AB3-85310C4F352D}"/>
              </a:ext>
            </a:extLst>
          </p:cNvPr>
          <p:cNvSpPr txBox="1">
            <a:spLocks noChangeArrowheads="1"/>
          </p:cNvSpPr>
          <p:nvPr/>
        </p:nvSpPr>
        <p:spPr bwMode="auto">
          <a:xfrm>
            <a:off x="5469861" y="3610813"/>
            <a:ext cx="3424237"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a:lstStyle>
          <a:p>
            <a:pPr algn="ctr" eaLnBrk="1" hangingPunct="1">
              <a:spcBef>
                <a:spcPct val="50000"/>
              </a:spcBef>
            </a:pPr>
            <a:r>
              <a:rPr lang="de-DE" altLang="de-DE" sz="2800" dirty="0">
                <a:solidFill>
                  <a:srgbClr val="333333"/>
                </a:solidFill>
                <a:latin typeface="Calibri" panose="020F0502020204030204" pitchFamily="34" charset="0"/>
              </a:rPr>
              <a:t>Figuren in richtiger Größe, Perspektive, Künstler bekannt</a:t>
            </a:r>
          </a:p>
        </p:txBody>
      </p:sp>
      <p:cxnSp>
        <p:nvCxnSpPr>
          <p:cNvPr id="19" name="Gerade Verbindung 13">
            <a:extLst>
              <a:ext uri="{FF2B5EF4-FFF2-40B4-BE49-F238E27FC236}">
                <a16:creationId xmlns:a16="http://schemas.microsoft.com/office/drawing/2014/main" id="{E5493693-0D44-0E86-D40C-35FE237643DD}"/>
              </a:ext>
            </a:extLst>
          </p:cNvPr>
          <p:cNvCxnSpPr>
            <a:cxnSpLocks noChangeShapeType="1"/>
          </p:cNvCxnSpPr>
          <p:nvPr/>
        </p:nvCxnSpPr>
        <p:spPr bwMode="auto">
          <a:xfrm>
            <a:off x="1601499" y="3496164"/>
            <a:ext cx="7345363" cy="0"/>
          </a:xfrm>
          <a:prstGeom prst="line">
            <a:avLst/>
          </a:prstGeom>
          <a:noFill/>
          <a:ln w="76200" algn="ctr">
            <a:solidFill>
              <a:schemeClr val="accent6">
                <a:lumMod val="40000"/>
                <a:lumOff val="60000"/>
              </a:schemeClr>
            </a:solidFill>
            <a:round/>
            <a:headEnd/>
            <a:tailEnd/>
          </a:ln>
          <a:extLst>
            <a:ext uri="{909E8E84-426E-40DD-AFC4-6F175D3DCCD1}">
              <a14:hiddenFill xmlns:a14="http://schemas.microsoft.com/office/drawing/2010/main">
                <a:noFill/>
              </a14:hiddenFill>
            </a:ext>
          </a:extLst>
        </p:spPr>
      </p:cxnSp>
      <p:cxnSp>
        <p:nvCxnSpPr>
          <p:cNvPr id="20" name="Gerade Verbindung 13">
            <a:extLst>
              <a:ext uri="{FF2B5EF4-FFF2-40B4-BE49-F238E27FC236}">
                <a16:creationId xmlns:a16="http://schemas.microsoft.com/office/drawing/2014/main" id="{B80EFF04-6526-6506-C50D-4C081C092E45}"/>
              </a:ext>
            </a:extLst>
          </p:cNvPr>
          <p:cNvCxnSpPr>
            <a:cxnSpLocks noChangeShapeType="1"/>
          </p:cNvCxnSpPr>
          <p:nvPr/>
        </p:nvCxnSpPr>
        <p:spPr bwMode="auto">
          <a:xfrm>
            <a:off x="1580469" y="5097658"/>
            <a:ext cx="7345363" cy="0"/>
          </a:xfrm>
          <a:prstGeom prst="line">
            <a:avLst/>
          </a:prstGeom>
          <a:noFill/>
          <a:ln w="76200" algn="ctr">
            <a:solidFill>
              <a:schemeClr val="accent6">
                <a:lumMod val="40000"/>
                <a:lumOff val="60000"/>
              </a:schemeClr>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up)">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3" grpId="0"/>
      <p:bldP spid="14" grpId="0"/>
      <p:bldP spid="15" grpId="0"/>
      <p:bldP spid="16"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„Humanismus und Renaissance“ auf den Seiten 8 bis 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Bildschirmpräsentation (4:3)</PresentationFormat>
  <Paragraphs>31</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2023-11-23T17:07:54Z</dcterms:modified>
</cp:coreProperties>
</file>