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93" r:id="rId2"/>
    <p:sldId id="300" r:id="rId3"/>
    <p:sldId id="306" r:id="rId4"/>
    <p:sldId id="301" r:id="rId5"/>
    <p:sldId id="308" r:id="rId6"/>
    <p:sldId id="296" r:id="rId7"/>
    <p:sldId id="304" r:id="rId8"/>
    <p:sldId id="299" r:id="rId9"/>
    <p:sldId id="294" r:id="rId10"/>
    <p:sldId id="305" r:id="rId11"/>
    <p:sldId id="302" r:id="rId12"/>
    <p:sldId id="292" r:id="rId1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0A"/>
    <a:srgbClr val="FFCC00"/>
    <a:srgbClr val="FF9933"/>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0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A3558FB-2C07-4A19-B93A-9862317D778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AE67169-E691-201E-E482-7E60078DB863}"/>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0464A39-6E4D-4E0F-8493-A0086E7BA4F1}" type="datetimeFigureOut">
              <a:rPr lang="de-AT"/>
              <a:pPr>
                <a:defRPr/>
              </a:pPr>
              <a:t>03.01.2026</a:t>
            </a:fld>
            <a:endParaRPr lang="de-AT"/>
          </a:p>
        </p:txBody>
      </p:sp>
      <p:sp>
        <p:nvSpPr>
          <p:cNvPr id="4" name="Fußzeilenplatzhalter 3">
            <a:extLst>
              <a:ext uri="{FF2B5EF4-FFF2-40B4-BE49-F238E27FC236}">
                <a16:creationId xmlns:a16="http://schemas.microsoft.com/office/drawing/2014/main" id="{5EEC1238-C394-3F0B-D79A-00C172652E02}"/>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9B139DBD-0056-D362-5E8A-A1A5174A75E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0112C24-9BFF-45EB-A12D-8129858A362A}"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CB77A8C-3636-CD2E-D5F3-87DDA32A175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BD524FD-32A9-625C-A65D-4783508E865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A28428E-5441-41F7-8079-16C7B0E340BE}" type="datetimeFigureOut">
              <a:rPr lang="de-AT"/>
              <a:pPr>
                <a:defRPr/>
              </a:pPr>
              <a:t>03.01.2026</a:t>
            </a:fld>
            <a:endParaRPr lang="de-AT"/>
          </a:p>
        </p:txBody>
      </p:sp>
      <p:sp>
        <p:nvSpPr>
          <p:cNvPr id="4" name="Folienbildplatzhalter 3">
            <a:extLst>
              <a:ext uri="{FF2B5EF4-FFF2-40B4-BE49-F238E27FC236}">
                <a16:creationId xmlns:a16="http://schemas.microsoft.com/office/drawing/2014/main" id="{7903222E-707D-758D-0B0A-F9A672C88BA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4134AF85-F477-F96C-BB87-CF7EB0ED0E1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6AAA4232-85AB-FF88-5D07-D9D6F27B8FB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5151572A-E9DC-6278-829F-84909FAE320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FE34B8B-F232-4C93-AA03-92DE63875CE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bildplatzhalter 1">
            <a:extLst>
              <a:ext uri="{FF2B5EF4-FFF2-40B4-BE49-F238E27FC236}">
                <a16:creationId xmlns:a16="http://schemas.microsoft.com/office/drawing/2014/main" id="{CF2C8247-9E9A-FD1B-2086-BA89C042E4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izenplatzhalter 2">
            <a:extLst>
              <a:ext uri="{FF2B5EF4-FFF2-40B4-BE49-F238E27FC236}">
                <a16:creationId xmlns:a16="http://schemas.microsoft.com/office/drawing/2014/main" id="{3E841897-C16D-C256-ADE8-C93F675D75D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altLang="de-DE"/>
              <a:t>Thinkstock 847043282</a:t>
            </a:r>
          </a:p>
        </p:txBody>
      </p:sp>
      <p:sp>
        <p:nvSpPr>
          <p:cNvPr id="9220" name="Foliennummernplatzhalter 3">
            <a:extLst>
              <a:ext uri="{FF2B5EF4-FFF2-40B4-BE49-F238E27FC236}">
                <a16:creationId xmlns:a16="http://schemas.microsoft.com/office/drawing/2014/main" id="{1767C600-6093-E4A5-1440-3956F62483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130D78C-0CD2-444C-AE1F-A3849AA0D66D}" type="slidenum">
              <a:rPr lang="de-AT" altLang="de-DE"/>
              <a:pPr/>
              <a:t>7</a:t>
            </a:fld>
            <a:endParaRPr lang="de-AT"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lienbildplatzhalter 1">
            <a:extLst>
              <a:ext uri="{FF2B5EF4-FFF2-40B4-BE49-F238E27FC236}">
                <a16:creationId xmlns:a16="http://schemas.microsoft.com/office/drawing/2014/main" id="{D84079D8-F3FE-D2EB-101E-DDEDDA2872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izenplatzhalter 2">
            <a:extLst>
              <a:ext uri="{FF2B5EF4-FFF2-40B4-BE49-F238E27FC236}">
                <a16:creationId xmlns:a16="http://schemas.microsoft.com/office/drawing/2014/main" id="{0542A10B-61EA-B9BB-B229-1F747204F1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altLang="de-DE"/>
              <a:t>Thinkstock 1004062396</a:t>
            </a:r>
          </a:p>
        </p:txBody>
      </p:sp>
      <p:sp>
        <p:nvSpPr>
          <p:cNvPr id="13316" name="Foliennummernplatzhalter 3">
            <a:extLst>
              <a:ext uri="{FF2B5EF4-FFF2-40B4-BE49-F238E27FC236}">
                <a16:creationId xmlns:a16="http://schemas.microsoft.com/office/drawing/2014/main" id="{3905F3D2-271F-6DC4-B9D3-3B3F25909AF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D374983-AD0E-4FF3-A90D-C5A943B4F208}" type="slidenum">
              <a:rPr lang="de-AT" altLang="de-DE"/>
              <a:pPr/>
              <a:t>10</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457200" y="2095066"/>
            <a:ext cx="8229600" cy="408305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E6CEA20A-99E2-B394-00C7-F48E1CFFCFED}"/>
              </a:ext>
            </a:extLst>
          </p:cNvPr>
          <p:cNvSpPr>
            <a:spLocks noGrp="1"/>
          </p:cNvSpPr>
          <p:nvPr>
            <p:ph type="dt" sz="half" idx="10"/>
          </p:nvPr>
        </p:nvSpPr>
        <p:spPr/>
        <p:txBody>
          <a:bodyPr/>
          <a:lstStyle>
            <a:lvl1pPr>
              <a:defRPr/>
            </a:lvl1pPr>
          </a:lstStyle>
          <a:p>
            <a:pPr>
              <a:defRPr/>
            </a:pPr>
            <a:fld id="{7958F13D-29E9-4BF7-A498-19D027DD3CD8}" type="datetimeFigureOut">
              <a:rPr lang="de-AT"/>
              <a:pPr>
                <a:defRPr/>
              </a:pPr>
              <a:t>03.01.2026</a:t>
            </a:fld>
            <a:endParaRPr lang="de-AT"/>
          </a:p>
        </p:txBody>
      </p:sp>
      <p:sp>
        <p:nvSpPr>
          <p:cNvPr id="5" name="Fußzeilenplatzhalter 4">
            <a:extLst>
              <a:ext uri="{FF2B5EF4-FFF2-40B4-BE49-F238E27FC236}">
                <a16:creationId xmlns:a16="http://schemas.microsoft.com/office/drawing/2014/main" id="{867D365E-16E6-900E-A73E-13B9F6962A0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BC71C7B-9D93-7B1B-8589-F367956C0F49}"/>
              </a:ext>
            </a:extLst>
          </p:cNvPr>
          <p:cNvSpPr>
            <a:spLocks noGrp="1"/>
          </p:cNvSpPr>
          <p:nvPr>
            <p:ph type="sldNum" sz="quarter" idx="12"/>
          </p:nvPr>
        </p:nvSpPr>
        <p:spPr/>
        <p:txBody>
          <a:bodyPr/>
          <a:lstStyle>
            <a:lvl1pPr>
              <a:defRPr/>
            </a:lvl1pPr>
          </a:lstStyle>
          <a:p>
            <a:pPr>
              <a:defRPr/>
            </a:pPr>
            <a:fld id="{57A43CC6-2006-4539-8E12-3237A4CFC636}" type="slidenum">
              <a:rPr lang="de-AT" altLang="de-DE"/>
              <a:pPr>
                <a:defRPr/>
              </a:pPr>
              <a:t>‹Nr.›</a:t>
            </a:fld>
            <a:endParaRPr lang="de-AT" altLang="de-DE"/>
          </a:p>
        </p:txBody>
      </p:sp>
    </p:spTree>
    <p:extLst>
      <p:ext uri="{BB962C8B-B14F-4D97-AF65-F5344CB8AC3E}">
        <p14:creationId xmlns:p14="http://schemas.microsoft.com/office/powerpoint/2010/main" val="2256605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FF8FA496-EF7D-D8F5-C86A-3874D53F73D4}"/>
              </a:ext>
            </a:extLst>
          </p:cNvPr>
          <p:cNvSpPr>
            <a:spLocks noGrp="1"/>
          </p:cNvSpPr>
          <p:nvPr>
            <p:ph type="dt" sz="half" idx="10"/>
          </p:nvPr>
        </p:nvSpPr>
        <p:spPr/>
        <p:txBody>
          <a:bodyPr/>
          <a:lstStyle>
            <a:lvl1pPr>
              <a:defRPr/>
            </a:lvl1pPr>
          </a:lstStyle>
          <a:p>
            <a:pPr>
              <a:defRPr/>
            </a:pPr>
            <a:fld id="{15A48507-6B7F-4FE3-A025-9C7B5DBC2114}" type="datetimeFigureOut">
              <a:rPr lang="de-AT"/>
              <a:pPr>
                <a:defRPr/>
              </a:pPr>
              <a:t>03.01.2026</a:t>
            </a:fld>
            <a:endParaRPr lang="de-AT"/>
          </a:p>
        </p:txBody>
      </p:sp>
      <p:sp>
        <p:nvSpPr>
          <p:cNvPr id="6" name="Fußzeilenplatzhalter 4">
            <a:extLst>
              <a:ext uri="{FF2B5EF4-FFF2-40B4-BE49-F238E27FC236}">
                <a16:creationId xmlns:a16="http://schemas.microsoft.com/office/drawing/2014/main" id="{49159BF6-3549-CEA2-5D34-3F71622FDA9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B85F3CD-2701-BF97-B0CE-13CAC8EF0E88}"/>
              </a:ext>
            </a:extLst>
          </p:cNvPr>
          <p:cNvSpPr>
            <a:spLocks noGrp="1"/>
          </p:cNvSpPr>
          <p:nvPr>
            <p:ph type="sldNum" sz="quarter" idx="12"/>
          </p:nvPr>
        </p:nvSpPr>
        <p:spPr/>
        <p:txBody>
          <a:bodyPr/>
          <a:lstStyle>
            <a:lvl1pPr>
              <a:defRPr/>
            </a:lvl1pPr>
          </a:lstStyle>
          <a:p>
            <a:pPr>
              <a:defRPr/>
            </a:pPr>
            <a:fld id="{2D3A4B69-433F-494E-86F9-C2B9F2825086}" type="slidenum">
              <a:rPr lang="de-AT" altLang="de-DE"/>
              <a:pPr>
                <a:defRPr/>
              </a:pPr>
              <a:t>‹Nr.›</a:t>
            </a:fld>
            <a:endParaRPr lang="de-AT" altLang="de-DE"/>
          </a:p>
        </p:txBody>
      </p:sp>
    </p:spTree>
    <p:extLst>
      <p:ext uri="{BB962C8B-B14F-4D97-AF65-F5344CB8AC3E}">
        <p14:creationId xmlns:p14="http://schemas.microsoft.com/office/powerpoint/2010/main" val="8793937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764241C8-54FF-876C-DD62-74B4CEF385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8305774-2BF1-49E4-23F2-517E4C0A4C99}"/>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0BEB2B0A-A769-86CB-3F46-8E4F9D5071A1}"/>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795CE3CB-BDDA-E430-6E6D-7D0AEA2CE1A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A8AAA6D-92F2-47E5-9DF5-ACEC0970F48D}" type="datetimeFigureOut">
              <a:rPr lang="de-AT"/>
              <a:pPr>
                <a:defRPr/>
              </a:pPr>
              <a:t>03.01.2026</a:t>
            </a:fld>
            <a:endParaRPr lang="de-AT"/>
          </a:p>
        </p:txBody>
      </p:sp>
      <p:sp>
        <p:nvSpPr>
          <p:cNvPr id="5" name="Fußzeilenplatzhalter 4">
            <a:extLst>
              <a:ext uri="{FF2B5EF4-FFF2-40B4-BE49-F238E27FC236}">
                <a16:creationId xmlns:a16="http://schemas.microsoft.com/office/drawing/2014/main" id="{FD04E79B-EDF4-E9A8-E4BD-BB565F3D60D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E8DAFFF4-EF84-3B36-CA7C-7CB8AB6D776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DC64BC19-053E-4AEA-873A-952F02D92375}" type="slidenum">
              <a:rPr lang="de-AT" altLang="de-DE"/>
              <a:pPr>
                <a:defRPr/>
              </a:pPr>
              <a:t>‹Nr.›</a:t>
            </a:fld>
            <a:endParaRPr lang="de-AT" altLang="de-DE"/>
          </a:p>
        </p:txBody>
      </p:sp>
      <p:pic>
        <p:nvPicPr>
          <p:cNvPr id="1032" name="Picture 19">
            <a:extLst>
              <a:ext uri="{FF2B5EF4-FFF2-40B4-BE49-F238E27FC236}">
                <a16:creationId xmlns:a16="http://schemas.microsoft.com/office/drawing/2014/main" id="{F152C260-BAA0-63CD-32DF-DE7C9286812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C993CCCC-1ACF-B80C-A8D2-BA88C9865842}"/>
              </a:ext>
            </a:extLst>
          </p:cNvPr>
          <p:cNvPicPr preferRelativeResize="0">
            <a:picLocks noChangeArrowheads="1"/>
          </p:cNvPicPr>
          <p:nvPr/>
        </p:nvPicPr>
        <p:blipFill>
          <a:blip r:embed="rId6"/>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52D848CE-53B9-0FB8-6400-8494AF90944B}"/>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sp>
        <p:nvSpPr>
          <p:cNvPr id="14" name="Textfeld 1">
            <a:extLst>
              <a:ext uri="{FF2B5EF4-FFF2-40B4-BE49-F238E27FC236}">
                <a16:creationId xmlns:a16="http://schemas.microsoft.com/office/drawing/2014/main" id="{95D6B866-B0CF-C5BC-D14A-E0888267AA02}"/>
              </a:ext>
            </a:extLst>
          </p:cNvPr>
          <p:cNvSpPr txBox="1">
            <a:spLocks noChangeArrowheads="1"/>
          </p:cNvSpPr>
          <p:nvPr userDrawn="1"/>
        </p:nvSpPr>
        <p:spPr bwMode="auto">
          <a:xfrm>
            <a:off x="395288" y="201613"/>
            <a:ext cx="1557337" cy="369887"/>
          </a:xfrm>
          <a:prstGeom prst="rect">
            <a:avLst/>
          </a:prstGeom>
          <a:noFill/>
          <a:ln>
            <a:noFill/>
          </a:ln>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defRPr/>
            </a:pPr>
            <a:r>
              <a:rPr lang="de-AT" altLang="de-DE" b="1" dirty="0">
                <a:solidFill>
                  <a:schemeClr val="bg1"/>
                </a:solidFill>
                <a:latin typeface="Arial" panose="020B0604020202020204" pitchFamily="34" charset="0"/>
              </a:rPr>
              <a:t>unterwegs 4</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0750BE49-9BF8-2B6D-362F-B5C335BCA4DF}"/>
              </a:ext>
            </a:extLst>
          </p:cNvPr>
          <p:cNvSpPr>
            <a:spLocks noGrp="1"/>
          </p:cNvSpPr>
          <p:nvPr>
            <p:ph type="title"/>
          </p:nvPr>
        </p:nvSpPr>
        <p:spPr>
          <a:xfrm>
            <a:off x="457200" y="2128838"/>
            <a:ext cx="8229600" cy="1260475"/>
          </a:xfrm>
        </p:spPr>
        <p:txBody>
          <a:bodyPr/>
          <a:lstStyle/>
          <a:p>
            <a:r>
              <a:rPr lang="de-AT" altLang="de-DE" dirty="0"/>
              <a:t>Japan –</a:t>
            </a:r>
            <a:br>
              <a:rPr lang="de-AT" altLang="de-DE" dirty="0"/>
            </a:br>
            <a:r>
              <a:rPr lang="de-AT" altLang="de-DE" dirty="0"/>
              <a:t>modern und traditionell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hteck 35">
            <a:extLst>
              <a:ext uri="{FF2B5EF4-FFF2-40B4-BE49-F238E27FC236}">
                <a16:creationId xmlns:a16="http://schemas.microsoft.com/office/drawing/2014/main" id="{39177FA1-EDED-F3B3-CE9A-73FDC15B56AF}"/>
              </a:ext>
            </a:extLst>
          </p:cNvPr>
          <p:cNvSpPr>
            <a:spLocks noChangeArrowheads="1"/>
          </p:cNvSpPr>
          <p:nvPr/>
        </p:nvSpPr>
        <p:spPr bwMode="auto">
          <a:xfrm>
            <a:off x="755576" y="4868440"/>
            <a:ext cx="7561337" cy="1872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Japanische Architektur</a:t>
            </a:r>
            <a:endParaRPr lang="de-AT" altLang="de-DE" sz="1400" b="0" dirty="0">
              <a:solidFill>
                <a:srgbClr val="000000"/>
              </a:solidFill>
              <a:latin typeface="Arial" panose="020B0604020202020204" pitchFamily="34" charset="0"/>
            </a:endParaRPr>
          </a:p>
          <a:p>
            <a:pPr eaLnBrk="1" hangingPunct="1">
              <a:spcBef>
                <a:spcPct val="0"/>
              </a:spcBef>
              <a:buFontTx/>
              <a:buNone/>
            </a:pPr>
            <a:r>
              <a:rPr lang="de-AT" altLang="de-DE" sz="1400" b="0" dirty="0">
                <a:solidFill>
                  <a:srgbClr val="000000"/>
                </a:solidFill>
                <a:latin typeface="Arial" panose="020B0604020202020204" pitchFamily="34" charset="0"/>
              </a:rPr>
              <a:t>Traditionelle japanische Häuser sind sehr einfach gebaut. Die Räume sind durch leicht bewegliche Schiebetüren voneinander abgetrennt. Heute leben aber viele Japanerinnen und Japaner in modernen Wohnbauten. Der Bauplatz in den großen Städten ist knapp und die Preise sind hoch. Deshalb leben viele Menschen auf engstem Raum. </a:t>
            </a:r>
          </a:p>
          <a:p>
            <a:pPr eaLnBrk="1" hangingPunct="1">
              <a:spcBef>
                <a:spcPct val="0"/>
              </a:spcBef>
              <a:buFontTx/>
              <a:buNone/>
            </a:pPr>
            <a:r>
              <a:rPr lang="de-AT" altLang="de-DE" sz="1400" b="0" dirty="0">
                <a:solidFill>
                  <a:srgbClr val="000000"/>
                </a:solidFill>
                <a:latin typeface="Arial" panose="020B0604020202020204" pitchFamily="34" charset="0"/>
              </a:rPr>
              <a:t>Die Häuser sind erdbebensicher konstruiert. Sie haben kein Fundament, sondern ein Tragwerk, das nicht fix mit dem Boden verbunden ist. Diese Konstruktion schützt im Falle eines Erdbebens: Denn das Haus bewegt sich zwar, stürzt aber nicht ein.</a:t>
            </a:r>
          </a:p>
        </p:txBody>
      </p:sp>
      <p:pic>
        <p:nvPicPr>
          <p:cNvPr id="12291" name="Grafik 2" descr="Ein Bild, das Boden, Gebäude, drinnen, Shoji enthält.&#10;&#10;Automatisch generierte Beschreibung">
            <a:extLst>
              <a:ext uri="{FF2B5EF4-FFF2-40B4-BE49-F238E27FC236}">
                <a16:creationId xmlns:a16="http://schemas.microsoft.com/office/drawing/2014/main" id="{D4FD3720-94A8-8A14-458A-33D9EB11C4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908720"/>
            <a:ext cx="5804842" cy="3888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Grafik 2" descr="Ein Bild, das Wand, drinnen, Shoji, Boden enthält.&#10;&#10;Automatisch generierte Beschreibung">
            <a:extLst>
              <a:ext uri="{FF2B5EF4-FFF2-40B4-BE49-F238E27FC236}">
                <a16:creationId xmlns:a16="http://schemas.microsoft.com/office/drawing/2014/main" id="{C33CCE34-9FB8-1983-A05C-AD05F29C49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2696" y="3140969"/>
            <a:ext cx="2489762" cy="1656184"/>
          </a:xfrm>
          <a:prstGeom prst="rect">
            <a:avLst/>
          </a:prstGeom>
          <a:noFill/>
          <a:ln w="317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hteck 35">
            <a:extLst>
              <a:ext uri="{FF2B5EF4-FFF2-40B4-BE49-F238E27FC236}">
                <a16:creationId xmlns:a16="http://schemas.microsoft.com/office/drawing/2014/main" id="{FF95C01C-C02E-53AD-6150-A85A28E4B584}"/>
              </a:ext>
            </a:extLst>
          </p:cNvPr>
          <p:cNvSpPr>
            <a:spLocks noChangeArrowheads="1"/>
          </p:cNvSpPr>
          <p:nvPr/>
        </p:nvSpPr>
        <p:spPr bwMode="auto">
          <a:xfrm>
            <a:off x="755576" y="5445943"/>
            <a:ext cx="7561337" cy="1151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Kimono und Kabuki</a:t>
            </a:r>
          </a:p>
          <a:p>
            <a:pPr eaLnBrk="1" hangingPunct="1">
              <a:spcBef>
                <a:spcPct val="0"/>
              </a:spcBef>
              <a:buFontTx/>
              <a:buNone/>
            </a:pPr>
            <a:r>
              <a:rPr lang="de-AT" altLang="de-DE" sz="1400" b="0" dirty="0">
                <a:solidFill>
                  <a:srgbClr val="000000"/>
                </a:solidFill>
                <a:latin typeface="Arial" panose="020B0604020202020204" pitchFamily="34" charset="0"/>
              </a:rPr>
              <a:t>Ein traditionelles, japanisches Kleidungsstück ist der Kimono. Sowohl Männer als auch Frauen tragen Kimonos, heutzutage aber nur noch zu festlichen Anlässen.</a:t>
            </a:r>
          </a:p>
          <a:p>
            <a:pPr eaLnBrk="1" hangingPunct="1">
              <a:spcBef>
                <a:spcPct val="0"/>
              </a:spcBef>
              <a:buFontTx/>
              <a:buNone/>
            </a:pPr>
            <a:r>
              <a:rPr lang="de-AT" altLang="de-DE" sz="1400" b="0" dirty="0">
                <a:solidFill>
                  <a:srgbClr val="000000"/>
                </a:solidFill>
                <a:latin typeface="Arial" panose="020B0604020202020204" pitchFamily="34" charset="0"/>
              </a:rPr>
              <a:t>Die aufwändige Kleidung kann man auch im Kabuki bewundern. Kabuki ist das traditionelle, japanische Theater.</a:t>
            </a:r>
          </a:p>
        </p:txBody>
      </p:sp>
      <p:pic>
        <p:nvPicPr>
          <p:cNvPr id="14339" name="Grafik 1">
            <a:extLst>
              <a:ext uri="{FF2B5EF4-FFF2-40B4-BE49-F238E27FC236}">
                <a16:creationId xmlns:a16="http://schemas.microsoft.com/office/drawing/2014/main" id="{4064531D-18BC-B752-305F-2F5115EB01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9013"/>
            <a:ext cx="3240088" cy="43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Grafik 1">
            <a:extLst>
              <a:ext uri="{FF2B5EF4-FFF2-40B4-BE49-F238E27FC236}">
                <a16:creationId xmlns:a16="http://schemas.microsoft.com/office/drawing/2014/main" id="{5EAB68D0-ACB6-80EB-9DB5-10BBB3F188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8763" y="2092211"/>
            <a:ext cx="42481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82A9D808-34DA-6A0E-FF2D-55F442DB843F}"/>
              </a:ext>
            </a:extLst>
          </p:cNvPr>
          <p:cNvSpPr>
            <a:spLocks noChangeArrowheads="1"/>
          </p:cNvSpPr>
          <p:nvPr/>
        </p:nvSpPr>
        <p:spPr bwMode="auto">
          <a:xfrm>
            <a:off x="4427538" y="692150"/>
            <a:ext cx="4465637" cy="5976938"/>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 Anna </a:t>
            </a:r>
            <a:r>
              <a:rPr lang="de-DE" altLang="de-DE" sz="1200" kern="0" dirty="0" err="1"/>
              <a:t>Pajkic</a:t>
            </a:r>
            <a:r>
              <a:rPr lang="de-DE" altLang="de-DE" sz="1200" kern="0" dirty="0"/>
              <a:t>, Wien</a:t>
            </a:r>
          </a:p>
          <a:p>
            <a:pPr eaLnBrk="1" fontAlgn="auto" hangingPunct="1">
              <a:spcBef>
                <a:spcPts val="0"/>
              </a:spcBef>
              <a:spcAft>
                <a:spcPts val="0"/>
              </a:spcAft>
              <a:defRPr/>
            </a:pPr>
            <a:br>
              <a:rPr lang="de-DE" altLang="de-DE" sz="1200" kern="0" dirty="0"/>
            </a:br>
            <a:r>
              <a:rPr lang="de-DE" altLang="de-DE" sz="1000" kern="0" dirty="0"/>
              <a:t>Fotos: F2: </a:t>
            </a:r>
            <a:r>
              <a:rPr lang="de-AT" sz="1000" kern="0" dirty="0" err="1"/>
              <a:t>flowgraph</a:t>
            </a:r>
            <a:r>
              <a:rPr lang="de-AT" sz="1000" kern="0" dirty="0"/>
              <a:t> / Getty Images – </a:t>
            </a:r>
            <a:r>
              <a:rPr lang="de-AT" sz="1000" kern="0" dirty="0" err="1"/>
              <a:t>iStockphoto</a:t>
            </a:r>
            <a:r>
              <a:rPr lang="de-AT" sz="1000" kern="0" dirty="0"/>
              <a:t>; F3: </a:t>
            </a:r>
            <a:r>
              <a:rPr lang="en-US" sz="1000" kern="0" dirty="0"/>
              <a:t>Sean Pavone / Getty Images - iStockphoto ; </a:t>
            </a:r>
            <a:r>
              <a:rPr lang="de-AT" sz="1000" kern="0" dirty="0"/>
              <a:t>F4: Benjamin Portner - Fotolia.com; F4: fazon1 / </a:t>
            </a:r>
            <a:r>
              <a:rPr lang="de-AT" sz="1000" kern="0" dirty="0" err="1"/>
              <a:t>Thinkstock</a:t>
            </a:r>
            <a:r>
              <a:rPr lang="de-AT" sz="1000" kern="0" dirty="0"/>
              <a:t>, F6: </a:t>
            </a:r>
            <a:r>
              <a:rPr lang="de-AT" sz="1000" kern="0" dirty="0" err="1"/>
              <a:t>mura</a:t>
            </a:r>
            <a:r>
              <a:rPr lang="de-AT" sz="1000" kern="0" dirty="0"/>
              <a:t>/iStockphoto.com; F7: © Craig Hanson - Fotolia.com; Milkos / Fotolia.com; F8: </a:t>
            </a:r>
            <a:r>
              <a:rPr lang="de-AT" sz="1000" kern="0" dirty="0" err="1"/>
              <a:t>EdStock</a:t>
            </a:r>
            <a:r>
              <a:rPr lang="de-AT" sz="1000" kern="0" dirty="0"/>
              <a:t> - iStockphoto.com; F9: </a:t>
            </a:r>
            <a:r>
              <a:rPr lang="de-AT" sz="1000" kern="0" dirty="0" err="1"/>
              <a:t>btrenkel</a:t>
            </a:r>
            <a:r>
              <a:rPr lang="de-AT" sz="1000" kern="0" dirty="0"/>
              <a:t> / iStockphoto.com; </a:t>
            </a:r>
            <a:r>
              <a:rPr lang="de-AT" sz="1000" kern="0" dirty="0" err="1"/>
              <a:t>yacobchuk</a:t>
            </a:r>
            <a:r>
              <a:rPr lang="de-AT" sz="1000" kern="0" dirty="0"/>
              <a:t> / </a:t>
            </a:r>
            <a:r>
              <a:rPr lang="de-AT" sz="1000" kern="0" dirty="0" err="1"/>
              <a:t>Thinkstock</a:t>
            </a:r>
            <a:r>
              <a:rPr lang="de-AT" sz="1000" kern="0" dirty="0"/>
              <a:t>; F10: Simeon Flowers / </a:t>
            </a:r>
            <a:r>
              <a:rPr lang="de-AT" sz="1000" kern="0" dirty="0" err="1"/>
              <a:t>Thinkstock</a:t>
            </a:r>
            <a:r>
              <a:rPr lang="de-AT" sz="1000" kern="0" dirty="0"/>
              <a:t>; </a:t>
            </a:r>
            <a:r>
              <a:rPr lang="de-AT" sz="1000" kern="0" dirty="0" err="1"/>
              <a:t>mura</a:t>
            </a:r>
            <a:r>
              <a:rPr lang="de-AT" sz="1000" kern="0" dirty="0"/>
              <a:t>/iStockphoto.com; F11: Naomi Hasegawa - Fotolia.com; DAJ / </a:t>
            </a:r>
            <a:r>
              <a:rPr lang="de-AT" sz="1000" kern="0" dirty="0" err="1"/>
              <a:t>Thinkstock</a:t>
            </a:r>
            <a:r>
              <a:rPr lang="de-AT" sz="1000" kern="0" dirty="0"/>
              <a:t>;</a:t>
            </a:r>
          </a:p>
          <a:p>
            <a:pPr eaLnBrk="1" fontAlgn="auto" hangingPunct="1">
              <a:spcBef>
                <a:spcPts val="0"/>
              </a:spcBef>
              <a:spcAft>
                <a:spcPts val="0"/>
              </a:spcAft>
              <a:defRPr/>
            </a:pPr>
            <a:endParaRPr lang="de-AT" sz="1000" kern="0" dirty="0"/>
          </a:p>
          <a:p>
            <a:pPr eaLnBrk="1" fontAlgn="auto" hangingPunct="1">
              <a:spcBef>
                <a:spcPts val="0"/>
              </a:spcBef>
              <a:spcAft>
                <a:spcPts val="0"/>
              </a:spcAft>
              <a:defRPr/>
            </a:pPr>
            <a:r>
              <a:rPr lang="de-AT" altLang="de-DE" sz="1000" kern="0" dirty="0"/>
              <a:t>Kartographie: Kompass </a:t>
            </a:r>
            <a:r>
              <a:rPr lang="de-DE" altLang="de-DE" sz="1000" kern="0" dirty="0"/>
              <a:t>Freytag &amp; Berndt GmbH,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F2491527-DD99-D0CA-78F1-CECB6BE634D4}"/>
              </a:ext>
            </a:extLst>
          </p:cNvPr>
          <p:cNvSpPr>
            <a:spLocks noChangeArrowheads="1"/>
          </p:cNvSpPr>
          <p:nvPr/>
        </p:nvSpPr>
        <p:spPr bwMode="auto">
          <a:xfrm>
            <a:off x="468313" y="836613"/>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„Wirtschaftsmacht ohne Rohstoffe – Beispiel Japan“ auf den Seiten 64 und 65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Sie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B25ED89B-98C0-0F88-C7B7-9BDE8968341D}"/>
              </a:ext>
            </a:extLst>
          </p:cNvPr>
          <p:cNvGrpSpPr/>
          <p:nvPr/>
        </p:nvGrpSpPr>
        <p:grpSpPr>
          <a:xfrm>
            <a:off x="4126900" y="886145"/>
            <a:ext cx="4464496" cy="5085710"/>
            <a:chOff x="4546476" y="791158"/>
            <a:chExt cx="4464496" cy="5085710"/>
          </a:xfrm>
        </p:grpSpPr>
        <p:pic>
          <p:nvPicPr>
            <p:cNvPr id="5126" name="Grafik 2">
              <a:extLst>
                <a:ext uri="{FF2B5EF4-FFF2-40B4-BE49-F238E27FC236}">
                  <a16:creationId xmlns:a16="http://schemas.microsoft.com/office/drawing/2014/main" id="{C98E878C-096A-3032-A4CD-B882BC86F98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75" t="14590" r="9524" b="17968"/>
            <a:stretch>
              <a:fillRect/>
            </a:stretch>
          </p:blipFill>
          <p:spPr bwMode="auto">
            <a:xfrm>
              <a:off x="4546476" y="791158"/>
              <a:ext cx="4464496" cy="5085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Textfeld 3">
              <a:extLst>
                <a:ext uri="{FF2B5EF4-FFF2-40B4-BE49-F238E27FC236}">
                  <a16:creationId xmlns:a16="http://schemas.microsoft.com/office/drawing/2014/main" id="{C87EEEB2-E80D-10C8-E119-AFAB7D1F22A2}"/>
                </a:ext>
              </a:extLst>
            </p:cNvPr>
            <p:cNvSpPr txBox="1">
              <a:spLocks noChangeArrowheads="1"/>
            </p:cNvSpPr>
            <p:nvPr/>
          </p:nvSpPr>
          <p:spPr bwMode="auto">
            <a:xfrm>
              <a:off x="7164284" y="2401747"/>
              <a:ext cx="712050" cy="27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200" b="0" dirty="0">
                  <a:solidFill>
                    <a:schemeClr val="tx1"/>
                  </a:solidFill>
                  <a:latin typeface="Arial" panose="020B0604020202020204" pitchFamily="34" charset="0"/>
                </a:rPr>
                <a:t>Honshu</a:t>
              </a:r>
            </a:p>
          </p:txBody>
        </p:sp>
        <p:sp>
          <p:nvSpPr>
            <p:cNvPr id="5128" name="Textfeld 9">
              <a:extLst>
                <a:ext uri="{FF2B5EF4-FFF2-40B4-BE49-F238E27FC236}">
                  <a16:creationId xmlns:a16="http://schemas.microsoft.com/office/drawing/2014/main" id="{B7EDCE1F-0950-E3CE-62D7-5312669A903F}"/>
                </a:ext>
              </a:extLst>
            </p:cNvPr>
            <p:cNvSpPr txBox="1">
              <a:spLocks noChangeArrowheads="1"/>
            </p:cNvSpPr>
            <p:nvPr/>
          </p:nvSpPr>
          <p:spPr bwMode="auto">
            <a:xfrm>
              <a:off x="7303444" y="1295142"/>
              <a:ext cx="822657" cy="27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200" b="0" dirty="0">
                  <a:solidFill>
                    <a:schemeClr val="tx1"/>
                  </a:solidFill>
                  <a:latin typeface="Arial" panose="020B0604020202020204" pitchFamily="34" charset="0"/>
                </a:rPr>
                <a:t>Hokkaido</a:t>
              </a:r>
            </a:p>
          </p:txBody>
        </p:sp>
        <p:sp>
          <p:nvSpPr>
            <p:cNvPr id="5129" name="Textfeld 10">
              <a:extLst>
                <a:ext uri="{FF2B5EF4-FFF2-40B4-BE49-F238E27FC236}">
                  <a16:creationId xmlns:a16="http://schemas.microsoft.com/office/drawing/2014/main" id="{05C50B64-6BE3-CD99-3D3D-0C563038B9F4}"/>
                </a:ext>
              </a:extLst>
            </p:cNvPr>
            <p:cNvSpPr txBox="1">
              <a:spLocks noChangeArrowheads="1"/>
            </p:cNvSpPr>
            <p:nvPr/>
          </p:nvSpPr>
          <p:spPr bwMode="auto">
            <a:xfrm>
              <a:off x="6620087" y="3929998"/>
              <a:ext cx="729683" cy="27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200" b="0" dirty="0">
                  <a:solidFill>
                    <a:schemeClr val="tx1"/>
                  </a:solidFill>
                  <a:latin typeface="Arial" panose="020B0604020202020204" pitchFamily="34" charset="0"/>
                </a:rPr>
                <a:t>Shikoku</a:t>
              </a:r>
            </a:p>
          </p:txBody>
        </p:sp>
        <p:sp>
          <p:nvSpPr>
            <p:cNvPr id="5130" name="Textfeld 11">
              <a:extLst>
                <a:ext uri="{FF2B5EF4-FFF2-40B4-BE49-F238E27FC236}">
                  <a16:creationId xmlns:a16="http://schemas.microsoft.com/office/drawing/2014/main" id="{C2E85CDA-FD4F-6A18-2FB2-032DEEA5E98B}"/>
                </a:ext>
              </a:extLst>
            </p:cNvPr>
            <p:cNvSpPr txBox="1">
              <a:spLocks noChangeArrowheads="1"/>
            </p:cNvSpPr>
            <p:nvPr/>
          </p:nvSpPr>
          <p:spPr bwMode="auto">
            <a:xfrm>
              <a:off x="5508104" y="3861048"/>
              <a:ext cx="696021" cy="27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200" b="0" dirty="0">
                  <a:solidFill>
                    <a:schemeClr val="tx1"/>
                  </a:solidFill>
                  <a:latin typeface="Arial" panose="020B0604020202020204" pitchFamily="34" charset="0"/>
                </a:rPr>
                <a:t>Kyushu</a:t>
              </a:r>
            </a:p>
          </p:txBody>
        </p:sp>
      </p:grpSp>
      <p:sp>
        <p:nvSpPr>
          <p:cNvPr id="5122" name="Rechteck 35">
            <a:extLst>
              <a:ext uri="{FF2B5EF4-FFF2-40B4-BE49-F238E27FC236}">
                <a16:creationId xmlns:a16="http://schemas.microsoft.com/office/drawing/2014/main" id="{25922955-8EC6-EA24-3107-71D02788D1CD}"/>
              </a:ext>
            </a:extLst>
          </p:cNvPr>
          <p:cNvSpPr>
            <a:spLocks noChangeArrowheads="1"/>
          </p:cNvSpPr>
          <p:nvPr/>
        </p:nvSpPr>
        <p:spPr bwMode="auto">
          <a:xfrm>
            <a:off x="755576" y="1052736"/>
            <a:ext cx="4854494" cy="3223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spcAft>
                <a:spcPts val="600"/>
              </a:spcAft>
              <a:buFontTx/>
              <a:buNone/>
            </a:pPr>
            <a:r>
              <a:rPr lang="de-AT" altLang="de-DE" sz="1400" b="0" dirty="0">
                <a:solidFill>
                  <a:srgbClr val="000000"/>
                </a:solidFill>
                <a:latin typeface="Arial" panose="020B0604020202020204" pitchFamily="34" charset="0"/>
              </a:rPr>
              <a:t>Japan ist ein Inselstaat im Pazifischen Ozean. </a:t>
            </a:r>
          </a:p>
          <a:p>
            <a:pPr eaLnBrk="1" hangingPunct="1">
              <a:spcBef>
                <a:spcPct val="0"/>
              </a:spcBef>
              <a:spcAft>
                <a:spcPts val="600"/>
              </a:spcAft>
              <a:buFontTx/>
              <a:buNone/>
            </a:pPr>
            <a:r>
              <a:rPr lang="de-AT" altLang="de-DE" sz="1400" b="0" dirty="0">
                <a:solidFill>
                  <a:srgbClr val="000000"/>
                </a:solidFill>
                <a:latin typeface="Arial" panose="020B0604020202020204" pitchFamily="34" charset="0"/>
              </a:rPr>
              <a:t>Die Inselkette besteht aus vier Hauptinseln.</a:t>
            </a:r>
          </a:p>
          <a:p>
            <a:pPr eaLnBrk="1" hangingPunct="1">
              <a:spcBef>
                <a:spcPct val="0"/>
              </a:spcBef>
              <a:spcAft>
                <a:spcPts val="600"/>
              </a:spcAft>
              <a:buFontTx/>
              <a:buNone/>
            </a:pPr>
            <a:r>
              <a:rPr lang="de-AT" altLang="de-DE" sz="1400" b="0" dirty="0">
                <a:solidFill>
                  <a:srgbClr val="000000"/>
                </a:solidFill>
                <a:latin typeface="Arial" panose="020B0604020202020204" pitchFamily="34" charset="0"/>
              </a:rPr>
              <a:t>Sie heißen von Norden nach Süden Hokkaido, Honshu, Shikoku und Kyushu. </a:t>
            </a:r>
          </a:p>
          <a:p>
            <a:pPr eaLnBrk="1" hangingPunct="1">
              <a:spcBef>
                <a:spcPct val="0"/>
              </a:spcBef>
              <a:spcAft>
                <a:spcPts val="600"/>
              </a:spcAft>
              <a:buFontTx/>
              <a:buNone/>
            </a:pPr>
            <a:r>
              <a:rPr lang="de-AT" altLang="de-DE" sz="1400" b="0" dirty="0">
                <a:solidFill>
                  <a:srgbClr val="000000"/>
                </a:solidFill>
                <a:latin typeface="Arial" panose="020B0604020202020204" pitchFamily="34" charset="0"/>
              </a:rPr>
              <a:t>Tokio, die Hauptstadt Japans, befindet sich auf der größten der vier Inseln, Honshu.</a:t>
            </a:r>
          </a:p>
          <a:p>
            <a:pPr eaLnBrk="1" hangingPunct="1">
              <a:spcBef>
                <a:spcPct val="0"/>
              </a:spcBef>
              <a:spcAft>
                <a:spcPts val="600"/>
              </a:spcAft>
              <a:buFontTx/>
              <a:buNone/>
            </a:pPr>
            <a:r>
              <a:rPr lang="de-AT" altLang="de-DE" sz="1400" b="0" dirty="0">
                <a:solidFill>
                  <a:srgbClr val="000000"/>
                </a:solidFill>
                <a:latin typeface="Arial" panose="020B0604020202020204" pitchFamily="34" charset="0"/>
              </a:rPr>
              <a:t>Die Japanerinnen und Japaner sagen zu ihrem Staat auch </a:t>
            </a:r>
            <a:r>
              <a:rPr lang="de-AT" altLang="de-DE" sz="1400" dirty="0">
                <a:solidFill>
                  <a:srgbClr val="000000"/>
                </a:solidFill>
                <a:latin typeface="Arial" panose="020B0604020202020204" pitchFamily="34" charset="0"/>
              </a:rPr>
              <a:t>Nippon</a:t>
            </a:r>
            <a:r>
              <a:rPr lang="de-AT" altLang="de-DE" sz="1400" b="0" dirty="0">
                <a:solidFill>
                  <a:srgbClr val="000000"/>
                </a:solidFill>
                <a:latin typeface="Arial" panose="020B0604020202020204" pitchFamily="34" charset="0"/>
              </a:rPr>
              <a:t>, </a:t>
            </a:r>
            <a:br>
              <a:rPr lang="de-AT" altLang="de-DE" sz="1400" b="0" dirty="0">
                <a:solidFill>
                  <a:srgbClr val="000000"/>
                </a:solidFill>
                <a:latin typeface="Arial" panose="020B0604020202020204" pitchFamily="34" charset="0"/>
              </a:rPr>
            </a:br>
            <a:r>
              <a:rPr lang="de-AT" altLang="de-DE" sz="1400" b="0" dirty="0">
                <a:solidFill>
                  <a:srgbClr val="000000"/>
                </a:solidFill>
                <a:latin typeface="Arial" panose="020B0604020202020204" pitchFamily="34" charset="0"/>
              </a:rPr>
              <a:t>das bedeutet </a:t>
            </a:r>
            <a:r>
              <a:rPr lang="de-AT" altLang="de-DE" sz="1400" b="0" i="1" dirty="0">
                <a:solidFill>
                  <a:srgbClr val="000000"/>
                </a:solidFill>
                <a:latin typeface="Arial" panose="020B0604020202020204" pitchFamily="34" charset="0"/>
              </a:rPr>
              <a:t>Land der aufgehenden Sonne</a:t>
            </a:r>
            <a:r>
              <a:rPr lang="de-AT" altLang="de-DE" sz="1400" b="0" dirty="0">
                <a:solidFill>
                  <a:srgbClr val="000000"/>
                </a:solidFill>
                <a:latin typeface="Arial" panose="020B0604020202020204" pitchFamily="34" charset="0"/>
              </a:rPr>
              <a:t>. Die Sonne ist auch auf der Flagge Japan zu sehen.</a:t>
            </a:r>
          </a:p>
        </p:txBody>
      </p:sp>
      <p:pic>
        <p:nvPicPr>
          <p:cNvPr id="4" name="Grafik 3">
            <a:extLst>
              <a:ext uri="{FF2B5EF4-FFF2-40B4-BE49-F238E27FC236}">
                <a16:creationId xmlns:a16="http://schemas.microsoft.com/office/drawing/2014/main" id="{87E29AC9-0597-2F59-CF34-2E4AE0407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4725144"/>
            <a:ext cx="2029278" cy="1217566"/>
          </a:xfrm>
          <a:prstGeom prst="rect">
            <a:avLst/>
          </a:prstGeom>
          <a:ln w="3175">
            <a:solidFill>
              <a:srgbClr val="0A0A0A"/>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A2271-6DA0-E933-5B23-FA4FCD1AB46B}"/>
            </a:ext>
          </a:extLst>
        </p:cNvPr>
        <p:cNvGrpSpPr/>
        <p:nvPr/>
      </p:nvGrpSpPr>
      <p:grpSpPr>
        <a:xfrm>
          <a:off x="0" y="0"/>
          <a:ext cx="0" cy="0"/>
          <a:chOff x="0" y="0"/>
          <a:chExt cx="0" cy="0"/>
        </a:xfrm>
      </p:grpSpPr>
      <p:sp>
        <p:nvSpPr>
          <p:cNvPr id="5122" name="Rechteck 35">
            <a:extLst>
              <a:ext uri="{FF2B5EF4-FFF2-40B4-BE49-F238E27FC236}">
                <a16:creationId xmlns:a16="http://schemas.microsoft.com/office/drawing/2014/main" id="{A5C68370-B92D-98C3-4A67-2BAAD406D932}"/>
              </a:ext>
            </a:extLst>
          </p:cNvPr>
          <p:cNvSpPr>
            <a:spLocks noChangeArrowheads="1"/>
          </p:cNvSpPr>
          <p:nvPr/>
        </p:nvSpPr>
        <p:spPr bwMode="auto">
          <a:xfrm>
            <a:off x="971599" y="5733256"/>
            <a:ext cx="7056785"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Moderne und Tradition</a:t>
            </a:r>
          </a:p>
          <a:p>
            <a:pPr eaLnBrk="1" hangingPunct="1">
              <a:spcBef>
                <a:spcPct val="0"/>
              </a:spcBef>
              <a:buFontTx/>
              <a:buNone/>
            </a:pPr>
            <a:r>
              <a:rPr lang="de-AT" altLang="de-DE" sz="1400" b="0" dirty="0">
                <a:solidFill>
                  <a:srgbClr val="000000"/>
                </a:solidFill>
                <a:latin typeface="Arial" panose="020B0604020202020204" pitchFamily="34" charset="0"/>
              </a:rPr>
              <a:t>Japan ist einerseits bekannt für seine traditionsbewusste Kultur, andererseits aber auch für Innovation und technischen Fortschritt. Diesen Gegensatz veranschaulicht das Foto aus der Stadt Osaka sehr eindrucksvoll.</a:t>
            </a:r>
          </a:p>
        </p:txBody>
      </p:sp>
      <p:pic>
        <p:nvPicPr>
          <p:cNvPr id="5124" name="Grafik 2">
            <a:extLst>
              <a:ext uri="{FF2B5EF4-FFF2-40B4-BE49-F238E27FC236}">
                <a16:creationId xmlns:a16="http://schemas.microsoft.com/office/drawing/2014/main" id="{CA3EACF2-2D55-8CE9-17DA-38CA4B772C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54" t="2887" r="8231" b="9056"/>
          <a:stretch>
            <a:fillRect/>
          </a:stretch>
        </p:blipFill>
        <p:spPr bwMode="auto">
          <a:xfrm>
            <a:off x="971599" y="836712"/>
            <a:ext cx="6936121"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27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hteck 35">
            <a:extLst>
              <a:ext uri="{FF2B5EF4-FFF2-40B4-BE49-F238E27FC236}">
                <a16:creationId xmlns:a16="http://schemas.microsoft.com/office/drawing/2014/main" id="{A510767D-CF08-381B-85D8-A7B402771F18}"/>
              </a:ext>
            </a:extLst>
          </p:cNvPr>
          <p:cNvSpPr>
            <a:spLocks noChangeArrowheads="1"/>
          </p:cNvSpPr>
          <p:nvPr/>
        </p:nvSpPr>
        <p:spPr bwMode="auto">
          <a:xfrm>
            <a:off x="899592" y="5661248"/>
            <a:ext cx="7237143"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Tokio</a:t>
            </a:r>
          </a:p>
          <a:p>
            <a:pPr eaLnBrk="1" hangingPunct="1">
              <a:spcBef>
                <a:spcPct val="0"/>
              </a:spcBef>
              <a:buFontTx/>
              <a:buNone/>
            </a:pPr>
            <a:r>
              <a:rPr lang="de-AT" altLang="de-DE" sz="1400" b="0" dirty="0">
                <a:solidFill>
                  <a:srgbClr val="000000"/>
                </a:solidFill>
                <a:latin typeface="Arial" panose="020B0604020202020204" pitchFamily="34" charset="0"/>
              </a:rPr>
              <a:t>Die Hauptstadt Japans und Weltstadt Tokio liegt auf der Insel Honshu. Hier befindet sich der Sitz der japanischen Regierung. Tokio ist eine Megacity. Die Stadt hat sich zu einem Zentrum für Handel, Industrie und Bildungseinrichtungen entwickelt. </a:t>
            </a:r>
          </a:p>
        </p:txBody>
      </p:sp>
      <p:pic>
        <p:nvPicPr>
          <p:cNvPr id="7171" name="Grafik 1">
            <a:extLst>
              <a:ext uri="{FF2B5EF4-FFF2-40B4-BE49-F238E27FC236}">
                <a16:creationId xmlns:a16="http://schemas.microsoft.com/office/drawing/2014/main" id="{6671B645-67A0-AF0F-0C9B-108058589D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962"/>
          <a:stretch>
            <a:fillRect/>
          </a:stretch>
        </p:blipFill>
        <p:spPr bwMode="auto">
          <a:xfrm>
            <a:off x="899592" y="836712"/>
            <a:ext cx="7285178"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C2CE6-875A-60E0-6D5F-1CEE7E32F550}"/>
            </a:ext>
          </a:extLst>
        </p:cNvPr>
        <p:cNvGrpSpPr/>
        <p:nvPr/>
      </p:nvGrpSpPr>
      <p:grpSpPr>
        <a:xfrm>
          <a:off x="0" y="0"/>
          <a:ext cx="0" cy="0"/>
          <a:chOff x="0" y="0"/>
          <a:chExt cx="0" cy="0"/>
        </a:xfrm>
      </p:grpSpPr>
      <p:sp>
        <p:nvSpPr>
          <p:cNvPr id="7170" name="Rechteck 35">
            <a:extLst>
              <a:ext uri="{FF2B5EF4-FFF2-40B4-BE49-F238E27FC236}">
                <a16:creationId xmlns:a16="http://schemas.microsoft.com/office/drawing/2014/main" id="{BDA3AE6A-0126-6456-BBB6-71C64D8014FA}"/>
              </a:ext>
            </a:extLst>
          </p:cNvPr>
          <p:cNvSpPr>
            <a:spLocks noChangeArrowheads="1"/>
          </p:cNvSpPr>
          <p:nvPr/>
        </p:nvSpPr>
        <p:spPr bwMode="auto">
          <a:xfrm>
            <a:off x="899592" y="5661496"/>
            <a:ext cx="7201421"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Ballungsraum Tokio</a:t>
            </a:r>
          </a:p>
          <a:p>
            <a:pPr eaLnBrk="1" hangingPunct="1">
              <a:spcBef>
                <a:spcPct val="0"/>
              </a:spcBef>
              <a:buFontTx/>
              <a:buNone/>
            </a:pPr>
            <a:r>
              <a:rPr lang="de-AT" altLang="de-DE" sz="1400" b="0" dirty="0" err="1">
                <a:solidFill>
                  <a:srgbClr val="000000"/>
                </a:solidFill>
                <a:latin typeface="Arial" panose="020B0604020202020204" pitchFamily="34" charset="0"/>
              </a:rPr>
              <a:t>Shinjuko</a:t>
            </a:r>
            <a:r>
              <a:rPr lang="de-AT" altLang="de-DE" sz="1400" b="0" dirty="0">
                <a:solidFill>
                  <a:srgbClr val="000000"/>
                </a:solidFill>
                <a:latin typeface="Arial" panose="020B0604020202020204" pitchFamily="34" charset="0"/>
              </a:rPr>
              <a:t> ist ein Bezirk im Ballungsraum Tokio. Der Bahnhof gehört zu den Bahnhöfen, die weltweit das größte Passagieraufkommen haben. Geprägt ist </a:t>
            </a:r>
            <a:r>
              <a:rPr lang="de-AT" altLang="de-DE" sz="1400" b="0" dirty="0" err="1">
                <a:solidFill>
                  <a:srgbClr val="000000"/>
                </a:solidFill>
                <a:latin typeface="Arial" panose="020B0604020202020204" pitchFamily="34" charset="0"/>
              </a:rPr>
              <a:t>Shinjuko</a:t>
            </a:r>
            <a:r>
              <a:rPr lang="de-AT" altLang="de-DE" sz="1400" b="0" dirty="0">
                <a:solidFill>
                  <a:srgbClr val="000000"/>
                </a:solidFill>
                <a:latin typeface="Arial" panose="020B0604020202020204" pitchFamily="34" charset="0"/>
              </a:rPr>
              <a:t> von seinen vielen Einkaufzentren. Eines von ihnen hat 15 Stockwerke.</a:t>
            </a:r>
          </a:p>
        </p:txBody>
      </p:sp>
      <p:pic>
        <p:nvPicPr>
          <p:cNvPr id="7172" name="Grafik 2">
            <a:extLst>
              <a:ext uri="{FF2B5EF4-FFF2-40B4-BE49-F238E27FC236}">
                <a16:creationId xmlns:a16="http://schemas.microsoft.com/office/drawing/2014/main" id="{A165B721-646B-44AF-DF7A-B3CC88B0EB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764704"/>
            <a:ext cx="7226749"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2991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35">
            <a:extLst>
              <a:ext uri="{FF2B5EF4-FFF2-40B4-BE49-F238E27FC236}">
                <a16:creationId xmlns:a16="http://schemas.microsoft.com/office/drawing/2014/main" id="{345F21E2-688E-0E4B-C8E3-1141A8F30AC3}"/>
              </a:ext>
            </a:extLst>
          </p:cNvPr>
          <p:cNvSpPr>
            <a:spLocks noChangeArrowheads="1"/>
          </p:cNvSpPr>
          <p:nvPr/>
        </p:nvSpPr>
        <p:spPr bwMode="auto">
          <a:xfrm>
            <a:off x="827584" y="5661248"/>
            <a:ext cx="7416303" cy="93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Shinkansen und Fujisan</a:t>
            </a:r>
          </a:p>
          <a:p>
            <a:pPr eaLnBrk="1" hangingPunct="1">
              <a:spcBef>
                <a:spcPct val="0"/>
              </a:spcBef>
              <a:buFontTx/>
              <a:buNone/>
            </a:pPr>
            <a:r>
              <a:rPr lang="de-AT" altLang="de-DE" sz="1400" b="0" dirty="0">
                <a:solidFill>
                  <a:srgbClr val="000000"/>
                </a:solidFill>
                <a:latin typeface="Arial" panose="020B0604020202020204" pitchFamily="34" charset="0"/>
              </a:rPr>
              <a:t>Auf dem Foto sieht man den Hochgeschwindigkeitszug Shinkansen vor dem Vulkan Fujisan, dem höchsten Berg Japans. Der Shinkansen ist nicht nur für seine hohe Geschwindigkeit berühmt, sondern auch für eine verlässliche Pünktlichkeit.</a:t>
            </a:r>
          </a:p>
        </p:txBody>
      </p:sp>
      <p:pic>
        <p:nvPicPr>
          <p:cNvPr id="6147" name="Grafik 1">
            <a:extLst>
              <a:ext uri="{FF2B5EF4-FFF2-40B4-BE49-F238E27FC236}">
                <a16:creationId xmlns:a16="http://schemas.microsoft.com/office/drawing/2014/main" id="{37ACD70E-910C-77EC-1D11-C19121DB1A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53"/>
          <a:stretch>
            <a:fillRect/>
          </a:stretch>
        </p:blipFill>
        <p:spPr bwMode="auto">
          <a:xfrm>
            <a:off x="823166" y="836712"/>
            <a:ext cx="7414888"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hteck 35">
            <a:extLst>
              <a:ext uri="{FF2B5EF4-FFF2-40B4-BE49-F238E27FC236}">
                <a16:creationId xmlns:a16="http://schemas.microsoft.com/office/drawing/2014/main" id="{D3614399-BF2C-D343-26EE-6DA46AE3E357}"/>
              </a:ext>
            </a:extLst>
          </p:cNvPr>
          <p:cNvSpPr>
            <a:spLocks noChangeArrowheads="1"/>
          </p:cNvSpPr>
          <p:nvPr/>
        </p:nvSpPr>
        <p:spPr bwMode="auto">
          <a:xfrm>
            <a:off x="585788" y="5229200"/>
            <a:ext cx="7489825" cy="13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Landwirtschaft</a:t>
            </a:r>
          </a:p>
          <a:p>
            <a:pPr eaLnBrk="1" hangingPunct="1">
              <a:spcBef>
                <a:spcPct val="0"/>
              </a:spcBef>
              <a:buFontTx/>
              <a:buNone/>
            </a:pPr>
            <a:r>
              <a:rPr lang="de-AT" altLang="de-DE" sz="1400" b="0" dirty="0">
                <a:solidFill>
                  <a:srgbClr val="000000"/>
                </a:solidFill>
                <a:latin typeface="Arial" panose="020B0604020202020204" pitchFamily="34" charset="0"/>
              </a:rPr>
              <a:t>Japan ist sehr gebirgig, es gibt daher nur wenige Flächen, die landwirtschaftlich genutzt werden können. Wie in vielen asiatischen Staaten wird auch in Japan Reisanbau betrieben. Man greift dabei auf technische Hilfsmittel wie zum Beispiel Saatmaschinen oder Erntemaschinen zurück. Reis und Fisch zählen zu den Hauptnahrungsmitteln. Aus der japanischen Küche stammen Sushi und Maki: kleine Portionen Reis mit rohem Fisch.</a:t>
            </a:r>
          </a:p>
        </p:txBody>
      </p:sp>
      <p:pic>
        <p:nvPicPr>
          <p:cNvPr id="8195" name="Grafik 1">
            <a:extLst>
              <a:ext uri="{FF2B5EF4-FFF2-40B4-BE49-F238E27FC236}">
                <a16:creationId xmlns:a16="http://schemas.microsoft.com/office/drawing/2014/main" id="{0EC5F26F-3E12-0706-9EE8-5C2D855B60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7" y="836612"/>
            <a:ext cx="2961327" cy="4248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Grafik 2">
            <a:extLst>
              <a:ext uri="{FF2B5EF4-FFF2-40B4-BE49-F238E27FC236}">
                <a16:creationId xmlns:a16="http://schemas.microsoft.com/office/drawing/2014/main" id="{4FBDADF6-E1CD-DE6F-BE6A-67A12A2B4B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74" r="6099"/>
          <a:stretch>
            <a:fillRect/>
          </a:stretch>
        </p:blipFill>
        <p:spPr bwMode="auto">
          <a:xfrm>
            <a:off x="3923928" y="2561058"/>
            <a:ext cx="4032448"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5">
            <a:extLst>
              <a:ext uri="{FF2B5EF4-FFF2-40B4-BE49-F238E27FC236}">
                <a16:creationId xmlns:a16="http://schemas.microsoft.com/office/drawing/2014/main" id="{4C594F4D-6380-64C6-82A1-7886B34B92DD}"/>
              </a:ext>
            </a:extLst>
          </p:cNvPr>
          <p:cNvSpPr>
            <a:spLocks noChangeArrowheads="1"/>
          </p:cNvSpPr>
          <p:nvPr/>
        </p:nvSpPr>
        <p:spPr bwMode="auto">
          <a:xfrm>
            <a:off x="755576" y="5517232"/>
            <a:ext cx="7632848" cy="935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Industrie </a:t>
            </a:r>
          </a:p>
          <a:p>
            <a:pPr eaLnBrk="1" hangingPunct="1">
              <a:spcBef>
                <a:spcPct val="0"/>
              </a:spcBef>
              <a:buFontTx/>
              <a:buNone/>
            </a:pPr>
            <a:r>
              <a:rPr lang="de-AT" altLang="de-DE" sz="1400" b="0" dirty="0">
                <a:solidFill>
                  <a:srgbClr val="000000"/>
                </a:solidFill>
                <a:latin typeface="Arial" panose="020B0604020202020204" pitchFamily="34" charset="0"/>
              </a:rPr>
              <a:t>Die Güterproduktion Japans hat eine große Bedeutung. Japans Industrie exportiert vor allem Hightech-Produkte, Elektronik und Autos. Die Arbeitsbedingungen in Japan sind teilweise sehr hart. Ein Arbeitstag kann bis zu 15 Stunden dauern.  </a:t>
            </a:r>
          </a:p>
        </p:txBody>
      </p:sp>
      <p:pic>
        <p:nvPicPr>
          <p:cNvPr id="10243" name="Grafik 1">
            <a:extLst>
              <a:ext uri="{FF2B5EF4-FFF2-40B4-BE49-F238E27FC236}">
                <a16:creationId xmlns:a16="http://schemas.microsoft.com/office/drawing/2014/main" id="{CB7A03C1-0FC4-3373-5DB9-EB50DE0FEB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b="6869"/>
          <a:stretch>
            <a:fillRect/>
          </a:stretch>
        </p:blipFill>
        <p:spPr bwMode="auto">
          <a:xfrm>
            <a:off x="755576" y="908720"/>
            <a:ext cx="7300040"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hteck 35">
            <a:extLst>
              <a:ext uri="{FF2B5EF4-FFF2-40B4-BE49-F238E27FC236}">
                <a16:creationId xmlns:a16="http://schemas.microsoft.com/office/drawing/2014/main" id="{AD9E9C13-AD3F-AE87-6CEC-2BDB2C73AA1D}"/>
              </a:ext>
            </a:extLst>
          </p:cNvPr>
          <p:cNvSpPr>
            <a:spLocks noChangeArrowheads="1"/>
          </p:cNvSpPr>
          <p:nvPr/>
        </p:nvSpPr>
        <p:spPr bwMode="auto">
          <a:xfrm>
            <a:off x="684212" y="5157788"/>
            <a:ext cx="7776219"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Umgangsformen und Sprache</a:t>
            </a:r>
          </a:p>
          <a:p>
            <a:pPr eaLnBrk="1" hangingPunct="1">
              <a:spcBef>
                <a:spcPct val="0"/>
              </a:spcBef>
              <a:buFontTx/>
              <a:buNone/>
            </a:pPr>
            <a:r>
              <a:rPr lang="de-AT" altLang="de-DE" sz="1400" b="0" dirty="0">
                <a:solidFill>
                  <a:srgbClr val="000000"/>
                </a:solidFill>
                <a:latin typeface="Arial" panose="020B0604020202020204" pitchFamily="34" charset="0"/>
              </a:rPr>
              <a:t>Japanerinnen und Japaner gelten als besonders freundlich und höflich. Die traditionelle Begrüßung in Japan ist eine kurze Verbeugung. Je tiefer man sich verbeugt, desto mehr Wertschätzung bringt man dem anderen entgegen.</a:t>
            </a:r>
          </a:p>
          <a:p>
            <a:pPr eaLnBrk="1" hangingPunct="1">
              <a:spcBef>
                <a:spcPct val="0"/>
              </a:spcBef>
              <a:buFontTx/>
              <a:buNone/>
            </a:pPr>
            <a:r>
              <a:rPr lang="de-AT" altLang="de-DE" sz="1400" b="0" dirty="0">
                <a:solidFill>
                  <a:srgbClr val="000000"/>
                </a:solidFill>
                <a:latin typeface="Arial" panose="020B0604020202020204" pitchFamily="34" charset="0"/>
              </a:rPr>
              <a:t>Die Bevölkerung spricht Japanisch, die Schrift verwendet allerdings auch chinesische Schriftzeichen, die Kanji.</a:t>
            </a:r>
          </a:p>
        </p:txBody>
      </p:sp>
      <p:pic>
        <p:nvPicPr>
          <p:cNvPr id="11267" name="Grafik 1">
            <a:extLst>
              <a:ext uri="{FF2B5EF4-FFF2-40B4-BE49-F238E27FC236}">
                <a16:creationId xmlns:a16="http://schemas.microsoft.com/office/drawing/2014/main" id="{16697CB9-4CD0-27D7-6129-E02E898383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53" r="10642"/>
          <a:stretch>
            <a:fillRect/>
          </a:stretch>
        </p:blipFill>
        <p:spPr bwMode="auto">
          <a:xfrm>
            <a:off x="684212" y="980728"/>
            <a:ext cx="5040560" cy="402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Grafik 1">
            <a:extLst>
              <a:ext uri="{FF2B5EF4-FFF2-40B4-BE49-F238E27FC236}">
                <a16:creationId xmlns:a16="http://schemas.microsoft.com/office/drawing/2014/main" id="{7EF5BE43-55D7-EDE0-FBFB-33F8CFDD2A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305"/>
          <a:stretch>
            <a:fillRect/>
          </a:stretch>
        </p:blipFill>
        <p:spPr bwMode="auto">
          <a:xfrm>
            <a:off x="5802370" y="980728"/>
            <a:ext cx="2560638" cy="402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839</Words>
  <Application>Microsoft Office PowerPoint</Application>
  <PresentationFormat>Bildschirmpräsentation (4:3)</PresentationFormat>
  <Paragraphs>55</Paragraphs>
  <Slides>12</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12</vt:i4>
      </vt:variant>
    </vt:vector>
  </HeadingPairs>
  <TitlesOfParts>
    <vt:vector size="17" baseType="lpstr">
      <vt:lpstr>Arial</vt:lpstr>
      <vt:lpstr>Calibri</vt:lpstr>
      <vt:lpstr>Syntax LT Std</vt:lpstr>
      <vt:lpstr>Wingdings</vt:lpstr>
      <vt:lpstr>Larissa</vt:lpstr>
      <vt:lpstr>Japan – modern und traditionell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275</cp:revision>
  <dcterms:created xsi:type="dcterms:W3CDTF">2013-10-08T07:58:50Z</dcterms:created>
  <dcterms:modified xsi:type="dcterms:W3CDTF">2026-01-03T14:51:00Z</dcterms:modified>
</cp:coreProperties>
</file>