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5" d="100"/>
          <a:sy n="115" d="100"/>
        </p:scale>
        <p:origin x="3629"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15.07.2026</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Politische Ebenen</a:t>
            </a:r>
          </a:p>
        </p:txBody>
      </p:sp>
      <p:sp>
        <p:nvSpPr>
          <p:cNvPr id="3" name="Text Box 10">
            <a:extLst>
              <a:ext uri="{FF2B5EF4-FFF2-40B4-BE49-F238E27FC236}">
                <a16:creationId xmlns:a16="http://schemas.microsoft.com/office/drawing/2014/main" id="{2B4B1341-7112-C80D-8A70-96734C8C5EAA}"/>
              </a:ext>
            </a:extLst>
          </p:cNvPr>
          <p:cNvSpPr txBox="1">
            <a:spLocks noChangeArrowheads="1"/>
          </p:cNvSpPr>
          <p:nvPr/>
        </p:nvSpPr>
        <p:spPr bwMode="auto">
          <a:xfrm>
            <a:off x="91302" y="1779252"/>
            <a:ext cx="2880000" cy="523220"/>
          </a:xfrm>
          <a:prstGeom prst="rect">
            <a:avLst/>
          </a:prstGeom>
          <a:noFill/>
          <a:ln w="9525"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FF6600"/>
                </a:solidFill>
                <a:latin typeface="Calibri" panose="020F0502020204030204" pitchFamily="34" charset="0"/>
              </a:rPr>
              <a:t>Bund</a:t>
            </a:r>
          </a:p>
        </p:txBody>
      </p:sp>
      <p:sp>
        <p:nvSpPr>
          <p:cNvPr id="4" name="Text Box 10">
            <a:extLst>
              <a:ext uri="{FF2B5EF4-FFF2-40B4-BE49-F238E27FC236}">
                <a16:creationId xmlns:a16="http://schemas.microsoft.com/office/drawing/2014/main" id="{6EC39E6B-D921-A889-303E-3FCAB3B29628}"/>
              </a:ext>
            </a:extLst>
          </p:cNvPr>
          <p:cNvSpPr txBox="1">
            <a:spLocks noChangeArrowheads="1"/>
          </p:cNvSpPr>
          <p:nvPr/>
        </p:nvSpPr>
        <p:spPr bwMode="auto">
          <a:xfrm>
            <a:off x="3114532" y="2481592"/>
            <a:ext cx="2916000" cy="523220"/>
          </a:xfrm>
          <a:prstGeom prst="rect">
            <a:avLst/>
          </a:prstGeom>
          <a:noFill/>
          <a:ln w="9525"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FF6600"/>
                </a:solidFill>
                <a:latin typeface="Calibri" panose="020F0502020204030204" pitchFamily="34" charset="0"/>
              </a:rPr>
              <a:t>Bundesland</a:t>
            </a:r>
          </a:p>
        </p:txBody>
      </p:sp>
      <p:sp>
        <p:nvSpPr>
          <p:cNvPr id="5" name="Text Box 10">
            <a:extLst>
              <a:ext uri="{FF2B5EF4-FFF2-40B4-BE49-F238E27FC236}">
                <a16:creationId xmlns:a16="http://schemas.microsoft.com/office/drawing/2014/main" id="{03242E2D-691E-5DCF-B561-AB9C9592C4E5}"/>
              </a:ext>
            </a:extLst>
          </p:cNvPr>
          <p:cNvSpPr txBox="1">
            <a:spLocks noChangeArrowheads="1"/>
          </p:cNvSpPr>
          <p:nvPr/>
        </p:nvSpPr>
        <p:spPr bwMode="auto">
          <a:xfrm>
            <a:off x="6156176" y="3144345"/>
            <a:ext cx="2880000" cy="523220"/>
          </a:xfrm>
          <a:prstGeom prst="rect">
            <a:avLst/>
          </a:prstGeom>
          <a:noFill/>
          <a:ln w="9525"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FF6600"/>
                </a:solidFill>
                <a:latin typeface="Calibri" panose="020F0502020204030204" pitchFamily="34" charset="0"/>
              </a:rPr>
              <a:t>Gemeinde</a:t>
            </a:r>
          </a:p>
        </p:txBody>
      </p:sp>
      <p:sp>
        <p:nvSpPr>
          <p:cNvPr id="9" name="Text Box 10">
            <a:extLst>
              <a:ext uri="{FF2B5EF4-FFF2-40B4-BE49-F238E27FC236}">
                <a16:creationId xmlns:a16="http://schemas.microsoft.com/office/drawing/2014/main" id="{A2239A21-F257-54F9-72B9-5B7DFA615A92}"/>
              </a:ext>
            </a:extLst>
          </p:cNvPr>
          <p:cNvSpPr txBox="1">
            <a:spLocks noChangeArrowheads="1"/>
          </p:cNvSpPr>
          <p:nvPr/>
        </p:nvSpPr>
        <p:spPr bwMode="auto">
          <a:xfrm>
            <a:off x="0" y="3615407"/>
            <a:ext cx="3184554" cy="461665"/>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ts val="0"/>
              </a:spcBef>
            </a:pPr>
            <a:r>
              <a:rPr lang="de-DE" altLang="de-DE" sz="2400" dirty="0">
                <a:solidFill>
                  <a:srgbClr val="333333"/>
                </a:solidFill>
                <a:latin typeface="Calibri" panose="020F0502020204030204" pitchFamily="34" charset="0"/>
                <a:sym typeface="Wingdings" panose="05000000000000000000" pitchFamily="2" charset="2"/>
              </a:rPr>
              <a:t> </a:t>
            </a:r>
            <a:r>
              <a:rPr lang="de-DE" altLang="de-DE" sz="2400" dirty="0">
                <a:solidFill>
                  <a:srgbClr val="333333"/>
                </a:solidFill>
                <a:latin typeface="Calibri" panose="020F0502020204030204" pitchFamily="34" charset="0"/>
              </a:rPr>
              <a:t>Bundesregierung</a:t>
            </a:r>
          </a:p>
        </p:txBody>
      </p:sp>
      <p:sp>
        <p:nvSpPr>
          <p:cNvPr id="10" name="Text Box 10">
            <a:extLst>
              <a:ext uri="{FF2B5EF4-FFF2-40B4-BE49-F238E27FC236}">
                <a16:creationId xmlns:a16="http://schemas.microsoft.com/office/drawing/2014/main" id="{C821D7B7-C0AC-A7C9-4F5A-B8B95DFAA506}"/>
              </a:ext>
            </a:extLst>
          </p:cNvPr>
          <p:cNvSpPr txBox="1">
            <a:spLocks noChangeArrowheads="1"/>
          </p:cNvSpPr>
          <p:nvPr/>
        </p:nvSpPr>
        <p:spPr bwMode="auto">
          <a:xfrm>
            <a:off x="19625" y="2336393"/>
            <a:ext cx="3184554" cy="830997"/>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ts val="0"/>
              </a:spcBef>
            </a:pPr>
            <a:r>
              <a:rPr lang="de-DE" altLang="de-DE" sz="2400" dirty="0">
                <a:solidFill>
                  <a:srgbClr val="333333"/>
                </a:solidFill>
                <a:latin typeface="Calibri" panose="020F0502020204030204" pitchFamily="34" charset="0"/>
                <a:sym typeface="Wingdings" panose="05000000000000000000" pitchFamily="2" charset="2"/>
              </a:rPr>
              <a:t></a:t>
            </a:r>
            <a:r>
              <a:rPr lang="de-DE" altLang="de-DE" sz="2400" dirty="0">
                <a:solidFill>
                  <a:srgbClr val="333333"/>
                </a:solidFill>
                <a:latin typeface="Calibri" panose="020F0502020204030204" pitchFamily="34" charset="0"/>
              </a:rPr>
              <a:t> gemeinsame, verbindende Ebene</a:t>
            </a:r>
          </a:p>
        </p:txBody>
      </p:sp>
      <p:sp>
        <p:nvSpPr>
          <p:cNvPr id="11" name="Text Box 10">
            <a:extLst>
              <a:ext uri="{FF2B5EF4-FFF2-40B4-BE49-F238E27FC236}">
                <a16:creationId xmlns:a16="http://schemas.microsoft.com/office/drawing/2014/main" id="{7ED85BBE-C7CD-102C-BAB4-CF8AE350E243}"/>
              </a:ext>
            </a:extLst>
          </p:cNvPr>
          <p:cNvSpPr txBox="1">
            <a:spLocks noChangeArrowheads="1"/>
          </p:cNvSpPr>
          <p:nvPr/>
        </p:nvSpPr>
        <p:spPr bwMode="auto">
          <a:xfrm>
            <a:off x="10364" y="3160566"/>
            <a:ext cx="2248119" cy="461665"/>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ts val="0"/>
              </a:spcBef>
            </a:pPr>
            <a:r>
              <a:rPr lang="de-DE" altLang="de-DE" sz="2400" dirty="0">
                <a:solidFill>
                  <a:srgbClr val="333333"/>
                </a:solidFill>
                <a:latin typeface="Calibri" panose="020F0502020204030204" pitchFamily="34" charset="0"/>
                <a:sym typeface="Wingdings" panose="05000000000000000000" pitchFamily="2" charset="2"/>
              </a:rPr>
              <a:t> </a:t>
            </a:r>
            <a:r>
              <a:rPr lang="de-DE" altLang="de-DE" sz="2400" dirty="0">
                <a:solidFill>
                  <a:srgbClr val="333333"/>
                </a:solidFill>
                <a:latin typeface="Calibri" panose="020F0502020204030204" pitchFamily="34" charset="0"/>
              </a:rPr>
              <a:t>Nationalrat</a:t>
            </a:r>
          </a:p>
        </p:txBody>
      </p:sp>
      <p:sp>
        <p:nvSpPr>
          <p:cNvPr id="12" name="Text Box 10">
            <a:extLst>
              <a:ext uri="{FF2B5EF4-FFF2-40B4-BE49-F238E27FC236}">
                <a16:creationId xmlns:a16="http://schemas.microsoft.com/office/drawing/2014/main" id="{A4265A93-488E-427E-C415-BA96866D371D}"/>
              </a:ext>
            </a:extLst>
          </p:cNvPr>
          <p:cNvSpPr txBox="1">
            <a:spLocks noChangeArrowheads="1"/>
          </p:cNvSpPr>
          <p:nvPr/>
        </p:nvSpPr>
        <p:spPr bwMode="auto">
          <a:xfrm>
            <a:off x="16728" y="5020805"/>
            <a:ext cx="3051001" cy="1569660"/>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ts val="0"/>
              </a:spcBef>
            </a:pPr>
            <a:r>
              <a:rPr lang="de-DE" altLang="de-DE" sz="2400" u="sng" dirty="0">
                <a:solidFill>
                  <a:srgbClr val="333333"/>
                </a:solidFill>
                <a:latin typeface="Calibri" panose="020F0502020204030204" pitchFamily="34" charset="0"/>
                <a:sym typeface="Wingdings" panose="05000000000000000000" pitchFamily="2" charset="2"/>
              </a:rPr>
              <a:t>Aufgaben</a:t>
            </a:r>
            <a:r>
              <a:rPr lang="de-DE" altLang="de-DE" sz="2400" dirty="0">
                <a:solidFill>
                  <a:srgbClr val="333333"/>
                </a:solidFill>
                <a:latin typeface="Calibri" panose="020F0502020204030204" pitchFamily="34" charset="0"/>
                <a:sym typeface="Wingdings" panose="05000000000000000000" pitchFamily="2" charset="2"/>
              </a:rPr>
              <a:t>:</a:t>
            </a:r>
          </a:p>
          <a:p>
            <a:pPr eaLnBrk="1" hangingPunct="1">
              <a:spcBef>
                <a:spcPts val="0"/>
              </a:spcBef>
            </a:pPr>
            <a:r>
              <a:rPr lang="de-DE" altLang="de-DE" sz="2400" dirty="0">
                <a:solidFill>
                  <a:srgbClr val="333333"/>
                </a:solidFill>
                <a:latin typeface="Calibri" panose="020F0502020204030204" pitchFamily="34" charset="0"/>
                <a:sym typeface="Wingdings" panose="05000000000000000000" pitchFamily="2" charset="2"/>
              </a:rPr>
              <a:t>Außenpolitik, Heer, Polizei, Steuern, Lehrpläne …</a:t>
            </a:r>
            <a:endParaRPr lang="de-DE" altLang="de-DE" sz="2400" dirty="0">
              <a:solidFill>
                <a:srgbClr val="333333"/>
              </a:solidFill>
              <a:latin typeface="Calibri" panose="020F0502020204030204" pitchFamily="34" charset="0"/>
            </a:endParaRPr>
          </a:p>
        </p:txBody>
      </p:sp>
      <p:sp>
        <p:nvSpPr>
          <p:cNvPr id="13" name="Text Box 10">
            <a:extLst>
              <a:ext uri="{FF2B5EF4-FFF2-40B4-BE49-F238E27FC236}">
                <a16:creationId xmlns:a16="http://schemas.microsoft.com/office/drawing/2014/main" id="{E0552AC0-0922-C44B-EE18-514A763EEF82}"/>
              </a:ext>
            </a:extLst>
          </p:cNvPr>
          <p:cNvSpPr txBox="1">
            <a:spLocks noChangeArrowheads="1"/>
          </p:cNvSpPr>
          <p:nvPr/>
        </p:nvSpPr>
        <p:spPr bwMode="auto">
          <a:xfrm>
            <a:off x="3076744" y="3848038"/>
            <a:ext cx="3051001" cy="461665"/>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ts val="0"/>
              </a:spcBef>
            </a:pPr>
            <a:r>
              <a:rPr lang="de-DE" altLang="de-DE" sz="2400" dirty="0">
                <a:solidFill>
                  <a:srgbClr val="333333"/>
                </a:solidFill>
                <a:latin typeface="Calibri" panose="020F0502020204030204" pitchFamily="34" charset="0"/>
                <a:sym typeface="Wingdings" panose="05000000000000000000" pitchFamily="2" charset="2"/>
              </a:rPr>
              <a:t> </a:t>
            </a:r>
            <a:r>
              <a:rPr lang="de-DE" altLang="de-DE" sz="2400" dirty="0">
                <a:solidFill>
                  <a:srgbClr val="333333"/>
                </a:solidFill>
                <a:latin typeface="Calibri" panose="020F0502020204030204" pitchFamily="34" charset="0"/>
              </a:rPr>
              <a:t>Landesregierungen</a:t>
            </a:r>
          </a:p>
        </p:txBody>
      </p:sp>
      <p:sp>
        <p:nvSpPr>
          <p:cNvPr id="14" name="Text Box 10">
            <a:extLst>
              <a:ext uri="{FF2B5EF4-FFF2-40B4-BE49-F238E27FC236}">
                <a16:creationId xmlns:a16="http://schemas.microsoft.com/office/drawing/2014/main" id="{0557B8E8-D508-9FE5-FEE8-33E12D6E153A}"/>
              </a:ext>
            </a:extLst>
          </p:cNvPr>
          <p:cNvSpPr txBox="1">
            <a:spLocks noChangeArrowheads="1"/>
          </p:cNvSpPr>
          <p:nvPr/>
        </p:nvSpPr>
        <p:spPr bwMode="auto">
          <a:xfrm>
            <a:off x="3061325" y="3050978"/>
            <a:ext cx="3184554" cy="461665"/>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ts val="0"/>
              </a:spcBef>
            </a:pPr>
            <a:r>
              <a:rPr lang="de-DE" altLang="de-DE" sz="2400" dirty="0">
                <a:solidFill>
                  <a:srgbClr val="333333"/>
                </a:solidFill>
                <a:latin typeface="Calibri" panose="020F0502020204030204" pitchFamily="34" charset="0"/>
                <a:sym typeface="Wingdings" panose="05000000000000000000" pitchFamily="2" charset="2"/>
              </a:rPr>
              <a:t></a:t>
            </a:r>
            <a:r>
              <a:rPr lang="de-DE" altLang="de-DE" sz="2400" dirty="0">
                <a:solidFill>
                  <a:srgbClr val="333333"/>
                </a:solidFill>
                <a:latin typeface="Calibri" panose="020F0502020204030204" pitchFamily="34" charset="0"/>
              </a:rPr>
              <a:t> 9 Bundesländer</a:t>
            </a:r>
          </a:p>
        </p:txBody>
      </p:sp>
      <p:sp>
        <p:nvSpPr>
          <p:cNvPr id="15" name="Text Box 10">
            <a:extLst>
              <a:ext uri="{FF2B5EF4-FFF2-40B4-BE49-F238E27FC236}">
                <a16:creationId xmlns:a16="http://schemas.microsoft.com/office/drawing/2014/main" id="{A971A275-EAB2-A4DC-7981-7F106CE62BAC}"/>
              </a:ext>
            </a:extLst>
          </p:cNvPr>
          <p:cNvSpPr txBox="1">
            <a:spLocks noChangeArrowheads="1"/>
          </p:cNvSpPr>
          <p:nvPr/>
        </p:nvSpPr>
        <p:spPr bwMode="auto">
          <a:xfrm>
            <a:off x="3068261" y="3448538"/>
            <a:ext cx="3184554" cy="461665"/>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ts val="0"/>
              </a:spcBef>
            </a:pPr>
            <a:r>
              <a:rPr lang="de-DE" altLang="de-DE" sz="2400" dirty="0">
                <a:solidFill>
                  <a:srgbClr val="333333"/>
                </a:solidFill>
                <a:latin typeface="Calibri" panose="020F0502020204030204" pitchFamily="34" charset="0"/>
                <a:sym typeface="Wingdings" panose="05000000000000000000" pitchFamily="2" charset="2"/>
              </a:rPr>
              <a:t> </a:t>
            </a:r>
            <a:r>
              <a:rPr lang="de-DE" altLang="de-DE" sz="2400" dirty="0">
                <a:solidFill>
                  <a:srgbClr val="333333"/>
                </a:solidFill>
                <a:latin typeface="Calibri" panose="020F0502020204030204" pitchFamily="34" charset="0"/>
              </a:rPr>
              <a:t>Landtage</a:t>
            </a:r>
          </a:p>
        </p:txBody>
      </p:sp>
      <p:sp>
        <p:nvSpPr>
          <p:cNvPr id="16" name="Text Box 10">
            <a:extLst>
              <a:ext uri="{FF2B5EF4-FFF2-40B4-BE49-F238E27FC236}">
                <a16:creationId xmlns:a16="http://schemas.microsoft.com/office/drawing/2014/main" id="{9B68D185-9855-E55E-280D-FA0A2E0FBD2B}"/>
              </a:ext>
            </a:extLst>
          </p:cNvPr>
          <p:cNvSpPr txBox="1">
            <a:spLocks noChangeArrowheads="1"/>
          </p:cNvSpPr>
          <p:nvPr/>
        </p:nvSpPr>
        <p:spPr bwMode="auto">
          <a:xfrm>
            <a:off x="3048104" y="5020805"/>
            <a:ext cx="2981896" cy="1200329"/>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ts val="0"/>
              </a:spcBef>
            </a:pPr>
            <a:r>
              <a:rPr lang="de-DE" altLang="de-DE" sz="2400" u="sng" dirty="0">
                <a:solidFill>
                  <a:srgbClr val="333333"/>
                </a:solidFill>
                <a:latin typeface="Calibri" panose="020F0502020204030204" pitchFamily="34" charset="0"/>
                <a:sym typeface="Wingdings" panose="05000000000000000000" pitchFamily="2" charset="2"/>
              </a:rPr>
              <a:t>Aufgaben</a:t>
            </a:r>
            <a:r>
              <a:rPr lang="de-DE" altLang="de-DE" sz="2400" dirty="0">
                <a:solidFill>
                  <a:srgbClr val="333333"/>
                </a:solidFill>
                <a:latin typeface="Calibri" panose="020F0502020204030204" pitchFamily="34" charset="0"/>
                <a:sym typeface="Wingdings" panose="05000000000000000000" pitchFamily="2" charset="2"/>
              </a:rPr>
              <a:t>:</a:t>
            </a:r>
          </a:p>
          <a:p>
            <a:pPr eaLnBrk="1" hangingPunct="1">
              <a:spcBef>
                <a:spcPts val="0"/>
              </a:spcBef>
            </a:pPr>
            <a:r>
              <a:rPr lang="de-DE" altLang="de-DE" sz="2400">
                <a:solidFill>
                  <a:srgbClr val="333333"/>
                </a:solidFill>
                <a:latin typeface="Calibri" panose="020F0502020204030204" pitchFamily="34" charset="0"/>
                <a:sym typeface="Wingdings" panose="05000000000000000000" pitchFamily="2" charset="2"/>
              </a:rPr>
              <a:t>Jugendschutzgesetz, Kleinkindbetreuung </a:t>
            </a:r>
            <a:r>
              <a:rPr lang="de-DE" altLang="de-DE" sz="2400" dirty="0">
                <a:solidFill>
                  <a:srgbClr val="333333"/>
                </a:solidFill>
                <a:latin typeface="Calibri" panose="020F0502020204030204" pitchFamily="34" charset="0"/>
                <a:sym typeface="Wingdings" panose="05000000000000000000" pitchFamily="2" charset="2"/>
              </a:rPr>
              <a:t>…</a:t>
            </a:r>
            <a:endParaRPr lang="de-DE" altLang="de-DE" sz="2400" dirty="0">
              <a:solidFill>
                <a:srgbClr val="333333"/>
              </a:solidFill>
              <a:latin typeface="Calibri" panose="020F0502020204030204" pitchFamily="34" charset="0"/>
            </a:endParaRPr>
          </a:p>
        </p:txBody>
      </p:sp>
      <p:sp>
        <p:nvSpPr>
          <p:cNvPr id="18" name="Text Box 10">
            <a:extLst>
              <a:ext uri="{FF2B5EF4-FFF2-40B4-BE49-F238E27FC236}">
                <a16:creationId xmlns:a16="http://schemas.microsoft.com/office/drawing/2014/main" id="{C0CA7D2C-410B-3A54-D0B8-236B05FDA74C}"/>
              </a:ext>
            </a:extLst>
          </p:cNvPr>
          <p:cNvSpPr txBox="1">
            <a:spLocks noChangeArrowheads="1"/>
          </p:cNvSpPr>
          <p:nvPr/>
        </p:nvSpPr>
        <p:spPr bwMode="auto">
          <a:xfrm>
            <a:off x="6111794" y="3732912"/>
            <a:ext cx="3428758" cy="830997"/>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ts val="0"/>
              </a:spcBef>
            </a:pPr>
            <a:r>
              <a:rPr lang="de-DE" altLang="de-DE" sz="2400" dirty="0">
                <a:solidFill>
                  <a:srgbClr val="333333"/>
                </a:solidFill>
                <a:latin typeface="Calibri" panose="020F0502020204030204" pitchFamily="34" charset="0"/>
                <a:sym typeface="Wingdings" panose="05000000000000000000" pitchFamily="2" charset="2"/>
              </a:rPr>
              <a:t></a:t>
            </a:r>
            <a:r>
              <a:rPr lang="de-DE" altLang="de-DE" sz="2400" dirty="0">
                <a:solidFill>
                  <a:srgbClr val="333333"/>
                </a:solidFill>
                <a:latin typeface="Calibri" panose="020F0502020204030204" pitchFamily="34" charset="0"/>
              </a:rPr>
              <a:t> mehr als 2000 Gemeinden</a:t>
            </a:r>
          </a:p>
        </p:txBody>
      </p:sp>
      <p:sp>
        <p:nvSpPr>
          <p:cNvPr id="19" name="Text Box 10">
            <a:extLst>
              <a:ext uri="{FF2B5EF4-FFF2-40B4-BE49-F238E27FC236}">
                <a16:creationId xmlns:a16="http://schemas.microsoft.com/office/drawing/2014/main" id="{DA6009FF-6E46-1438-2ACA-64A52F7D4F28}"/>
              </a:ext>
            </a:extLst>
          </p:cNvPr>
          <p:cNvSpPr txBox="1">
            <a:spLocks noChangeArrowheads="1"/>
          </p:cNvSpPr>
          <p:nvPr/>
        </p:nvSpPr>
        <p:spPr bwMode="auto">
          <a:xfrm>
            <a:off x="6131419" y="4488887"/>
            <a:ext cx="3184554" cy="461665"/>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ts val="0"/>
              </a:spcBef>
            </a:pPr>
            <a:r>
              <a:rPr lang="de-DE" altLang="de-DE" sz="2400" dirty="0">
                <a:solidFill>
                  <a:srgbClr val="333333"/>
                </a:solidFill>
                <a:latin typeface="Calibri" panose="020F0502020204030204" pitchFamily="34" charset="0"/>
                <a:sym typeface="Wingdings" panose="05000000000000000000" pitchFamily="2" charset="2"/>
              </a:rPr>
              <a:t> </a:t>
            </a:r>
            <a:r>
              <a:rPr lang="de-DE" altLang="de-DE" sz="2400" dirty="0">
                <a:solidFill>
                  <a:srgbClr val="333333"/>
                </a:solidFill>
                <a:latin typeface="Calibri" panose="020F0502020204030204" pitchFamily="34" charset="0"/>
              </a:rPr>
              <a:t>Gemeinderäte</a:t>
            </a:r>
          </a:p>
        </p:txBody>
      </p:sp>
      <p:sp>
        <p:nvSpPr>
          <p:cNvPr id="20" name="Text Box 10">
            <a:extLst>
              <a:ext uri="{FF2B5EF4-FFF2-40B4-BE49-F238E27FC236}">
                <a16:creationId xmlns:a16="http://schemas.microsoft.com/office/drawing/2014/main" id="{05E34017-C67F-984C-FA8D-475B4DAB4474}"/>
              </a:ext>
            </a:extLst>
          </p:cNvPr>
          <p:cNvSpPr txBox="1">
            <a:spLocks noChangeArrowheads="1"/>
          </p:cNvSpPr>
          <p:nvPr/>
        </p:nvSpPr>
        <p:spPr bwMode="auto">
          <a:xfrm>
            <a:off x="6128322" y="5020805"/>
            <a:ext cx="2981896" cy="1569660"/>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ts val="0"/>
              </a:spcBef>
            </a:pPr>
            <a:r>
              <a:rPr lang="de-DE" altLang="de-DE" sz="2400" u="sng" dirty="0">
                <a:solidFill>
                  <a:srgbClr val="333333"/>
                </a:solidFill>
                <a:latin typeface="Calibri" panose="020F0502020204030204" pitchFamily="34" charset="0"/>
                <a:sym typeface="Wingdings" panose="05000000000000000000" pitchFamily="2" charset="2"/>
              </a:rPr>
              <a:t>Aufgaben</a:t>
            </a:r>
            <a:r>
              <a:rPr lang="de-DE" altLang="de-DE" sz="2400" dirty="0">
                <a:solidFill>
                  <a:srgbClr val="333333"/>
                </a:solidFill>
                <a:latin typeface="Calibri" panose="020F0502020204030204" pitchFamily="34" charset="0"/>
                <a:sym typeface="Wingdings" panose="05000000000000000000" pitchFamily="2" charset="2"/>
              </a:rPr>
              <a:t>:</a:t>
            </a:r>
          </a:p>
          <a:p>
            <a:pPr eaLnBrk="1" hangingPunct="1">
              <a:spcBef>
                <a:spcPts val="0"/>
              </a:spcBef>
            </a:pPr>
            <a:r>
              <a:rPr lang="de-DE" altLang="de-DE" sz="2400">
                <a:solidFill>
                  <a:srgbClr val="333333"/>
                </a:solidFill>
                <a:latin typeface="Calibri" panose="020F0502020204030204" pitchFamily="34" charset="0"/>
                <a:sym typeface="Wingdings" panose="05000000000000000000" pitchFamily="2" charset="2"/>
              </a:rPr>
              <a:t>Versorgung</a:t>
            </a:r>
            <a:r>
              <a:rPr lang="de-DE" altLang="de-DE" sz="2400" dirty="0">
                <a:solidFill>
                  <a:srgbClr val="333333"/>
                </a:solidFill>
                <a:latin typeface="Calibri" panose="020F0502020204030204" pitchFamily="34" charset="0"/>
                <a:sym typeface="Wingdings" panose="05000000000000000000" pitchFamily="2" charset="2"/>
              </a:rPr>
              <a:t>, Entsorgung, Straßen</a:t>
            </a:r>
            <a:r>
              <a:rPr lang="de-DE" altLang="de-DE" sz="2400">
                <a:solidFill>
                  <a:srgbClr val="333333"/>
                </a:solidFill>
                <a:latin typeface="Calibri" panose="020F0502020204030204" pitchFamily="34" charset="0"/>
                <a:sym typeface="Wingdings" panose="05000000000000000000" pitchFamily="2" charset="2"/>
              </a:rPr>
              <a:t>, Kindergärten …</a:t>
            </a:r>
            <a:endParaRPr lang="de-DE" altLang="de-DE" sz="2400" dirty="0">
              <a:solidFill>
                <a:srgbClr val="333333"/>
              </a:solidFill>
              <a:latin typeface="Calibri" panose="020F0502020204030204" pitchFamily="34" charset="0"/>
            </a:endParaRP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9" grpId="0"/>
      <p:bldP spid="10" grpId="0"/>
      <p:bldP spid="11" grpId="0"/>
      <p:bldP spid="12" grpId="0"/>
      <p:bldP spid="13" grpId="0"/>
      <p:bldP spid="14" grpId="0"/>
      <p:bldP spid="15" grpId="0"/>
      <p:bldP spid="16" grpId="0"/>
      <p:bldP spid="18" grpId="0"/>
      <p:bldP spid="19" grpId="0"/>
      <p:bldP spid="20"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„Wie funktioniert Österreich?“ auf den Seiten 118 </a:t>
            </a:r>
            <a:r>
              <a:rPr lang="de-DE" altLang="de-DE" sz="1100" b="0">
                <a:solidFill>
                  <a:schemeClr val="tx1"/>
                </a:solidFill>
                <a:latin typeface="Arial" charset="0"/>
                <a:cs typeface="Arial" charset="0"/>
              </a:rPr>
              <a:t>bis 119 </a:t>
            </a:r>
            <a:r>
              <a:rPr lang="de-DE" altLang="de-DE" sz="1100" b="0" dirty="0">
                <a:solidFill>
                  <a:schemeClr val="tx1"/>
                </a:solidFill>
                <a:latin typeface="Arial" charset="0"/>
                <a:cs typeface="Arial" charset="0"/>
              </a:rPr>
              <a:t>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227</Words>
  <Application>Microsoft Office PowerPoint</Application>
  <PresentationFormat>Bildschirmpräsentation (4:3)</PresentationFormat>
  <Paragraphs>37</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Barbara Peintinger</cp:lastModifiedBy>
  <cp:revision>60</cp:revision>
  <dcterms:created xsi:type="dcterms:W3CDTF">2011-07-14T19:54:09Z</dcterms:created>
  <dcterms:modified xsi:type="dcterms:W3CDTF">2026-07-15T05:22:43Z</dcterms:modified>
</cp:coreProperties>
</file>